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3.xml" ContentType="application/vnd.openxmlformats-officedocument.presentationml.tags+xml"/>
  <Override PartName="/ppt/notesSlides/notesSlide30.xml" ContentType="application/vnd.openxmlformats-officedocument.presentationml.notesSlide+xml"/>
  <Override PartName="/ppt/tags/tag4.xml" ContentType="application/vnd.openxmlformats-officedocument.presentationml.tags+xml"/>
  <Override PartName="/ppt/notesSlides/notesSlide31.xml" ContentType="application/vnd.openxmlformats-officedocument.presentationml.notesSlide+xml"/>
  <Override PartName="/ppt/tags/tag5.xml" ContentType="application/vnd.openxmlformats-officedocument.presentationml.tags+xml"/>
  <Override PartName="/ppt/notesSlides/notesSlide32.xml" ContentType="application/vnd.openxmlformats-officedocument.presentationml.notesSlide+xml"/>
  <Override PartName="/ppt/tags/tag6.xml" ContentType="application/vnd.openxmlformats-officedocument.presentationml.tags+xml"/>
  <Override PartName="/ppt/notesSlides/notesSlide33.xml" ContentType="application/vnd.openxmlformats-officedocument.presentationml.notesSlide+xml"/>
  <Override PartName="/ppt/tags/tag7.xml" ContentType="application/vnd.openxmlformats-officedocument.presentationml.tags+xml"/>
  <Override PartName="/ppt/notesSlides/notesSlide34.xml" ContentType="application/vnd.openxmlformats-officedocument.presentationml.notesSlide+xml"/>
  <Override PartName="/ppt/tags/tag8.xml" ContentType="application/vnd.openxmlformats-officedocument.presentationml.tags+xml"/>
  <Override PartName="/ppt/notesSlides/notesSlide35.xml" ContentType="application/vnd.openxmlformats-officedocument.presentationml.notesSlide+xml"/>
  <Override PartName="/ppt/tags/tag9.xml" ContentType="application/vnd.openxmlformats-officedocument.presentationml.tags+xml"/>
  <Override PartName="/ppt/notesSlides/notesSlide36.xml" ContentType="application/vnd.openxmlformats-officedocument.presentationml.notesSlide+xml"/>
  <Override PartName="/ppt/tags/tag10.xml" ContentType="application/vnd.openxmlformats-officedocument.presentationml.tags+xml"/>
  <Override PartName="/ppt/notesSlides/notesSlide37.xml" ContentType="application/vnd.openxmlformats-officedocument.presentationml.notesSlide+xml"/>
  <Override PartName="/ppt/tags/tag11.xml" ContentType="application/vnd.openxmlformats-officedocument.presentationml.tags+xml"/>
  <Override PartName="/ppt/notesSlides/notesSlide38.xml" ContentType="application/vnd.openxmlformats-officedocument.presentationml.notesSlide+xml"/>
  <Override PartName="/ppt/tags/tag12.xml" ContentType="application/vnd.openxmlformats-officedocument.presentationml.tags+xml"/>
  <Override PartName="/ppt/notesSlides/notesSlide39.xml" ContentType="application/vnd.openxmlformats-officedocument.presentationml.notesSlide+xml"/>
  <Override PartName="/ppt/tags/tag13.xml" ContentType="application/vnd.openxmlformats-officedocument.presentationml.tags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tags/tag14.xml" ContentType="application/vnd.openxmlformats-officedocument.presentationml.tags+xml"/>
  <Override PartName="/ppt/notesSlides/notesSlide45.xml" ContentType="application/vnd.openxmlformats-officedocument.presentationml.notesSlide+xml"/>
  <Override PartName="/ppt/tags/tag15.xml" ContentType="application/vnd.openxmlformats-officedocument.presentationml.tags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trictFirstAndLastChars="0" saveSubsetFonts="1" autoCompressPictures="0">
  <p:sldMasterIdLst>
    <p:sldMasterId id="2147483652" r:id="rId1"/>
    <p:sldMasterId id="2147483653" r:id="rId2"/>
    <p:sldMasterId id="2147483688" r:id="rId3"/>
  </p:sldMasterIdLst>
  <p:notesMasterIdLst>
    <p:notesMasterId r:id="rId53"/>
  </p:notesMasterIdLst>
  <p:handoutMasterIdLst>
    <p:handoutMasterId r:id="rId54"/>
  </p:handoutMasterIdLst>
  <p:sldIdLst>
    <p:sldId id="325" r:id="rId4"/>
    <p:sldId id="849" r:id="rId5"/>
    <p:sldId id="850" r:id="rId6"/>
    <p:sldId id="769" r:id="rId7"/>
    <p:sldId id="771" r:id="rId8"/>
    <p:sldId id="770" r:id="rId9"/>
    <p:sldId id="774" r:id="rId10"/>
    <p:sldId id="776" r:id="rId11"/>
    <p:sldId id="775" r:id="rId12"/>
    <p:sldId id="778" r:id="rId13"/>
    <p:sldId id="779" r:id="rId14"/>
    <p:sldId id="780" r:id="rId15"/>
    <p:sldId id="781" r:id="rId16"/>
    <p:sldId id="782" r:id="rId17"/>
    <p:sldId id="783" r:id="rId18"/>
    <p:sldId id="846" r:id="rId19"/>
    <p:sldId id="790" r:id="rId20"/>
    <p:sldId id="792" r:id="rId21"/>
    <p:sldId id="847" r:id="rId22"/>
    <p:sldId id="851" r:id="rId23"/>
    <p:sldId id="811" r:id="rId24"/>
    <p:sldId id="797" r:id="rId25"/>
    <p:sldId id="798" r:id="rId26"/>
    <p:sldId id="814" r:id="rId27"/>
    <p:sldId id="815" r:id="rId28"/>
    <p:sldId id="852" r:id="rId29"/>
    <p:sldId id="824" r:id="rId30"/>
    <p:sldId id="827" r:id="rId31"/>
    <p:sldId id="830" r:id="rId32"/>
    <p:sldId id="854" r:id="rId33"/>
    <p:sldId id="761" r:id="rId34"/>
    <p:sldId id="855" r:id="rId35"/>
    <p:sldId id="762" r:id="rId36"/>
    <p:sldId id="706" r:id="rId37"/>
    <p:sldId id="856" r:id="rId38"/>
    <p:sldId id="857" r:id="rId39"/>
    <p:sldId id="649" r:id="rId40"/>
    <p:sldId id="843" r:id="rId41"/>
    <p:sldId id="858" r:id="rId42"/>
    <p:sldId id="627" r:id="rId43"/>
    <p:sldId id="658" r:id="rId44"/>
    <p:sldId id="704" r:id="rId45"/>
    <p:sldId id="831" r:id="rId46"/>
    <p:sldId id="853" r:id="rId47"/>
    <p:sldId id="832" r:id="rId48"/>
    <p:sldId id="835" r:id="rId49"/>
    <p:sldId id="765" r:id="rId50"/>
    <p:sldId id="766" r:id="rId51"/>
    <p:sldId id="841" r:id="rId52"/>
  </p:sldIdLst>
  <p:sldSz cx="9144000" cy="6858000" type="screen4x3"/>
  <p:notesSz cx="6858000" cy="9080500"/>
  <p:custDataLst>
    <p:tags r:id="rId5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Batang" panose="02030600000101010101" pitchFamily="18" charset="-127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7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6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334B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42"/>
    <p:restoredTop sz="94680"/>
  </p:normalViewPr>
  <p:slideViewPr>
    <p:cSldViewPr showGuides="1">
      <p:cViewPr>
        <p:scale>
          <a:sx n="131" d="100"/>
          <a:sy n="131" d="100"/>
        </p:scale>
        <p:origin x="704" y="312"/>
      </p:cViewPr>
      <p:guideLst>
        <p:guide orient="horz" pos="187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8" d="100"/>
          <a:sy n="58" d="100"/>
        </p:scale>
        <p:origin x="-1770" y="-78"/>
      </p:cViewPr>
      <p:guideLst>
        <p:guide orient="horz" pos="286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ags" Target="tags/tag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viewProps" Target="viewProp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11D95B1-0339-2355-F6B4-55081FFEB65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D182C80-C40D-D440-A62E-54FC5F52A74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221997C7-8045-5067-42C1-CB705DA1A3D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26475"/>
            <a:ext cx="2971800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F7585275-763F-9E2F-BA00-25BDD9F64A2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26475"/>
            <a:ext cx="2971800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SzTx/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29A5D58-9C08-814B-B750-8077D1F803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13T20:22:13.8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0 997 24575,'3'-27'0,"2"-9"0,0 13 0,3-8 0,-1 8 0,2 2 0,0 1 0,0 0 0,0 1 0,1-1 0,2-3 0,2-3 0,3-3 0,1 0 0,0 2 0,-2 4 0,-1 5 0,-1 1 0,1 0 0,2 1 0,1 0 0,1 2 0,0 0 0,0 3 0,0 0 0,-1 1 0,2-1 0,1 1 0,2-1 0,-2 1 0,-2 2 0,-2 1 0,2 0 0,5-2 0,4 0 0,0 2 0,-3 0 0,-3 2 0,-3 2 0,0 0 0,-2-1 0,1 2 0,-1-1 0,2 0 0,3 1 0,1-1 0,-1 0 0,-1 0 0,-1-1 0,1 0 0,2 0 0,2 0 0,-2 1 0,-2 0 0,-2 1 0,0-1 0,2-1 0,3-1 0,0 1 0,-3 1 0,-2 0 0,-3 1 0,3-1 0,3 1 0,-1-1 0,0 1 0,-3 0 0,-3 1 0,0 0 0,0-1 0,0 1 0,2-1 0,0 0 0,-2 2 0,-1-2 0,0 1 0,0 0 0,2-1 0,2 1 0,0-1 0,-4 1 0,-5 0 0,-4 0 0,-2 1 0,0 0 0,1 0 0,0 0 0,1 0 0,0 0 0,1 0 0,3-1 0,8 0 0,8-1 0,4-1 0,-1 2 0,-9 0 0,-12 0 0,-13-3 0,-10-3 0,-5-1 0,0 0 0,3 1 0,4 1 0,1-1 0,0 1 0,-1-2 0,-1 1 0,0-2 0,-1 0 0,0-2 0,0 0 0,-1 0 0,0 0 0,2 1 0,1 1 0,3 3 0,1-1 0,0 1 0,-1-1 0,-2-1 0,-1 0 0,0-2 0,3 0 0,2 2 0,2 2 0,3 1 0,2 2 0,0 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13T20:22:16.0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266 0 24575,'-9'15'0,"1"-1"0,0-5 0,0 0 0,2 0 0,-1 0 0,1 1 0,-2 1 0,1 1 0,-1-2 0,1-1 0,0-2 0,0 1 0,0 2 0,0 0 0,1 1 0,-2-1 0,1 1 0,-1 0 0,1-1 0,-1-1 0,1-1 0,0 0 0,0 0 0,0 0 0,0 0 0,-2 1 0,0 3 0,0 1 0,1 0 0,2-2 0,1-4 0,1-1 0,1 0 0,-1-2 0,1 1 0,1-1 0,-1 0 0,1-1 0,-1 1 0,0 0 0,1 0 0,1-2 0,0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13T20:22:21.0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0 24575,'-2'15'0,"2"1"0,0-1 0,2 0 0,-1 4 0,1 0 0,2 1 0,-1 2 0,1-3 0,0 1 0,0 1 0,0 0 0,1 2 0,0-1 0,0-2 0,2-3 0,-1-3 0,1-3 0,-1-1 0,2 2 0,2 1 0,2 2 0,3 0 0,1 0 0,0-1 0,-1-2 0,0-1 0,-1 1 0,2 0 0,0 0 0,-2-1 0,-1-2 0,-2-2 0,-1 0 0,1-1 0,2 2 0,3 1 0,2 1 0,-1-1 0,-1-1 0,-2-1 0,1 1 0,3 2 0,5 2 0,1 0 0,0 1 0,-4-1 0,-1 0 0,-1-1 0,0-2 0,4 1 0,1 1 0,1-1 0,-4-1 0,-4-2 0,1-1 0,3 1 0,7 0 0,6 0 0,0 0 0,-3-1 0,-4-1 0,-4-1 0,2 0 0,3 0 0,5 0 0,0 0 0,-4-1 0,-6-1 0,-3-1 0,-2 0 0,0 0 0,-1 0 0,-1-1 0,-1 0 0,-2 0 0,-1 0 0,2 0 0,4 0 0,5 0 0,2 0 0,-1 0 0,-4 0 0,-5 0 0,-3 1 0,0 0 0,1-1 0,2 0 0,2 0 0,-1 0 0,-2-1 0,-3 0 0,2 1 0,4 0 0,10 0 0,10 0 0,3 0 0,-3 0 0,-7 0 0,-6 0 0,-4 0 0,-4 0 0,-2 0 0,-1 0 0,2 0 0,2 0 0,1 0 0,-1 0 0,-4-1 0,-3 0 0,-3 1 0,-2-1 0,0 1 0,0 0 0,-1 0 0,1 0 0,0 0 0,5 0 0,6 0 0,7 0 0,0 0 0,-6 0 0,-5 0 0,-3 0 0,1 0 0,4 0 0,-4 0 0,-3-3 0,-10-7 0,-3-7 0,-4-5 0,0 0 0,1 3 0,2 4 0,1 2 0,-1-1 0,-2-2 0,-4 0 0,0 2 0,1 2 0,2 3 0,2 2 0,2 1 0,-2-1 0,0-1 0,1 0 0,2 0 0,1 0 0,1 1 0,-1-1 0,-1-1 0,-1 0 0,0 0 0,-1 0 0,0 2 0,2 2 0,0 0 0,1 1 0,2 1 0,-1-1 0,2 4 0,-1 2 0,1 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13T20:22:22.9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392 0 24575,'-12'11'0,"1"-2"0,3-4 0,1 1 0,-2-2 0,-1 3 0,-2 1 0,-3 2 0,0 1 0,0 0 0,1-1 0,1-1 0,1 0 0,1-2 0,2 0 0,0 1 0,0 0 0,0 0 0,-1-1 0,-2 2 0,0-1 0,0 1 0,0 1 0,0-1 0,1 0 0,1-2 0,1 1 0,0-1 0,0 1 0,-2 3 0,-2 2 0,0 1 0,1-1 0,3-3 0,2-3 0,2-2 0,2-1 0,2-2 0,1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14T04:21:14.4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24575,'2'12'0,"1"1"0,2 1 0,0 0 0,1-1 0,0-1 0,0-1 0,2-1 0,2 1 0,2 1 0,2 1 0,2 0 0,-1 0 0,-1-2 0,0-1 0,-1-1 0,-1-1 0,-1-1 0,-2 0 0,0-1 0,-2-1 0,1 1 0,0 0 0,2 1 0,2 1 0,1 0 0,1 1 0,1 0 0,-1-1 0,0-1 0,1 1 0,2 2 0,1 0 0,1 1 0,0-1 0,-4-2 0,1 0 0,0-1 0,1 0 0,1 1 0,1 0 0,-1 0 0,1-1 0,-1 1 0,-2-1 0,0 0 0,0-1 0,-1 1 0,0-1 0,0 1 0,1 0 0,1 0 0,2 2 0,1 0 0,0 0 0,-2-1 0,-1 0 0,-2-2 0,0 1 0,1 0 0,0-1 0,0 1 0,1 1 0,-1 0 0,-1 0 0,1 1 0,2 3 0,6 4 0,6 3 0,4 2 0,-1-1 0,-1-3 0,-4-2 0,-2 0 0,0-1 0,1 2 0,2 0 0,1-1 0,0-1 0,-2-3 0,-2 0 0,-1 0 0,2 1 0,5 0 0,4 2 0,0-1 0,0-1 0,-1 1 0,1 0 0,2 0 0,2 0 0,0 0 0,1-1 0,-1-1 0,-3-1 0,0 0 0,0 1 0,0 1 0,0 0 0,-1-1 0,0-1 0,-2-2 0,-1 0 0,0-1 0,-1-2 0,-1 0 0,0 0 0,1-1 0,2 1 0,4 0 0,2 1 0,2-1 0,0 2 0,-2-2 0,-5 0 0,-7-1 0,-4-2 0,-1 0 0,7 1 0,6 1 0,5 1 0,1-1 0,-2 1 0,-3-1 0,-4 0 0,-4-1 0,0 0 0,4 1 0,8 1 0,3 0 0,1 1 0,-5-1 0,-4 0 0,3 0 0,6 0 0,7 2 0,5-1 0,-6-1 0,-11-1 0,-7-2 0,-6-1 0,-3 1 0,1 0 0,1 0 0,2 0 0,0 1 0,-2 0 0,-2 0 0,-3-1 0,-2-1 0,-2-1 0,-1 1 0,-1 0 0,-2-1 0,-2 1 0,-3 0 0,-4-3 0,-5-3 0,-5-3 0,-1-3 0,-1-1 0,0 1 0,-1-1 0,0 0 0,0 2 0,1 0 0,0 1 0,1 0 0,-1-2 0,-1-1 0,1-1 0,-2-1 0,-1-2 0,-1 1 0,4 5 0,-1-1 0,4 5 0,-1-2 0,0 0 0,1 1 0,0 1 0,-2-1 0,-1-2 0,-2-1 0,0-1 0,0-1 0,0 2 0,3 2 0,2 3 0,2 1 0,1 1 0,0 2 0,0-1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14T04:21:16.7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371 1 24575,'-17'6'0,"0"0"0,-4 2 0,2 0 0,2-1 0,1 0 0,2 0 0,1-1 0,0 2 0,2-2 0,-1 1 0,2 0 0,1-2 0,0 1 0,1 0 0,-1 0 0,0-1 0,0 1 0,2 0 0,0 0 0,-1 0 0,1-1 0,0 0 0,0 0 0,1-1 0,-1 1 0,0-1 0,0 1 0,0 1 0,1 0 0,1-1 0,0 1 0,0-1 0,1 1 0,0 0 0,0 0 0,-1 0 0,1-1 0,0 1 0,1-1 0,-2 0 0,3-2 0,-1 0 0,2-2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14T04:21:24.9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5324 1 24575,'-3'33'0,"-1"-2"0,0-4 0,0-4 0,0-5 0,1-2 0,-2 0 0,-1 2 0,1 1 0,-1 1 0,-1-1 0,1-2 0,0 0 0,-2 0 0,1 0 0,-3 5 0,-1 3 0,-2 4 0,-4 4 0,-5 6 0,-4 7 0,-5 4 0,-3 2 0,0-2 0,-1 2 0,-5 5 0,-5 7 0,-1 4 0,2-3 0,6-9 0,4-9 0,2-6 0,1-3 0,-1-3 0,-2 2 0,-4 4 0,-2 1 0,-7 4 0,0-2 0,-2-1 0,-1 1 0,0 0 0,-3 0 0,1-1 0,1-5 0,2-5 0,2-3 0,-2 1 0,-4 2 0,-6 0 0,-7 1 0,-1-1 0,1-1 0,3-3 0,3-5 0,6-2 0,3-5 0,2-2 0,-5 1 0,20-7 0,-23 4 0,12-3 0,-15 4 0,-4 1 0,10-4 0,3-1 0,3-2 0,2 0 0,0-1 0,-2 1 0,-10 1 0,-6-2 0,-11 1 0,-4-2 0,3-1 0,1 0 0,9-2 0,7-2 0,5-1 0,6 0 0,2 0 0,0 0 0,0 0 0,-2 0 0,-6 1 0,-6 0 0,-7-1 0,1 1 0,1 0 0,5-1 0,5-1 0,3 0 0,5 0 0,4-1 0,-1 0 0,-3 0 0,-3 0 0,-2 0 0,-1 0 0,1 1 0,0 0 0,4 0 0,8 0 0,4 0 0,4 0 0,2 0 0,-3 0 0,14 0 0,-8-1 0,10 2 0,-7-2 0,-2 1 0,2-1 0,-3 0 0,-4-2 0,-6 1 0,-3-2 0,-4 1 0,-2 0 0,0 0 0,4 0 0,5 0 0,3 0 0,-1 0 0,-1 1 0,0-1 0,3 0 0,5 1 0,6-1 0,3 1 0,1-1 0,1 0 0,0-1 0,2 1 0,4 0 0,2 0 0,2 2 0,2-1 0,0 1 0,2 1 0,1 0 0,1 10 0,0-2 0,1 6 0,0-5 0,0-4 0,1 0 0,0-2 0,0 2 0,1 0 0,1 1 0,1 0 0,0 1 0,1 0 0,2 1 0,-1 0 0,2 0 0,1 2 0,0-1 0,1 0 0,-1-1 0,-1-1 0,-1 0 0,-1 0 0,2 1 0,-1-1 0,1 1 0,-1-2 0,0 2 0,0-2 0,0 1 0,0 0 0,-1 1 0,0-1 0,-1 0 0,1 0 0,0 1 0,1 1 0,2 1 0,2 2 0,0-1 0,1 1 0,-6-5 0,0 0 0,-5-5 0,0 0 0,-1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14T04:21:26.6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1 103 24575,'24'-14'0,"8"0"0,14-4 0,0 3 0,-5 4 0,-10 4 0,-9 3 0,-4 1 0,-1 1 0,0 0 0,0 1 0,2 0 0,2 1 0,4 0 0,3 0 0,0-2 0,-2 0 0,-3 0 0,-6 1 0,-4-1 0,-7 2 0,-2-1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14T04:21:44.4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1260 24575,'27'-6'0,"-1"0"0,-4 0 0,1 1 0,-2 1 0,-1 1 0,0-1 0,0 1 0,0 1 0,3-1 0,2 0 0,1-1 0,3 0 0,1 0 0,0 0 0,0 0 0,1-1 0,4-2 0,3-1 0,8-1 0,7-1 0,5-1 0,4-1 0,-2 1 0,-6 1 0,-9 1 0,2 1 0,4 0 0,8-3 0,7-2 0,-3-2 0,8-2 0,6-3 0,9-3 0,9-4 0,0 2 0,-5 2 0,-9 5 0,-12 3 0,-5-1 0,1-2 0,6-2 0,5-2 0,4-1 0,2 0 0,-2 1 0,1 1 0,-1-2 0,-7 0 0,-6 0 0,-5-1 0,1-1 0,3-1 0,6-4 0,4 0 0,-3 1 0,-1 1 0,-5 2 0,-6 2 0,-1 1 0,0-2 0,-2 0 0,-1-2 0,-4 1 0,-7 1 0,-4 1 0,-3 2 0,-4 2 0,-4 2 0,-3 1 0,-4 2 0,-3 1 0,-1 2 0,-2 1 0,-2 1 0,-1 1 0,-3 1 0,-2 1 0,-3 2 0,-3 2 0,-2 2 0,-9 1 0,3 0 0,-5 1 0,6-1 0,0 0 0,-1 0 0,-2 0 0,0 0 0,1-1 0,-1 0 0,1 1 0,-1 0 0,-1-1 0,1 0 0,-2 1 0,1-1 0,0 1 0,0-1 0,0 0 0,0 1 0,-1 0 0,-3 0 0,-3-1 0,-2 0 0,-2-1 0,2 0 0,0 0 0,0 0 0,1-1 0,1 1 0,4 0 0,1 0 0,1 0 0,-2 0 0,-2-1 0,-1 1 0,0 0 0,3 0 0,1 1 0,0-1 0,-2 1 0,-7-1 0,-4-1 0,-1 1 0,2 0 0,6 0 0,7 1 0,2 0 0,6 1 0,-1-2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14T04:21:46.4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135 1 24575,'-11'15'0,"-1"1"0,1 2 0,0-1 0,1-1 0,2 0 0,2 1 0,-1 2 0,1 3 0,0 1 0,0-1 0,2-2 0,1-4 0,0-2 0,1 0 0,-1-1 0,1-2 0,-1-1 0,2-3 0,-1-1 0,1-2 0,0 1 0,0 0 0,-1-1 0,1 0 0,0-1 0,1-1 0,0 1 0,-1 0 0,0 1 0,0 0 0,0-1 0,-1 0 0,1 1 0,0 0 0,-1-1 0,2-1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FECD752F-6EC4-64B3-ACF5-B7300D5EF91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38A7B8BB-7F3F-840F-7A9C-2410CFE98DE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BBE5CEA8-31CC-9AC3-3C25-97082392DC8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8875" y="681038"/>
            <a:ext cx="4540250" cy="34051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3" name="Rectangle 5">
            <a:extLst>
              <a:ext uri="{FF2B5EF4-FFF2-40B4-BE49-F238E27FC236}">
                <a16:creationId xmlns:a16="http://schemas.microsoft.com/office/drawing/2014/main" id="{8E5C761A-EF7F-5A2B-7405-5C5363C4066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13238"/>
            <a:ext cx="5029200" cy="40862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3974" name="Rectangle 6">
            <a:extLst>
              <a:ext uri="{FF2B5EF4-FFF2-40B4-BE49-F238E27FC236}">
                <a16:creationId xmlns:a16="http://schemas.microsoft.com/office/drawing/2014/main" id="{1B8DCA4C-FC37-8B2E-1220-C0B904C1E87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26475"/>
            <a:ext cx="2971800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buSzTx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5" name="Rectangle 7">
            <a:extLst>
              <a:ext uri="{FF2B5EF4-FFF2-40B4-BE49-F238E27FC236}">
                <a16:creationId xmlns:a16="http://schemas.microsoft.com/office/drawing/2014/main" id="{D97F3886-6770-C67C-CA88-4C8B7D10D2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26475"/>
            <a:ext cx="2971800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SzTx/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F275DD3-A17B-0641-A437-849EA6ECB5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BA768516-45C1-B1EF-1164-BE401D6698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FD06C65B-65A9-1D49-BD42-6A826D8DD449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DD1C33E4-834E-ECB7-8FF1-EC9F3EEC27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2339" name="Rectangle 3">
            <a:extLst>
              <a:ext uri="{FF2B5EF4-FFF2-40B4-BE49-F238E27FC236}">
                <a16:creationId xmlns:a16="http://schemas.microsoft.com/office/drawing/2014/main" id="{8C2C8EFD-2983-841B-14E2-01E24B1DEF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>
            <a:extLst>
              <a:ext uri="{FF2B5EF4-FFF2-40B4-BE49-F238E27FC236}">
                <a16:creationId xmlns:a16="http://schemas.microsoft.com/office/drawing/2014/main" id="{9AE2D25C-E40C-9218-3ABC-3DE9CC50E9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173B6F12-C134-A44D-AE98-0BEE0168EFDD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2FA17556-874B-C755-6FAC-7311B6812A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2182147" name="Rectangle 3">
            <a:extLst>
              <a:ext uri="{FF2B5EF4-FFF2-40B4-BE49-F238E27FC236}">
                <a16:creationId xmlns:a16="http://schemas.microsoft.com/office/drawing/2014/main" id="{8C190A55-CD8F-690C-9CDC-593003F171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1607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>
            <a:extLst>
              <a:ext uri="{FF2B5EF4-FFF2-40B4-BE49-F238E27FC236}">
                <a16:creationId xmlns:a16="http://schemas.microsoft.com/office/drawing/2014/main" id="{9AE2D25C-E40C-9218-3ABC-3DE9CC50E9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173B6F12-C134-A44D-AE98-0BEE0168EFDD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2FA17556-874B-C755-6FAC-7311B6812A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2182147" name="Rectangle 3">
            <a:extLst>
              <a:ext uri="{FF2B5EF4-FFF2-40B4-BE49-F238E27FC236}">
                <a16:creationId xmlns:a16="http://schemas.microsoft.com/office/drawing/2014/main" id="{8C190A55-CD8F-690C-9CDC-593003F171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9503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2856E2BE-9C21-4500-3F24-8ACF51C9EA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CF0E6AA3-FFF1-044D-BFB4-3EC95AA0DBCC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EB7CBF61-21AE-71D3-FC3E-171F0D5FE9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71907" name="Rectangle 3">
            <a:extLst>
              <a:ext uri="{FF2B5EF4-FFF2-40B4-BE49-F238E27FC236}">
                <a16:creationId xmlns:a16="http://schemas.microsoft.com/office/drawing/2014/main" id="{5F4C8CA0-2425-DBC4-27AE-D6773D3B4E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>
            <a:extLst>
              <a:ext uri="{FF2B5EF4-FFF2-40B4-BE49-F238E27FC236}">
                <a16:creationId xmlns:a16="http://schemas.microsoft.com/office/drawing/2014/main" id="{8DF2AD0B-EFA5-DAD1-9BA5-3B4187D156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EC6DFB82-E692-EE49-8718-233F20398E80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7088F6FC-75C1-2D4F-2DFF-48E5466799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76003" name="Rectangle 3">
            <a:extLst>
              <a:ext uri="{FF2B5EF4-FFF2-40B4-BE49-F238E27FC236}">
                <a16:creationId xmlns:a16="http://schemas.microsoft.com/office/drawing/2014/main" id="{6916CCD1-6FF2-64E4-0026-5E56A7AAED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F84DE5B2-F747-7248-31BE-BC5BBE194F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1FB421AB-CBB3-484E-A39D-78FDB8A1CF2D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ECF32A1A-3710-BED3-8745-52B044A105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2173955" name="Rectangle 3">
            <a:extLst>
              <a:ext uri="{FF2B5EF4-FFF2-40B4-BE49-F238E27FC236}">
                <a16:creationId xmlns:a16="http://schemas.microsoft.com/office/drawing/2014/main" id="{5532511A-CC02-9C6A-A722-8480D13C17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>
            <a:extLst>
              <a:ext uri="{FF2B5EF4-FFF2-40B4-BE49-F238E27FC236}">
                <a16:creationId xmlns:a16="http://schemas.microsoft.com/office/drawing/2014/main" id="{9AE2D25C-E40C-9218-3ABC-3DE9CC50E9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173B6F12-C134-A44D-AE98-0BEE0168EFDD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2FA17556-874B-C755-6FAC-7311B6812A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2182147" name="Rectangle 3">
            <a:extLst>
              <a:ext uri="{FF2B5EF4-FFF2-40B4-BE49-F238E27FC236}">
                <a16:creationId xmlns:a16="http://schemas.microsoft.com/office/drawing/2014/main" id="{8C190A55-CD8F-690C-9CDC-593003F171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>
            <a:extLst>
              <a:ext uri="{FF2B5EF4-FFF2-40B4-BE49-F238E27FC236}">
                <a16:creationId xmlns:a16="http://schemas.microsoft.com/office/drawing/2014/main" id="{39F62BDC-2EAD-64F2-CDCB-1E26A66ABA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0742F79D-224C-274E-B51F-36ADE252FE3C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1DCE62F2-C94C-D4C4-73CD-8F960ED39E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86243" name="Rectangle 3">
            <a:extLst>
              <a:ext uri="{FF2B5EF4-FFF2-40B4-BE49-F238E27FC236}">
                <a16:creationId xmlns:a16="http://schemas.microsoft.com/office/drawing/2014/main" id="{FAC1EA49-ED6C-5517-5F71-AF53FF2840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>
            <a:extLst>
              <a:ext uri="{FF2B5EF4-FFF2-40B4-BE49-F238E27FC236}">
                <a16:creationId xmlns:a16="http://schemas.microsoft.com/office/drawing/2014/main" id="{B15770E0-EFD4-EEDC-D0A8-71363918A6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69AFDF9E-4CA3-D649-AC4F-8B3F8DFE92D8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777BF65B-D485-56C4-C818-F5D8B7EF2B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84195" name="Rectangle 3">
            <a:extLst>
              <a:ext uri="{FF2B5EF4-FFF2-40B4-BE49-F238E27FC236}">
                <a16:creationId xmlns:a16="http://schemas.microsoft.com/office/drawing/2014/main" id="{4341E9CF-7CF6-CE72-28A9-ECBD8DBDB7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>
            <a:extLst>
              <a:ext uri="{FF2B5EF4-FFF2-40B4-BE49-F238E27FC236}">
                <a16:creationId xmlns:a16="http://schemas.microsoft.com/office/drawing/2014/main" id="{9A5B0411-E473-3CD2-E3AF-A304926FFB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E1DB30E9-EE9B-1E45-8D09-B087076D8627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C48A082E-03CF-0F3D-C35F-5AD50070E5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90339" name="Rectangle 3">
            <a:extLst>
              <a:ext uri="{FF2B5EF4-FFF2-40B4-BE49-F238E27FC236}">
                <a16:creationId xmlns:a16="http://schemas.microsoft.com/office/drawing/2014/main" id="{3D5CCBC9-33B0-A36A-9B39-0F82B3DD25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>
            <a:extLst>
              <a:ext uri="{FF2B5EF4-FFF2-40B4-BE49-F238E27FC236}">
                <a16:creationId xmlns:a16="http://schemas.microsoft.com/office/drawing/2014/main" id="{99978D61-FEF0-4CB4-40F7-B21301E6E4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7A81A1AC-BB5B-CA47-8A6C-9C1EA3C99009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385B4BEF-3B6B-C244-5068-164DDEE5AB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92387" name="Rectangle 3">
            <a:extLst>
              <a:ext uri="{FF2B5EF4-FFF2-40B4-BE49-F238E27FC236}">
                <a16:creationId xmlns:a16="http://schemas.microsoft.com/office/drawing/2014/main" id="{7C3455F1-641C-A384-02D8-9E9C360345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>
            <a:extLst>
              <a:ext uri="{FF2B5EF4-FFF2-40B4-BE49-F238E27FC236}">
                <a16:creationId xmlns:a16="http://schemas.microsoft.com/office/drawing/2014/main" id="{D4FE1CE3-8C41-28EB-E833-9A496A13F7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5D5899A2-C273-DB47-9ED8-7618E769C58D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1682" name="Rectangle 2">
            <a:extLst>
              <a:ext uri="{FF2B5EF4-FFF2-40B4-BE49-F238E27FC236}">
                <a16:creationId xmlns:a16="http://schemas.microsoft.com/office/drawing/2014/main" id="{717429A3-2C8A-618C-66B1-D4C64D1E4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94435" name="Rectangle 3">
            <a:extLst>
              <a:ext uri="{FF2B5EF4-FFF2-40B4-BE49-F238E27FC236}">
                <a16:creationId xmlns:a16="http://schemas.microsoft.com/office/drawing/2014/main" id="{11743A26-7737-019B-156C-34B80536F3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>
            <a:extLst>
              <a:ext uri="{FF2B5EF4-FFF2-40B4-BE49-F238E27FC236}">
                <a16:creationId xmlns:a16="http://schemas.microsoft.com/office/drawing/2014/main" id="{8BD9D0E1-DC0B-98BC-5C0D-FEF2D1C4AC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5E868AD5-12EA-9349-AD74-2D8776649A33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65455CC1-7C3F-5524-53B4-9D4E738811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96483" name="Rectangle 3">
            <a:extLst>
              <a:ext uri="{FF2B5EF4-FFF2-40B4-BE49-F238E27FC236}">
                <a16:creationId xmlns:a16="http://schemas.microsoft.com/office/drawing/2014/main" id="{4280EECF-2776-A02F-91A6-3DE957F6B9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>
            <a:extLst>
              <a:ext uri="{FF2B5EF4-FFF2-40B4-BE49-F238E27FC236}">
                <a16:creationId xmlns:a16="http://schemas.microsoft.com/office/drawing/2014/main" id="{0F17E5AC-CA69-D50B-2423-B6F4D4C64B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83A83CC4-D0E6-7844-971D-9882D6A9E6D0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5778" name="Rectangle 2">
            <a:extLst>
              <a:ext uri="{FF2B5EF4-FFF2-40B4-BE49-F238E27FC236}">
                <a16:creationId xmlns:a16="http://schemas.microsoft.com/office/drawing/2014/main" id="{A4393260-360B-CB7E-E979-E7ED9C1986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98531" name="Rectangle 3">
            <a:extLst>
              <a:ext uri="{FF2B5EF4-FFF2-40B4-BE49-F238E27FC236}">
                <a16:creationId xmlns:a16="http://schemas.microsoft.com/office/drawing/2014/main" id="{6852B973-5EED-6C3F-76FE-FE52679702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>
            <a:extLst>
              <a:ext uri="{FF2B5EF4-FFF2-40B4-BE49-F238E27FC236}">
                <a16:creationId xmlns:a16="http://schemas.microsoft.com/office/drawing/2014/main" id="{FC732232-4505-8A58-48A0-696DF27422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2D02ACEE-936E-704D-8EFF-5618DB164426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7826" name="Rectangle 2">
            <a:extLst>
              <a:ext uri="{FF2B5EF4-FFF2-40B4-BE49-F238E27FC236}">
                <a16:creationId xmlns:a16="http://schemas.microsoft.com/office/drawing/2014/main" id="{FBEAEBCC-6CEE-7FBA-4629-071A8A586D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00579" name="Rectangle 3">
            <a:extLst>
              <a:ext uri="{FF2B5EF4-FFF2-40B4-BE49-F238E27FC236}">
                <a16:creationId xmlns:a16="http://schemas.microsoft.com/office/drawing/2014/main" id="{10C8D068-A27E-B2C4-5DFA-13694BA91A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>
            <a:extLst>
              <a:ext uri="{FF2B5EF4-FFF2-40B4-BE49-F238E27FC236}">
                <a16:creationId xmlns:a16="http://schemas.microsoft.com/office/drawing/2014/main" id="{D67B66B1-EDBD-DBB9-2275-5A45615F15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3733DCB2-9135-8D4B-9319-4C0E66384C8A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9874" name="Rectangle 2">
            <a:extLst>
              <a:ext uri="{FF2B5EF4-FFF2-40B4-BE49-F238E27FC236}">
                <a16:creationId xmlns:a16="http://schemas.microsoft.com/office/drawing/2014/main" id="{6249D9B7-6240-EBE6-93EC-F2744670D2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14915" name="Rectangle 3">
            <a:extLst>
              <a:ext uri="{FF2B5EF4-FFF2-40B4-BE49-F238E27FC236}">
                <a16:creationId xmlns:a16="http://schemas.microsoft.com/office/drawing/2014/main" id="{88E4186B-AC53-08FD-DA12-74215601B0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65053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>
            <a:extLst>
              <a:ext uri="{FF2B5EF4-FFF2-40B4-BE49-F238E27FC236}">
                <a16:creationId xmlns:a16="http://schemas.microsoft.com/office/drawing/2014/main" id="{D67B66B1-EDBD-DBB9-2275-5A45615F15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3733DCB2-9135-8D4B-9319-4C0E66384C8A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9874" name="Rectangle 2">
            <a:extLst>
              <a:ext uri="{FF2B5EF4-FFF2-40B4-BE49-F238E27FC236}">
                <a16:creationId xmlns:a16="http://schemas.microsoft.com/office/drawing/2014/main" id="{6249D9B7-6240-EBE6-93EC-F2744670D2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14915" name="Rectangle 3">
            <a:extLst>
              <a:ext uri="{FF2B5EF4-FFF2-40B4-BE49-F238E27FC236}">
                <a16:creationId xmlns:a16="http://schemas.microsoft.com/office/drawing/2014/main" id="{88E4186B-AC53-08FD-DA12-74215601B0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>
            <a:extLst>
              <a:ext uri="{FF2B5EF4-FFF2-40B4-BE49-F238E27FC236}">
                <a16:creationId xmlns:a16="http://schemas.microsoft.com/office/drawing/2014/main" id="{01866372-263F-02CA-441A-B8EDCD4052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EC138463-FAA1-2140-9468-2CFA2366A669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E5E01DAA-13C1-20B2-418D-68BA9C6FD6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19011" name="Rectangle 3">
            <a:extLst>
              <a:ext uri="{FF2B5EF4-FFF2-40B4-BE49-F238E27FC236}">
                <a16:creationId xmlns:a16="http://schemas.microsoft.com/office/drawing/2014/main" id="{042D5571-C359-3684-194C-7F8E564C71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>
            <a:extLst>
              <a:ext uri="{FF2B5EF4-FFF2-40B4-BE49-F238E27FC236}">
                <a16:creationId xmlns:a16="http://schemas.microsoft.com/office/drawing/2014/main" id="{01866372-263F-02CA-441A-B8EDCD4052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EC138463-FAA1-2140-9468-2CFA2366A669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19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E5E01DAA-13C1-20B2-418D-68BA9C6FD6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19011" name="Rectangle 3">
            <a:extLst>
              <a:ext uri="{FF2B5EF4-FFF2-40B4-BE49-F238E27FC236}">
                <a16:creationId xmlns:a16="http://schemas.microsoft.com/office/drawing/2014/main" id="{042D5571-C359-3684-194C-7F8E564C71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32774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>
            <a:extLst>
              <a:ext uri="{FF2B5EF4-FFF2-40B4-BE49-F238E27FC236}">
                <a16:creationId xmlns:a16="http://schemas.microsoft.com/office/drawing/2014/main" id="{9AE2D25C-E40C-9218-3ABC-3DE9CC50E9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173B6F12-C134-A44D-AE98-0BEE0168EFDD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2FA17556-874B-C755-6FAC-7311B6812A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2182147" name="Rectangle 3">
            <a:extLst>
              <a:ext uri="{FF2B5EF4-FFF2-40B4-BE49-F238E27FC236}">
                <a16:creationId xmlns:a16="http://schemas.microsoft.com/office/drawing/2014/main" id="{8C190A55-CD8F-690C-9CDC-593003F171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223699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>
            <a:extLst>
              <a:ext uri="{FF2B5EF4-FFF2-40B4-BE49-F238E27FC236}">
                <a16:creationId xmlns:a16="http://schemas.microsoft.com/office/drawing/2014/main" id="{0A2747E6-EF57-1126-F2F4-6D29839189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63C7CAD3-A90B-A545-B824-F1EAC6EE4369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0354" name="Rectangle 2">
            <a:extLst>
              <a:ext uri="{FF2B5EF4-FFF2-40B4-BE49-F238E27FC236}">
                <a16:creationId xmlns:a16="http://schemas.microsoft.com/office/drawing/2014/main" id="{678363F6-3A88-3A72-B396-39AECB9597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2257923" name="Rectangle 3">
            <a:extLst>
              <a:ext uri="{FF2B5EF4-FFF2-40B4-BE49-F238E27FC236}">
                <a16:creationId xmlns:a16="http://schemas.microsoft.com/office/drawing/2014/main" id="{63AF2C32-36B8-42CF-1973-17D85EC2ED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>
            <a:extLst>
              <a:ext uri="{FF2B5EF4-FFF2-40B4-BE49-F238E27FC236}">
                <a16:creationId xmlns:a16="http://schemas.microsoft.com/office/drawing/2014/main" id="{8DBD97DC-336E-AFCF-88AA-009E5B9A03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665D133B-DE70-EF42-8752-21EC6AF2E43B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0114" name="Rectangle 2">
            <a:extLst>
              <a:ext uri="{FF2B5EF4-FFF2-40B4-BE49-F238E27FC236}">
                <a16:creationId xmlns:a16="http://schemas.microsoft.com/office/drawing/2014/main" id="{9D777646-B382-D070-CE0F-0EF24EC034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29251" name="Rectangle 3">
            <a:extLst>
              <a:ext uri="{FF2B5EF4-FFF2-40B4-BE49-F238E27FC236}">
                <a16:creationId xmlns:a16="http://schemas.microsoft.com/office/drawing/2014/main" id="{775F4D21-B0B9-90D9-68FA-D6BED5827D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>
            <a:extLst>
              <a:ext uri="{FF2B5EF4-FFF2-40B4-BE49-F238E27FC236}">
                <a16:creationId xmlns:a16="http://schemas.microsoft.com/office/drawing/2014/main" id="{9A13836F-A620-6155-0EBB-4B67F6C7A9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4FAB1C27-C086-FA40-B51F-63C9555A63A0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AD9F95C1-D0AA-612F-B817-62CB6F7ADF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31299" name="Rectangle 3">
            <a:extLst>
              <a:ext uri="{FF2B5EF4-FFF2-40B4-BE49-F238E27FC236}">
                <a16:creationId xmlns:a16="http://schemas.microsoft.com/office/drawing/2014/main" id="{76B27CBE-6F84-B026-BDB1-2BBACDC6EB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>
            <a:extLst>
              <a:ext uri="{FF2B5EF4-FFF2-40B4-BE49-F238E27FC236}">
                <a16:creationId xmlns:a16="http://schemas.microsoft.com/office/drawing/2014/main" id="{94401645-484C-8006-6A49-CB8487555F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64B1AE58-0E3B-9742-AD86-7388D3096055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4450" name="Rectangle 2">
            <a:extLst>
              <a:ext uri="{FF2B5EF4-FFF2-40B4-BE49-F238E27FC236}">
                <a16:creationId xmlns:a16="http://schemas.microsoft.com/office/drawing/2014/main" id="{87575437-BD18-61AB-284C-0764B46512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64067" name="Rectangle 3">
            <a:extLst>
              <a:ext uri="{FF2B5EF4-FFF2-40B4-BE49-F238E27FC236}">
                <a16:creationId xmlns:a16="http://schemas.microsoft.com/office/drawing/2014/main" id="{6A8DF532-05F7-270B-4010-E3E6D9F368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>
            <a:extLst>
              <a:ext uri="{FF2B5EF4-FFF2-40B4-BE49-F238E27FC236}">
                <a16:creationId xmlns:a16="http://schemas.microsoft.com/office/drawing/2014/main" id="{B24543C1-0136-34D2-6018-33EC03363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C6D8C87B-EDF1-C640-95AD-F04D07B13AC2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A02EA264-8951-58DC-A46F-EE49264D21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2266115" name="Rectangle 3">
            <a:extLst>
              <a:ext uri="{FF2B5EF4-FFF2-40B4-BE49-F238E27FC236}">
                <a16:creationId xmlns:a16="http://schemas.microsoft.com/office/drawing/2014/main" id="{B5F1ED2A-3387-588D-64B3-E3478F195A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>
            <a:extLst>
              <a:ext uri="{FF2B5EF4-FFF2-40B4-BE49-F238E27FC236}">
                <a16:creationId xmlns:a16="http://schemas.microsoft.com/office/drawing/2014/main" id="{9AE2D25C-E40C-9218-3ABC-3DE9CC50E9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173B6F12-C134-A44D-AE98-0BEE0168EFDD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2FA17556-874B-C755-6FAC-7311B6812A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2182147" name="Rectangle 3">
            <a:extLst>
              <a:ext uri="{FF2B5EF4-FFF2-40B4-BE49-F238E27FC236}">
                <a16:creationId xmlns:a16="http://schemas.microsoft.com/office/drawing/2014/main" id="{8C190A55-CD8F-690C-9CDC-593003F171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23406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>
            <a:extLst>
              <a:ext uri="{FF2B5EF4-FFF2-40B4-BE49-F238E27FC236}">
                <a16:creationId xmlns:a16="http://schemas.microsoft.com/office/drawing/2014/main" id="{07E8568A-B35F-B92A-1FB4-3FD3C0F56D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E8D7A2B0-B42F-AD42-B7E5-D5619220A9B0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ADCA0BBC-48D0-637C-3839-8791CA5B65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2284547" name="Rectangle 3">
            <a:extLst>
              <a:ext uri="{FF2B5EF4-FFF2-40B4-BE49-F238E27FC236}">
                <a16:creationId xmlns:a16="http://schemas.microsoft.com/office/drawing/2014/main" id="{5F707B63-D7A6-A747-AE5A-48DB0EA384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>
            <a:extLst>
              <a:ext uri="{FF2B5EF4-FFF2-40B4-BE49-F238E27FC236}">
                <a16:creationId xmlns:a16="http://schemas.microsoft.com/office/drawing/2014/main" id="{CA877D30-5E27-08A1-C81B-EED2921AB3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E4200876-825B-C04D-A130-D234F3D73088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0594" name="Rectangle 2">
            <a:extLst>
              <a:ext uri="{FF2B5EF4-FFF2-40B4-BE49-F238E27FC236}">
                <a16:creationId xmlns:a16="http://schemas.microsoft.com/office/drawing/2014/main" id="{353D94B8-901D-7D58-9712-164845E442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90691" name="Rectangle 3">
            <a:extLst>
              <a:ext uri="{FF2B5EF4-FFF2-40B4-BE49-F238E27FC236}">
                <a16:creationId xmlns:a16="http://schemas.microsoft.com/office/drawing/2014/main" id="{95AE5AD5-6A7F-801E-637F-6F12B99CE8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>
            <a:extLst>
              <a:ext uri="{FF2B5EF4-FFF2-40B4-BE49-F238E27FC236}">
                <a16:creationId xmlns:a16="http://schemas.microsoft.com/office/drawing/2014/main" id="{6BEDB0EE-8AD5-CE5F-E681-15594E0CD1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0B1622AD-63CF-944F-8333-CD6C6A4DF7F1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29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74DE4F82-2E27-F9D6-6397-434C19D782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96835" name="Rectangle 3">
            <a:extLst>
              <a:ext uri="{FF2B5EF4-FFF2-40B4-BE49-F238E27FC236}">
                <a16:creationId xmlns:a16="http://schemas.microsoft.com/office/drawing/2014/main" id="{CD79D1B1-C2BC-3570-B565-C9F0BB2EDE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7">
            <a:extLst>
              <a:ext uri="{FF2B5EF4-FFF2-40B4-BE49-F238E27FC236}">
                <a16:creationId xmlns:a16="http://schemas.microsoft.com/office/drawing/2014/main" id="{C3D11577-AA4C-CEDC-2310-9DF40F2A40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9F219960-1DDC-1D44-98E7-02B3145BA3CD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3122" name="Rectangle 2">
            <a:extLst>
              <a:ext uri="{FF2B5EF4-FFF2-40B4-BE49-F238E27FC236}">
                <a16:creationId xmlns:a16="http://schemas.microsoft.com/office/drawing/2014/main" id="{58A11DA9-FD71-9034-FE69-565BC98F5D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7331" name="Rectangle 3">
            <a:extLst>
              <a:ext uri="{FF2B5EF4-FFF2-40B4-BE49-F238E27FC236}">
                <a16:creationId xmlns:a16="http://schemas.microsoft.com/office/drawing/2014/main" id="{B4B32864-501F-C3CF-7452-9F8C3E2320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7">
            <a:extLst>
              <a:ext uri="{FF2B5EF4-FFF2-40B4-BE49-F238E27FC236}">
                <a16:creationId xmlns:a16="http://schemas.microsoft.com/office/drawing/2014/main" id="{C3D11577-AA4C-CEDC-2310-9DF40F2A40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9F219960-1DDC-1D44-98E7-02B3145BA3CD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3122" name="Rectangle 2">
            <a:extLst>
              <a:ext uri="{FF2B5EF4-FFF2-40B4-BE49-F238E27FC236}">
                <a16:creationId xmlns:a16="http://schemas.microsoft.com/office/drawing/2014/main" id="{58A11DA9-FD71-9034-FE69-565BC98F5D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7331" name="Rectangle 3">
            <a:extLst>
              <a:ext uri="{FF2B5EF4-FFF2-40B4-BE49-F238E27FC236}">
                <a16:creationId xmlns:a16="http://schemas.microsoft.com/office/drawing/2014/main" id="{B4B32864-501F-C3CF-7452-9F8C3E2320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954478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7">
            <a:extLst>
              <a:ext uri="{FF2B5EF4-FFF2-40B4-BE49-F238E27FC236}">
                <a16:creationId xmlns:a16="http://schemas.microsoft.com/office/drawing/2014/main" id="{B50CBCA8-9B3A-DCD4-EB09-34470140FB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11144E8F-0EBC-6C4E-BF54-C04570DAA6C6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5170" name="Rectangle 2">
            <a:extLst>
              <a:ext uri="{FF2B5EF4-FFF2-40B4-BE49-F238E27FC236}">
                <a16:creationId xmlns:a16="http://schemas.microsoft.com/office/drawing/2014/main" id="{F14B764D-A719-4902-E2F7-904545ADEC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9379" name="Rectangle 3">
            <a:extLst>
              <a:ext uri="{FF2B5EF4-FFF2-40B4-BE49-F238E27FC236}">
                <a16:creationId xmlns:a16="http://schemas.microsoft.com/office/drawing/2014/main" id="{76D4E20C-F9FB-0FB2-FE63-DE71475810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en-US" dirty="0">
                <a:cs typeface="+mn-cs"/>
              </a:rPr>
              <a:t> </a:t>
            </a: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>
            <a:extLst>
              <a:ext uri="{FF2B5EF4-FFF2-40B4-BE49-F238E27FC236}">
                <a16:creationId xmlns:a16="http://schemas.microsoft.com/office/drawing/2014/main" id="{6C2F0201-D9DD-FE17-3E98-C6E6AB2D8E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1327E026-4C68-4842-A600-03715F160450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ECC3094F-B2A7-F72E-5227-105FF8D1A3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5475" name="Rectangle 3">
            <a:extLst>
              <a:ext uri="{FF2B5EF4-FFF2-40B4-BE49-F238E27FC236}">
                <a16:creationId xmlns:a16="http://schemas.microsoft.com/office/drawing/2014/main" id="{53C9F575-85C2-380F-0EBD-2B2C2F671E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7">
            <a:extLst>
              <a:ext uri="{FF2B5EF4-FFF2-40B4-BE49-F238E27FC236}">
                <a16:creationId xmlns:a16="http://schemas.microsoft.com/office/drawing/2014/main" id="{C3D11577-AA4C-CEDC-2310-9DF40F2A40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9F219960-1DDC-1D44-98E7-02B3145BA3CD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3122" name="Rectangle 2">
            <a:extLst>
              <a:ext uri="{FF2B5EF4-FFF2-40B4-BE49-F238E27FC236}">
                <a16:creationId xmlns:a16="http://schemas.microsoft.com/office/drawing/2014/main" id="{58A11DA9-FD71-9034-FE69-565BC98F5D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7331" name="Rectangle 3">
            <a:extLst>
              <a:ext uri="{FF2B5EF4-FFF2-40B4-BE49-F238E27FC236}">
                <a16:creationId xmlns:a16="http://schemas.microsoft.com/office/drawing/2014/main" id="{B4B32864-501F-C3CF-7452-9F8C3E2320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61269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7">
            <a:extLst>
              <a:ext uri="{FF2B5EF4-FFF2-40B4-BE49-F238E27FC236}">
                <a16:creationId xmlns:a16="http://schemas.microsoft.com/office/drawing/2014/main" id="{C3D11577-AA4C-CEDC-2310-9DF40F2A40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9F219960-1DDC-1D44-98E7-02B3145BA3CD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3122" name="Rectangle 2">
            <a:extLst>
              <a:ext uri="{FF2B5EF4-FFF2-40B4-BE49-F238E27FC236}">
                <a16:creationId xmlns:a16="http://schemas.microsoft.com/office/drawing/2014/main" id="{58A11DA9-FD71-9034-FE69-565BC98F5D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7331" name="Rectangle 3">
            <a:extLst>
              <a:ext uri="{FF2B5EF4-FFF2-40B4-BE49-F238E27FC236}">
                <a16:creationId xmlns:a16="http://schemas.microsoft.com/office/drawing/2014/main" id="{B4B32864-501F-C3CF-7452-9F8C3E2320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9011382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>
            <a:extLst>
              <a:ext uri="{FF2B5EF4-FFF2-40B4-BE49-F238E27FC236}">
                <a16:creationId xmlns:a16="http://schemas.microsoft.com/office/drawing/2014/main" id="{8FB2AC96-2E8C-8981-57F1-D6F0C178DA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CE862508-5B96-B04D-B88E-CE096B1F8CBA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6738" name="Rectangle 2">
            <a:extLst>
              <a:ext uri="{FF2B5EF4-FFF2-40B4-BE49-F238E27FC236}">
                <a16:creationId xmlns:a16="http://schemas.microsoft.com/office/drawing/2014/main" id="{97B53D82-1092-3CFA-E408-4D8A292F28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2595" name="Rectangle 3">
            <a:extLst>
              <a:ext uri="{FF2B5EF4-FFF2-40B4-BE49-F238E27FC236}">
                <a16:creationId xmlns:a16="http://schemas.microsoft.com/office/drawing/2014/main" id="{617998CF-082C-FAE6-01DF-F0F188A13A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7">
            <a:extLst>
              <a:ext uri="{FF2B5EF4-FFF2-40B4-BE49-F238E27FC236}">
                <a16:creationId xmlns:a16="http://schemas.microsoft.com/office/drawing/2014/main" id="{C3D11577-AA4C-CEDC-2310-9DF40F2A40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9F219960-1DDC-1D44-98E7-02B3145BA3CD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39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3122" name="Rectangle 2">
            <a:extLst>
              <a:ext uri="{FF2B5EF4-FFF2-40B4-BE49-F238E27FC236}">
                <a16:creationId xmlns:a16="http://schemas.microsoft.com/office/drawing/2014/main" id="{58A11DA9-FD71-9034-FE69-565BC98F5D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7331" name="Rectangle 3">
            <a:extLst>
              <a:ext uri="{FF2B5EF4-FFF2-40B4-BE49-F238E27FC236}">
                <a16:creationId xmlns:a16="http://schemas.microsoft.com/office/drawing/2014/main" id="{B4B32864-501F-C3CF-7452-9F8C3E2320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8745806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7">
            <a:extLst>
              <a:ext uri="{FF2B5EF4-FFF2-40B4-BE49-F238E27FC236}">
                <a16:creationId xmlns:a16="http://schemas.microsoft.com/office/drawing/2014/main" id="{6A82462C-EDFF-D8F8-2168-C9F155D08C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DBCA65D5-75EE-9A41-BE8A-2F8073D90417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2882" name="Rectangle 2">
            <a:extLst>
              <a:ext uri="{FF2B5EF4-FFF2-40B4-BE49-F238E27FC236}">
                <a16:creationId xmlns:a16="http://schemas.microsoft.com/office/drawing/2014/main" id="{40183F2F-D766-5174-B1CA-B431C11F41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7539" name="Rectangle 3">
            <a:extLst>
              <a:ext uri="{FF2B5EF4-FFF2-40B4-BE49-F238E27FC236}">
                <a16:creationId xmlns:a16="http://schemas.microsoft.com/office/drawing/2014/main" id="{784EB0EE-918D-AD22-AA22-E3D6323EAC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7">
            <a:extLst>
              <a:ext uri="{FF2B5EF4-FFF2-40B4-BE49-F238E27FC236}">
                <a16:creationId xmlns:a16="http://schemas.microsoft.com/office/drawing/2014/main" id="{CCA646DC-B0AE-2A8C-C300-A978BB2F13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71203120-48EB-2841-9744-7E15D2F75AC7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6978" name="Rectangle 2">
            <a:extLst>
              <a:ext uri="{FF2B5EF4-FFF2-40B4-BE49-F238E27FC236}">
                <a16:creationId xmlns:a16="http://schemas.microsoft.com/office/drawing/2014/main" id="{69AD4654-D1D1-BAA9-5CFA-61EA1D2D3B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1027" name="Rectangle 3">
            <a:extLst>
              <a:ext uri="{FF2B5EF4-FFF2-40B4-BE49-F238E27FC236}">
                <a16:creationId xmlns:a16="http://schemas.microsoft.com/office/drawing/2014/main" id="{C2BEDCD2-8528-7DCD-95F4-192E58F40D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7">
            <a:extLst>
              <a:ext uri="{FF2B5EF4-FFF2-40B4-BE49-F238E27FC236}">
                <a16:creationId xmlns:a16="http://schemas.microsoft.com/office/drawing/2014/main" id="{6C653EB0-833A-57BE-13F6-C1C3426312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8BE2A037-2EC3-994B-B5AD-9DAF44F41B47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9026" name="Rectangle 2">
            <a:extLst>
              <a:ext uri="{FF2B5EF4-FFF2-40B4-BE49-F238E27FC236}">
                <a16:creationId xmlns:a16="http://schemas.microsoft.com/office/drawing/2014/main" id="{70A16FCB-6BC0-B088-6C5B-CC7DEC2D09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1379" name="Rectangle 3">
            <a:extLst>
              <a:ext uri="{FF2B5EF4-FFF2-40B4-BE49-F238E27FC236}">
                <a16:creationId xmlns:a16="http://schemas.microsoft.com/office/drawing/2014/main" id="{B014A307-BDA3-87C4-D649-15CD6437AD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7">
            <a:extLst>
              <a:ext uri="{FF2B5EF4-FFF2-40B4-BE49-F238E27FC236}">
                <a16:creationId xmlns:a16="http://schemas.microsoft.com/office/drawing/2014/main" id="{DBF6108E-8877-80B5-17A7-CD3E5BEEE9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470747EC-4969-424A-B1EC-3574FBF5AF32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1074" name="Rectangle 2">
            <a:extLst>
              <a:ext uri="{FF2B5EF4-FFF2-40B4-BE49-F238E27FC236}">
                <a16:creationId xmlns:a16="http://schemas.microsoft.com/office/drawing/2014/main" id="{DB0F80D8-271C-8F5E-5A49-68D678CADE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98883" name="Rectangle 3">
            <a:extLst>
              <a:ext uri="{FF2B5EF4-FFF2-40B4-BE49-F238E27FC236}">
                <a16:creationId xmlns:a16="http://schemas.microsoft.com/office/drawing/2014/main" id="{AFE5E05E-683C-C2F9-D751-8F4F5827D8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>
            <a:extLst>
              <a:ext uri="{FF2B5EF4-FFF2-40B4-BE49-F238E27FC236}">
                <a16:creationId xmlns:a16="http://schemas.microsoft.com/office/drawing/2014/main" id="{9AE2D25C-E40C-9218-3ABC-3DE9CC50E9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173B6F12-C134-A44D-AE98-0BEE0168EFDD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2FA17556-874B-C755-6FAC-7311B6812A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2625"/>
            <a:ext cx="4535488" cy="3402013"/>
          </a:xfrm>
          <a:ln w="12700"/>
        </p:spPr>
      </p:sp>
      <p:sp>
        <p:nvSpPr>
          <p:cNvPr id="2182147" name="Rectangle 3">
            <a:extLst>
              <a:ext uri="{FF2B5EF4-FFF2-40B4-BE49-F238E27FC236}">
                <a16:creationId xmlns:a16="http://schemas.microsoft.com/office/drawing/2014/main" id="{8C190A55-CD8F-690C-9CDC-593003F171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0782872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>
            <a:extLst>
              <a:ext uri="{FF2B5EF4-FFF2-40B4-BE49-F238E27FC236}">
                <a16:creationId xmlns:a16="http://schemas.microsoft.com/office/drawing/2014/main" id="{C4173B5D-C461-F42F-4A89-1E271592D2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06C47368-3A8E-414A-9B08-B57E7F55D4C5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9266" name="Rectangle 2">
            <a:extLst>
              <a:ext uri="{FF2B5EF4-FFF2-40B4-BE49-F238E27FC236}">
                <a16:creationId xmlns:a16="http://schemas.microsoft.com/office/drawing/2014/main" id="{E55DB278-9793-ED94-2856-06987C1BB9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00931" name="Rectangle 3">
            <a:extLst>
              <a:ext uri="{FF2B5EF4-FFF2-40B4-BE49-F238E27FC236}">
                <a16:creationId xmlns:a16="http://schemas.microsoft.com/office/drawing/2014/main" id="{7AC4DC86-9B88-E912-4B8E-B696BB4465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7">
            <a:extLst>
              <a:ext uri="{FF2B5EF4-FFF2-40B4-BE49-F238E27FC236}">
                <a16:creationId xmlns:a16="http://schemas.microsoft.com/office/drawing/2014/main" id="{2FBA587F-EA81-3370-8E31-E5AB80550F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31F27113-32A9-B74F-9521-46C55D719027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1314" name="Rectangle 2">
            <a:extLst>
              <a:ext uri="{FF2B5EF4-FFF2-40B4-BE49-F238E27FC236}">
                <a16:creationId xmlns:a16="http://schemas.microsoft.com/office/drawing/2014/main" id="{F7B54E15-D4EC-D3EB-28A7-0794E43FD4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07075" name="Rectangle 3">
            <a:extLst>
              <a:ext uri="{FF2B5EF4-FFF2-40B4-BE49-F238E27FC236}">
                <a16:creationId xmlns:a16="http://schemas.microsoft.com/office/drawing/2014/main" id="{713C307E-4ADA-4866-DBE4-5022DD3CC7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7">
            <a:extLst>
              <a:ext uri="{FF2B5EF4-FFF2-40B4-BE49-F238E27FC236}">
                <a16:creationId xmlns:a16="http://schemas.microsoft.com/office/drawing/2014/main" id="{1C33E1E4-47D6-0671-F9A9-403189196F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5AE77656-DE20-3541-A99F-ED4151883CDA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3362" name="Rectangle 2">
            <a:extLst>
              <a:ext uri="{FF2B5EF4-FFF2-40B4-BE49-F238E27FC236}">
                <a16:creationId xmlns:a16="http://schemas.microsoft.com/office/drawing/2014/main" id="{261AF8D2-C074-AD2D-812E-C0E5E2F2ED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5523" name="Rectangle 3">
            <a:extLst>
              <a:ext uri="{FF2B5EF4-FFF2-40B4-BE49-F238E27FC236}">
                <a16:creationId xmlns:a16="http://schemas.microsoft.com/office/drawing/2014/main" id="{30C27F26-74F3-ACDE-6A23-56388F89B0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7">
            <a:extLst>
              <a:ext uri="{FF2B5EF4-FFF2-40B4-BE49-F238E27FC236}">
                <a16:creationId xmlns:a16="http://schemas.microsoft.com/office/drawing/2014/main" id="{1BA40FC5-C1FF-FA21-22CB-C8D42B9AA3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30F0447A-6194-E94E-BC91-6C4482065FA7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5410" name="Rectangle 2">
            <a:extLst>
              <a:ext uri="{FF2B5EF4-FFF2-40B4-BE49-F238E27FC236}">
                <a16:creationId xmlns:a16="http://schemas.microsoft.com/office/drawing/2014/main" id="{54FADBCB-A679-D3CF-569B-4519A627EF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7571" name="Rectangle 3">
            <a:extLst>
              <a:ext uri="{FF2B5EF4-FFF2-40B4-BE49-F238E27FC236}">
                <a16:creationId xmlns:a16="http://schemas.microsoft.com/office/drawing/2014/main" id="{F0AE0133-5C3C-A7BE-ECF3-0909F3D93A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Rectangle 7">
            <a:extLst>
              <a:ext uri="{FF2B5EF4-FFF2-40B4-BE49-F238E27FC236}">
                <a16:creationId xmlns:a16="http://schemas.microsoft.com/office/drawing/2014/main" id="{03696E95-32B7-C66D-AF1E-D81D1EB5D4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SzTx/>
            </a:pPr>
            <a:fld id="{73E8E94F-0831-6349-A2EB-31154E282E58}" type="slidenum">
              <a:rPr lang="en-US" altLang="en-US" sz="1200">
                <a:latin typeface="Arial" panose="020B0604020202020204" pitchFamily="34" charset="0"/>
              </a:rPr>
              <a:pPr algn="r">
                <a:spcBef>
                  <a:spcPct val="0"/>
                </a:spcBef>
                <a:buSzTx/>
              </a:pPr>
              <a:t>49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51554" name="Rectangle 2">
            <a:extLst>
              <a:ext uri="{FF2B5EF4-FFF2-40B4-BE49-F238E27FC236}">
                <a16:creationId xmlns:a16="http://schemas.microsoft.com/office/drawing/2014/main" id="{9014EB5B-DC2F-7972-FB97-4F9072291B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19363" name="Rectangle 3">
            <a:extLst>
              <a:ext uri="{FF2B5EF4-FFF2-40B4-BE49-F238E27FC236}">
                <a16:creationId xmlns:a16="http://schemas.microsoft.com/office/drawing/2014/main" id="{3A7825E5-58A4-2AE3-4418-B93DCAC0C1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967B83-444E-D616-A352-C6F3054672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5ED25E-2A4A-E9D1-B050-FA33ED663B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A04C53-2558-3803-4AB5-2014019465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FFBA10-FECD-3648-93C8-C3B0153E95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1022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890CF06-3819-34AC-14D2-D5D51DA765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E80A7DB-59BB-327E-7294-EC906C0F66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7880761-BE62-C3C0-0DBC-30869FD707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414D8B-B2CE-3749-BDE6-2D3EA14D23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6622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914C276-4509-44D4-5F3D-F95D7127C3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63CD70C-3D66-BAD5-4687-C05F221CAC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39A4CA4-22CD-6AEB-12A8-331DA8F8AD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3E1D07-089E-DD4B-A89F-334F274104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3837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C70B3D-D693-28EE-2168-B91B05935C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50E976-34AE-E80E-A4ED-DD5B50F16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595EB9-5AE8-800D-CF92-BF002C311F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4018E4-E6C2-4E44-8FE7-0D42052286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2698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BE496EC-4B4D-4667-91E4-76B5C8E191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9FCDAF2-0C36-F40F-12E3-C37217C0FF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2C4413C-9548-C2EB-5D04-7DB01DDEA0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BF6A2D-B84F-1844-89F6-6C0DA71603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807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80CF7E7-07B0-5D76-8F2F-AB39A5ABD4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65C721B-A60D-1B5F-1DC1-5292111A5A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1E69692-ACE8-2318-1CE3-334B95C74A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29E117-3AF4-B940-95B2-BA94F05F96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0571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1030A28-A835-1DE3-55F9-599CF3BAD6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10DF565-8242-761E-26DF-12490C6DC0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971F9CC-72C1-BAAA-6881-B8EE55EB9D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73A808-C0BC-664A-9315-CEAB4AAEB6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2580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6E7760-1616-B7B9-0A4C-03F4F190D6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63FCE5-06CC-C899-2383-CEFBA857B2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B090BA-E205-1944-2BB9-5E532506CD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666B3-F626-7945-A642-717FAFEE8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679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94F9F8-EBBB-007E-AE2D-2B73D791AB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AFFD5C-920D-EA74-90EA-AE6E825EB8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6EBBA1-0FF5-0BEA-A71A-93F022EF52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5F6A2-22DD-2C44-88C9-1ABD4227EB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8350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C141B6D-7A26-4DBB-1A7F-5055CCF8D5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845A541-F942-284F-0ED6-F599AC7666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7433FC9-8AC9-FFA4-487D-8D03367700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C4F53-C3F0-964F-B585-610517203F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7421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3B48DD-0483-9713-D291-BBE0538CE3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405F9D9-9B7E-CE2E-D24E-71CDFF6F19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D0B9584-F836-BE4B-97EA-E215988105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047C4-C6DF-7A41-99F5-33A3D8FF1C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81586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64C5F7E-FF0C-ED19-95D8-6E23D74989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EEC1F1C-4E6F-2499-BAC4-FA96077EFC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6916FB-2208-54DD-7963-FF7779BF4E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40655-63B5-4748-8A2D-851FFE79C2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93477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7BC9A55-DDAD-6433-D051-B3CAA642C3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6FA5393-B7F9-2079-52DA-1E428C46BC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4F00BB2-9906-6012-8E94-840E81757A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C8F2B2-1BC6-9946-80FC-27D96D1B77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43988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6D6A1F-AF1E-A932-EAE4-988D7EEC54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8429604-D711-761D-5D60-43621D26DA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63CA251-FF45-F330-489B-1C56CC6EC8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76C8C-DE19-A648-82E7-BACCA7BB9D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14300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BC4053-5234-DCCC-254C-773CB4BD84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BE2B4F-8BC1-ADED-AEC1-2135C52AE5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06D571-2AE3-4A74-2450-38AA549032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02C520-C351-E945-BCD4-CF86497011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5435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4F8C843-BB96-C216-5830-27BBE15826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5CC5922-8FDB-3FF2-0A64-5C0DA64C62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BC691A7-DF9E-B746-0B31-453863DDAD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EEFF8-55AD-9744-8411-5B2D389553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83899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51FAA13-6DBE-D97D-D61A-4F6D44E287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27C6D7F-52E2-A2CA-3BD8-F93439E292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690CF2D-28BB-F1D6-6970-FD322345E3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EAFB36-878E-AC4D-B98A-1E20F3695D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29896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8577B02-03BC-BF39-4B72-49A86D5980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5041082-F55C-7CA8-F879-5255D01ABE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029C1E5-86E7-68DE-A2BF-96606F430D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C4FF93-5504-7844-91F4-63CD260310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30074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35E304-1552-91F5-CDD1-295A211D3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A973B4-9691-3287-2A5D-88FACC0597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D73FA4-D3FA-8151-6FC5-F360296733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844ABD-F1E5-BD49-BAC7-BE9BAEDA0E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76296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8A76AD-0576-C6A7-F546-3DD422D962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2F3837-3CBB-B3C5-366F-C88FC1990F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A975B1-6526-1467-301B-73328EA094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12975D-DA4E-C347-BA22-19CB10E244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98109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0DDC14F-37B7-FF5D-266F-117917FEB8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9165C74-15D2-B81D-B2B6-28717EB990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2CBB10-0DF9-7532-68B2-D3A5E551F7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86AC8B-F978-0541-AADF-86399DC0A8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58147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5EFF42-FF7A-8B34-C3C6-FB6FD2D853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42F99BF-3128-D71A-3B1C-88EC77C519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CA3E24F-2C34-753A-3616-C3AB2350F9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E93587-88C9-EE48-9A45-5ECB7BBB85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44642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F92FD5D-F4D4-7A14-EF6A-8DD88E1EDF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spcBef>
                <a:spcPct val="50000"/>
              </a:spcBef>
              <a:buSzPct val="80000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D168E86-13D8-2783-CB09-1D69A41901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50000"/>
              </a:spcBef>
              <a:buSzPct val="80000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587F03-1B5C-5037-1269-6FF628AFFA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50000"/>
              </a:spcBef>
              <a:buSzPct val="80000"/>
              <a:defRPr smtClean="0"/>
            </a:lvl1pPr>
          </a:lstStyle>
          <a:p>
            <a:pPr>
              <a:defRPr/>
            </a:pPr>
            <a:fld id="{BB247E9C-4B85-DC43-9374-D61E763779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69425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35E802C-42E5-1F22-F1AA-161287B782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spcBef>
                <a:spcPct val="50000"/>
              </a:spcBef>
              <a:buSzPct val="80000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BEBB29E-27FA-0248-2E6A-DB843C7E11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50000"/>
              </a:spcBef>
              <a:buSzPct val="80000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71C5AAA-C4C3-9431-08CF-FB0CCDC287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50000"/>
              </a:spcBef>
              <a:buSzPct val="80000"/>
              <a:defRPr smtClean="0"/>
            </a:lvl1pPr>
          </a:lstStyle>
          <a:p>
            <a:pPr>
              <a:defRPr/>
            </a:pPr>
            <a:fld id="{A069C7E4-DF26-9740-9639-8132D6E903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34948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7B56650-97BD-BD49-F6A7-4992DDDD55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spcBef>
                <a:spcPct val="50000"/>
              </a:spcBef>
              <a:buSzPct val="80000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7C7D90F-8F78-A509-6D36-EFCFF149C7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50000"/>
              </a:spcBef>
              <a:buSzPct val="80000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996D29-B58A-02EC-014D-043468519C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50000"/>
              </a:spcBef>
              <a:buSzPct val="80000"/>
              <a:defRPr smtClean="0"/>
            </a:lvl1pPr>
          </a:lstStyle>
          <a:p>
            <a:pPr>
              <a:defRPr/>
            </a:pPr>
            <a:fld id="{BB77E0F3-F5E4-3D48-B6C5-AB4A6B53C9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4742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0D9922-547F-620A-E1AF-905E1C0326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spcBef>
                <a:spcPct val="50000"/>
              </a:spcBef>
              <a:buSzPct val="80000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27D83D-6D5F-7012-CC0F-03BC0FCEE4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50000"/>
              </a:spcBef>
              <a:buSzPct val="80000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3E892F-6819-6A15-2919-5F2A31BE12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50000"/>
              </a:spcBef>
              <a:buSzPct val="80000"/>
              <a:defRPr smtClean="0"/>
            </a:lvl1pPr>
          </a:lstStyle>
          <a:p>
            <a:pPr>
              <a:defRPr/>
            </a:pPr>
            <a:fld id="{5978BA5B-4CDA-4D47-AE6C-73B90AD7D9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14406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58C555C-84C2-953E-C6E5-9454475DA3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spcBef>
                <a:spcPct val="50000"/>
              </a:spcBef>
              <a:buSzPct val="80000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1DEEEFA-69EA-D29E-E1C3-F332F4A32D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50000"/>
              </a:spcBef>
              <a:buSzPct val="80000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2C1DB83-4F89-832E-31F0-B342E24B0B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50000"/>
              </a:spcBef>
              <a:buSzPct val="80000"/>
              <a:defRPr smtClean="0"/>
            </a:lvl1pPr>
          </a:lstStyle>
          <a:p>
            <a:pPr>
              <a:defRPr/>
            </a:pPr>
            <a:fld id="{8E911F8E-2325-C044-AFBB-35642E0769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79336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9BA4A9F-B39D-4A2F-43C3-51D1670ED2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spcBef>
                <a:spcPct val="50000"/>
              </a:spcBef>
              <a:buSzPct val="80000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0A30D6D-0348-23AA-032E-EB90E6A15D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50000"/>
              </a:spcBef>
              <a:buSzPct val="80000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8A5EA1D-26C3-F910-5240-DD280E80BB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50000"/>
              </a:spcBef>
              <a:buSzPct val="80000"/>
              <a:defRPr smtClean="0"/>
            </a:lvl1pPr>
          </a:lstStyle>
          <a:p>
            <a:pPr>
              <a:defRPr/>
            </a:pPr>
            <a:fld id="{223FB419-6D97-864E-8236-2128DA54D6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61086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062410F-8400-31F1-34CF-2AF724C5EC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spcBef>
                <a:spcPct val="50000"/>
              </a:spcBef>
              <a:buSzPct val="80000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2108F85-E296-F1CF-E1E9-008BD8B660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50000"/>
              </a:spcBef>
              <a:buSzPct val="80000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768426C-0643-F562-5C43-A6E4E4A925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50000"/>
              </a:spcBef>
              <a:buSzPct val="80000"/>
              <a:defRPr smtClean="0"/>
            </a:lvl1pPr>
          </a:lstStyle>
          <a:p>
            <a:pPr>
              <a:defRPr/>
            </a:pPr>
            <a:fld id="{19B7E837-D51E-3D46-9CAB-3665001DE6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78798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436148-8BC5-3DF0-98EC-E4C89C016E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spcBef>
                <a:spcPct val="50000"/>
              </a:spcBef>
              <a:buSzPct val="80000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418A06-E4EB-3EB5-0B5F-68FED72970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50000"/>
              </a:spcBef>
              <a:buSzPct val="80000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CD0D66-4586-6346-4ED1-D253C6CAC0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50000"/>
              </a:spcBef>
              <a:buSzPct val="80000"/>
              <a:defRPr smtClean="0"/>
            </a:lvl1pPr>
          </a:lstStyle>
          <a:p>
            <a:pPr>
              <a:defRPr/>
            </a:pPr>
            <a:fld id="{346748E3-9B87-BE4F-B3B9-1E471B55C7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8487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6D719-3ABA-9F8A-22CC-9E20297AFB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spcBef>
                <a:spcPct val="50000"/>
              </a:spcBef>
              <a:buSzPct val="80000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F13597-9600-2A9A-BB6D-3F03BA0F2E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50000"/>
              </a:spcBef>
              <a:buSzPct val="80000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6E1264-B64B-F3BD-E892-E0248C0EEC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50000"/>
              </a:spcBef>
              <a:buSzPct val="80000"/>
              <a:defRPr smtClean="0"/>
            </a:lvl1pPr>
          </a:lstStyle>
          <a:p>
            <a:pPr>
              <a:defRPr/>
            </a:pPr>
            <a:fld id="{9C055C3B-B81E-2844-A637-DF28B8A449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75725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220738-A750-7610-75C6-213DB1679C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spcBef>
                <a:spcPct val="50000"/>
              </a:spcBef>
              <a:buSzPct val="80000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07C3BB2-B655-F81E-D2FD-ED1B853FB5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50000"/>
              </a:spcBef>
              <a:buSzPct val="80000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21C695F-0D82-4B37-BDD6-9789062B55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50000"/>
              </a:spcBef>
              <a:buSzPct val="80000"/>
              <a:defRPr smtClean="0"/>
            </a:lvl1pPr>
          </a:lstStyle>
          <a:p>
            <a:pPr>
              <a:defRPr/>
            </a:pPr>
            <a:fld id="{75818DBD-A50E-7C45-BEB5-2185A6A953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04768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8164F0-50F7-C5CA-88E6-9F8885AA19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spcBef>
                <a:spcPct val="50000"/>
              </a:spcBef>
              <a:buSzPct val="80000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8C57B5F-B5A4-8088-F056-4EBE2A4659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50000"/>
              </a:spcBef>
              <a:buSzPct val="80000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EE625F0-A306-3727-C140-56D8F0013A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50000"/>
              </a:spcBef>
              <a:buSzPct val="80000"/>
              <a:defRPr smtClean="0"/>
            </a:lvl1pPr>
          </a:lstStyle>
          <a:p>
            <a:pPr>
              <a:defRPr/>
            </a:pPr>
            <a:fld id="{FA84FFA8-EAE9-8944-9CC0-636ACEA3F3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3582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812784D-A94D-6478-179B-5D09C3C906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8FBD4F2-C757-1AC1-8D33-EB3055E57C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29732" name="Rectangle 4">
            <a:extLst>
              <a:ext uri="{FF2B5EF4-FFF2-40B4-BE49-F238E27FC236}">
                <a16:creationId xmlns:a16="http://schemas.microsoft.com/office/drawing/2014/main" id="{86716F9D-27F7-597A-103E-B24E48E729C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3" name="Rectangle 5">
            <a:extLst>
              <a:ext uri="{FF2B5EF4-FFF2-40B4-BE49-F238E27FC236}">
                <a16:creationId xmlns:a16="http://schemas.microsoft.com/office/drawing/2014/main" id="{5CA48598-9CB3-CB71-D003-BA47FFAB8E1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SzTx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4" name="Rectangle 6">
            <a:extLst>
              <a:ext uri="{FF2B5EF4-FFF2-40B4-BE49-F238E27FC236}">
                <a16:creationId xmlns:a16="http://schemas.microsoft.com/office/drawing/2014/main" id="{34C9BE87-564F-7AD7-3BB7-424257CEF14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SzTx/>
              <a:defRPr sz="14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FC8379A-F2A6-0D49-8C81-5B03BD3ADF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320032"/>
            </a:gs>
            <a:gs pos="100000">
              <a:srgbClr val="16004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9A00A4BF-1A50-F506-4FB0-600C4964E7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E7C86485-E9B0-8ED6-5D86-A9253090E2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106372" name="Rectangle 4">
            <a:extLst>
              <a:ext uri="{FF2B5EF4-FFF2-40B4-BE49-F238E27FC236}">
                <a16:creationId xmlns:a16="http://schemas.microsoft.com/office/drawing/2014/main" id="{23E49340-8D9C-2F85-15D7-6E98ECFA48E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SzTx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06373" name="Rectangle 5">
            <a:extLst>
              <a:ext uri="{FF2B5EF4-FFF2-40B4-BE49-F238E27FC236}">
                <a16:creationId xmlns:a16="http://schemas.microsoft.com/office/drawing/2014/main" id="{931F07AD-18D9-6037-E2B2-757D0F94900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SzTx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06374" name="Rectangle 6">
            <a:extLst>
              <a:ext uri="{FF2B5EF4-FFF2-40B4-BE49-F238E27FC236}">
                <a16:creationId xmlns:a16="http://schemas.microsoft.com/office/drawing/2014/main" id="{E35599BD-97FE-F155-61C9-3E823D1BF1A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SzTx/>
              <a:defRPr sz="14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A5986481-3A49-6045-BBCB-D587AB9396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973C16DB-4ECF-EEC7-10AC-EEDB5DF32A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6B251EBB-8092-DC16-DEEA-AF51B3D352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2708" name="Rectangle 4">
            <a:extLst>
              <a:ext uri="{FF2B5EF4-FFF2-40B4-BE49-F238E27FC236}">
                <a16:creationId xmlns:a16="http://schemas.microsoft.com/office/drawing/2014/main" id="{58A1ADFE-3362-E286-38AF-ED90AEC17BE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buSzTx/>
              <a:defRPr sz="1400">
                <a:solidFill>
                  <a:srgbClr val="FFFFFF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09" name="Rectangle 5">
            <a:extLst>
              <a:ext uri="{FF2B5EF4-FFF2-40B4-BE49-F238E27FC236}">
                <a16:creationId xmlns:a16="http://schemas.microsoft.com/office/drawing/2014/main" id="{85D782B9-9212-A424-9165-6A61D7E6658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buSzTx/>
              <a:defRPr sz="1400">
                <a:solidFill>
                  <a:srgbClr val="FFFFFF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10" name="Rectangle 6">
            <a:extLst>
              <a:ext uri="{FF2B5EF4-FFF2-40B4-BE49-F238E27FC236}">
                <a16:creationId xmlns:a16="http://schemas.microsoft.com/office/drawing/2014/main" id="{A9202B78-D5B7-8AEF-C892-F5ACCB33BE2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SzTx/>
              <a:defRPr sz="1400" smtClean="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4DE14D6-3849-904C-BF38-180959E7E9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.png"/><Relationship Id="rId5" Type="http://schemas.openxmlformats.org/officeDocument/2006/relationships/customXml" Target="../ink/ink2.xml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customXml" Target="../ink/ink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c/cb/Bone_marrow_biopsy.jpg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13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12" Type="http://schemas.openxmlformats.org/officeDocument/2006/relationships/customXml" Target="../ink/ink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6" Type="http://schemas.openxmlformats.org/officeDocument/2006/relationships/customXml" Target="../ink/ink6.xml"/><Relationship Id="rId11" Type="http://schemas.openxmlformats.org/officeDocument/2006/relationships/image" Target="../media/image19.png"/><Relationship Id="rId5" Type="http://schemas.openxmlformats.org/officeDocument/2006/relationships/image" Target="../media/image16.png"/><Relationship Id="rId15" Type="http://schemas.openxmlformats.org/officeDocument/2006/relationships/image" Target="../media/image21.png"/><Relationship Id="rId10" Type="http://schemas.openxmlformats.org/officeDocument/2006/relationships/customXml" Target="../ink/ink8.xml"/><Relationship Id="rId4" Type="http://schemas.openxmlformats.org/officeDocument/2006/relationships/customXml" Target="../ink/ink5.xml"/><Relationship Id="rId9" Type="http://schemas.openxmlformats.org/officeDocument/2006/relationships/image" Target="../media/image18.png"/><Relationship Id="rId14" Type="http://schemas.openxmlformats.org/officeDocument/2006/relationships/customXml" Target="../ink/ink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microsoft.com/office/2007/relationships/hdphoto" Target="../media/hdphoto2.wdp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6" Type="http://schemas.openxmlformats.org/officeDocument/2006/relationships/image" Target="../media/image29.png"/><Relationship Id="rId5" Type="http://schemas.microsoft.com/office/2007/relationships/hdphoto" Target="../media/hdphoto1.wdp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Relationship Id="rId5" Type="http://schemas.microsoft.com/office/2007/relationships/hdphoto" Target="../media/hdphoto3.wdp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4" Type="http://schemas.openxmlformats.org/officeDocument/2006/relationships/image" Target="../media/image3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4" Type="http://schemas.openxmlformats.org/officeDocument/2006/relationships/image" Target="../media/image3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Relationship Id="rId4" Type="http://schemas.openxmlformats.org/officeDocument/2006/relationships/image" Target="../media/image36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Relationship Id="rId5" Type="http://schemas.microsoft.com/office/2007/relationships/hdphoto" Target="../media/hdphoto4.wdp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Relationship Id="rId5" Type="http://schemas.microsoft.com/office/2007/relationships/hdphoto" Target="../media/hdphoto5.wdp"/><Relationship Id="rId4" Type="http://schemas.openxmlformats.org/officeDocument/2006/relationships/image" Target="../media/image38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4">
            <a:extLst>
              <a:ext uri="{FF2B5EF4-FFF2-40B4-BE49-F238E27FC236}">
                <a16:creationId xmlns:a16="http://schemas.microsoft.com/office/drawing/2014/main" id="{E84AC567-3C83-902F-3D27-5DC7F14DB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410200"/>
            <a:ext cx="914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Tx/>
            </a:pPr>
            <a:r>
              <a:rPr lang="en-US" altLang="en-US" sz="3200">
                <a:solidFill>
                  <a:srgbClr val="990099"/>
                </a:solidFill>
                <a:latin typeface="Calibri" panose="020F0502020204030204" pitchFamily="34" charset="0"/>
              </a:rPr>
              <a:t>Acute Leukemia</a:t>
            </a:r>
          </a:p>
        </p:txBody>
      </p:sp>
      <p:sp>
        <p:nvSpPr>
          <p:cNvPr id="52227" name="Text Box 10">
            <a:extLst>
              <a:ext uri="{FF2B5EF4-FFF2-40B4-BE49-F238E27FC236}">
                <a16:creationId xmlns:a16="http://schemas.microsoft.com/office/drawing/2014/main" id="{7A0DEC2C-C929-1EE6-40F4-81C0425777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886450"/>
            <a:ext cx="914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SzTx/>
            </a:pPr>
            <a:r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t>Kristine Krafts, M.D.</a:t>
            </a:r>
          </a:p>
        </p:txBody>
      </p:sp>
      <p:pic>
        <p:nvPicPr>
          <p:cNvPr id="52228" name="Picture 3" descr="leukemia hi">
            <a:extLst>
              <a:ext uri="{FF2B5EF4-FFF2-40B4-BE49-F238E27FC236}">
                <a16:creationId xmlns:a16="http://schemas.microsoft.com/office/drawing/2014/main" id="{F0804A63-A1C4-E6A5-A3CD-7245321A2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3" y="563563"/>
            <a:ext cx="7102475" cy="477043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22" name="Rectangle 2">
            <a:extLst>
              <a:ext uri="{FF2B5EF4-FFF2-40B4-BE49-F238E27FC236}">
                <a16:creationId xmlns:a16="http://schemas.microsoft.com/office/drawing/2014/main" id="{94D927FD-DE38-0FA1-457F-A00628737C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2362200"/>
            <a:ext cx="7162800" cy="2438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Big-picture look at hematologic malignancies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What is acute leukemia?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Acute myeloid leukemia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Acute lymphoblastic leukemia</a:t>
            </a:r>
          </a:p>
        </p:txBody>
      </p:sp>
      <p:sp>
        <p:nvSpPr>
          <p:cNvPr id="2181123" name="Rectangle 3">
            <a:extLst>
              <a:ext uri="{FF2B5EF4-FFF2-40B4-BE49-F238E27FC236}">
                <a16:creationId xmlns:a16="http://schemas.microsoft.com/office/drawing/2014/main" id="{AD978D85-4940-68FC-F99A-EEFDA3F6C2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 eaLnBrk="1" hangingPunct="1">
              <a:defRPr/>
            </a:pPr>
            <a:r>
              <a:rPr lang="en-US" sz="3400" dirty="0">
                <a:solidFill>
                  <a:srgbClr val="D334B5"/>
                </a:solidFill>
                <a:latin typeface="Calibri" charset="0"/>
                <a:cs typeface="+mj-cs"/>
              </a:rPr>
              <a:t>Acute Leukemia Outline</a:t>
            </a:r>
          </a:p>
        </p:txBody>
      </p:sp>
    </p:spTree>
    <p:extLst>
      <p:ext uri="{BB962C8B-B14F-4D97-AF65-F5344CB8AC3E}">
        <p14:creationId xmlns:p14="http://schemas.microsoft.com/office/powerpoint/2010/main" val="3900596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22" name="Rectangle 2">
            <a:extLst>
              <a:ext uri="{FF2B5EF4-FFF2-40B4-BE49-F238E27FC236}">
                <a16:creationId xmlns:a16="http://schemas.microsoft.com/office/drawing/2014/main" id="{94D927FD-DE38-0FA1-457F-A00628737C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2362200"/>
            <a:ext cx="7162800" cy="2438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Big-picture look at hematologic malignancies</a:t>
            </a:r>
          </a:p>
        </p:txBody>
      </p:sp>
      <p:sp>
        <p:nvSpPr>
          <p:cNvPr id="2181123" name="Rectangle 3">
            <a:extLst>
              <a:ext uri="{FF2B5EF4-FFF2-40B4-BE49-F238E27FC236}">
                <a16:creationId xmlns:a16="http://schemas.microsoft.com/office/drawing/2014/main" id="{AD978D85-4940-68FC-F99A-EEFDA3F6C2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 eaLnBrk="1" hangingPunct="1">
              <a:defRPr/>
            </a:pPr>
            <a:r>
              <a:rPr lang="en-US" sz="3400" dirty="0">
                <a:solidFill>
                  <a:srgbClr val="D334B5"/>
                </a:solidFill>
                <a:latin typeface="Calibri" charset="0"/>
                <a:cs typeface="+mj-cs"/>
              </a:rPr>
              <a:t>Acute Leukemia Outline</a:t>
            </a:r>
          </a:p>
        </p:txBody>
      </p:sp>
    </p:spTree>
    <p:extLst>
      <p:ext uri="{BB962C8B-B14F-4D97-AF65-F5344CB8AC3E}">
        <p14:creationId xmlns:p14="http://schemas.microsoft.com/office/powerpoint/2010/main" val="2508076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CAD4B439-CBA5-0241-06DA-FF062597F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1828800"/>
            <a:ext cx="1892300" cy="2286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54275" name="Picture 3" descr="hemchart">
            <a:extLst>
              <a:ext uri="{FF2B5EF4-FFF2-40B4-BE49-F238E27FC236}">
                <a16:creationId xmlns:a16="http://schemas.microsoft.com/office/drawing/2014/main" id="{8DAC76E6-84B0-E080-AB31-25E7578DA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" t="1671" r="1004" b="974"/>
          <a:stretch>
            <a:fillRect/>
          </a:stretch>
        </p:blipFill>
        <p:spPr bwMode="auto">
          <a:xfrm>
            <a:off x="571500" y="139700"/>
            <a:ext cx="8039100" cy="656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6" name="Rectangle 4">
            <a:extLst>
              <a:ext uri="{FF2B5EF4-FFF2-40B4-BE49-F238E27FC236}">
                <a16:creationId xmlns:a16="http://schemas.microsoft.com/office/drawing/2014/main" id="{43FDC59F-77A0-AB03-D556-809CE594F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100" y="84138"/>
            <a:ext cx="3009900" cy="5334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4277" name="Rectangle 5">
            <a:extLst>
              <a:ext uri="{FF2B5EF4-FFF2-40B4-BE49-F238E27FC236}">
                <a16:creationId xmlns:a16="http://schemas.microsoft.com/office/drawing/2014/main" id="{A0B7EC8D-A0E8-E865-E7D1-D1B063BECC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63" y="588963"/>
            <a:ext cx="2473325" cy="325437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4278" name="Rectangle 6">
            <a:extLst>
              <a:ext uri="{FF2B5EF4-FFF2-40B4-BE49-F238E27FC236}">
                <a16:creationId xmlns:a16="http://schemas.microsoft.com/office/drawing/2014/main" id="{ACFCF8BC-47C2-1DE1-2B04-0878C0FDB1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738" y="938213"/>
            <a:ext cx="2014537" cy="34131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4978" name="Rectangle 2">
            <a:extLst>
              <a:ext uri="{FF2B5EF4-FFF2-40B4-BE49-F238E27FC236}">
                <a16:creationId xmlns:a16="http://schemas.microsoft.com/office/drawing/2014/main" id="{62D40487-67C5-5E73-19FC-06E935C4E2D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857500" y="1752600"/>
            <a:ext cx="3429000" cy="685800"/>
          </a:xfrm>
        </p:spPr>
        <p:txBody>
          <a:bodyPr/>
          <a:lstStyle/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US" dirty="0">
                <a:solidFill>
                  <a:srgbClr val="D334B5"/>
                </a:solidFill>
                <a:latin typeface="Calibri" charset="0"/>
                <a:cs typeface="+mn-cs"/>
              </a:rPr>
              <a:t>Leukemias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C5D297C2-3EAC-F80D-EEBA-7C221D7AC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2286000"/>
            <a:ext cx="3429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 eaLnBrk="1" hangingPunct="1">
              <a:spcBef>
                <a:spcPct val="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Acute leukemias</a:t>
            </a:r>
          </a:p>
          <a:p>
            <a:pPr algn="l" eaLnBrk="1" hangingPunct="1">
              <a:spcBef>
                <a:spcPct val="2000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Chronic leukemias</a:t>
            </a:r>
          </a:p>
        </p:txBody>
      </p:sp>
      <p:sp>
        <p:nvSpPr>
          <p:cNvPr id="58372" name="Rectangle 4">
            <a:extLst>
              <a:ext uri="{FF2B5EF4-FFF2-40B4-BE49-F238E27FC236}">
                <a16:creationId xmlns:a16="http://schemas.microsoft.com/office/drawing/2014/main" id="{E502B39D-6182-A244-1103-90CDDAC99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500" y="3505200"/>
            <a:ext cx="3429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Pct val="70000"/>
            </a:pPr>
            <a:r>
              <a:rPr lang="en-US" altLang="en-US" sz="2800">
                <a:solidFill>
                  <a:srgbClr val="D334B5"/>
                </a:solidFill>
                <a:latin typeface="Calibri" panose="020F0502020204030204" pitchFamily="34" charset="0"/>
              </a:rPr>
              <a:t>Lymphomas</a:t>
            </a:r>
          </a:p>
        </p:txBody>
      </p:sp>
      <p:sp>
        <p:nvSpPr>
          <p:cNvPr id="58373" name="Rectangle 5">
            <a:extLst>
              <a:ext uri="{FF2B5EF4-FFF2-40B4-BE49-F238E27FC236}">
                <a16:creationId xmlns:a16="http://schemas.microsoft.com/office/drawing/2014/main" id="{4E0DCA7C-35CD-6D33-246B-C3719816C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4038600"/>
            <a:ext cx="388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 eaLnBrk="1" hangingPunct="1">
              <a:spcBef>
                <a:spcPct val="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t>Hodgkin lymphoma</a:t>
            </a:r>
          </a:p>
          <a:p>
            <a:pPr algn="l" eaLnBrk="1" hangingPunct="1">
              <a:spcBef>
                <a:spcPct val="2000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t>Non-Hodgkin lymphoma</a:t>
            </a:r>
          </a:p>
        </p:txBody>
      </p:sp>
      <p:sp>
        <p:nvSpPr>
          <p:cNvPr id="58374" name="Rectangle 6">
            <a:extLst>
              <a:ext uri="{FF2B5EF4-FFF2-40B4-BE49-F238E27FC236}">
                <a16:creationId xmlns:a16="http://schemas.microsoft.com/office/drawing/2014/main" id="{E3B38591-A4E4-2544-9070-D070356AA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5334000"/>
            <a:ext cx="40767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Pct val="70000"/>
            </a:pPr>
            <a:r>
              <a:rPr lang="en-US" altLang="en-US" sz="2800">
                <a:solidFill>
                  <a:srgbClr val="D334B5"/>
                </a:solidFill>
                <a:latin typeface="Calibri" panose="020F0502020204030204" pitchFamily="34" charset="0"/>
              </a:rPr>
              <a:t>Plasma cell disorders</a:t>
            </a:r>
          </a:p>
        </p:txBody>
      </p:sp>
      <p:sp>
        <p:nvSpPr>
          <p:cNvPr id="58375" name="Rectangle 7">
            <a:extLst>
              <a:ext uri="{FF2B5EF4-FFF2-40B4-BE49-F238E27FC236}">
                <a16:creationId xmlns:a16="http://schemas.microsoft.com/office/drawing/2014/main" id="{776669FE-29B2-9A64-93D1-A0A6B1CB56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6100" y="5867400"/>
            <a:ext cx="33147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 eaLnBrk="1" hangingPunct="1">
              <a:spcBef>
                <a:spcPct val="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t>Multiple myeloma</a:t>
            </a:r>
          </a:p>
        </p:txBody>
      </p:sp>
      <p:sp>
        <p:nvSpPr>
          <p:cNvPr id="2174984" name="Rectangle 8">
            <a:extLst>
              <a:ext uri="{FF2B5EF4-FFF2-40B4-BE49-F238E27FC236}">
                <a16:creationId xmlns:a16="http://schemas.microsoft.com/office/drawing/2014/main" id="{B3D73651-D396-F11B-A9F2-9C54165190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 eaLnBrk="1" hangingPunct="1">
              <a:defRPr/>
            </a:pPr>
            <a:r>
              <a:rPr lang="en-US" sz="3400" dirty="0">
                <a:solidFill>
                  <a:srgbClr val="D334B5"/>
                </a:solidFill>
                <a:latin typeface="Calibri" charset="0"/>
                <a:cs typeface="+mj-cs"/>
              </a:rPr>
              <a:t>Three Groups of Hematologic Malignancies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AAFA11E-6A79-25DF-62E4-603ABD5CA195}"/>
              </a:ext>
            </a:extLst>
          </p:cNvPr>
          <p:cNvCxnSpPr/>
          <p:nvPr/>
        </p:nvCxnSpPr>
        <p:spPr bwMode="auto">
          <a:xfrm>
            <a:off x="9601200" y="-76200"/>
            <a:ext cx="914400" cy="914400"/>
          </a:xfrm>
          <a:prstGeom prst="straightConnector1">
            <a:avLst/>
          </a:prstGeom>
          <a:noFill/>
          <a:ln>
            <a:noFill/>
            <a:tailEnd type="triangle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E8F89FF-30DB-035F-A736-AF980817F35F}"/>
              </a:ext>
            </a:extLst>
          </p:cNvPr>
          <p:cNvGrpSpPr/>
          <p:nvPr/>
        </p:nvGrpSpPr>
        <p:grpSpPr>
          <a:xfrm>
            <a:off x="0" y="1615470"/>
            <a:ext cx="6591300" cy="3542977"/>
            <a:chOff x="0" y="1615470"/>
            <a:chExt cx="6591300" cy="354297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88A2485-708A-7CCD-48E3-8FE8F44FB34E}"/>
                </a:ext>
              </a:extLst>
            </p:cNvPr>
            <p:cNvSpPr txBox="1"/>
            <p:nvPr/>
          </p:nvSpPr>
          <p:spPr>
            <a:xfrm>
              <a:off x="0" y="2644170"/>
              <a:ext cx="23622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Most heme malignancies fall into these two groups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C8BD775-0D59-DB25-51CF-99F8797F7402}"/>
                </a:ext>
              </a:extLst>
            </p:cNvPr>
            <p:cNvSpPr/>
            <p:nvPr/>
          </p:nvSpPr>
          <p:spPr bwMode="auto">
            <a:xfrm>
              <a:off x="2743200" y="1615470"/>
              <a:ext cx="3848100" cy="1661130"/>
            </a:xfrm>
            <a:prstGeom prst="rect">
              <a:avLst/>
            </a:prstGeom>
            <a:noFill/>
            <a:ln w="19050">
              <a:solidFill>
                <a:srgbClr val="000000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80000"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Batang" charset="0"/>
                <a:ea typeface="ＭＳ Ｐゴシック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A30CFF6-D771-4D91-D059-DF2DCE8C35E2}"/>
                </a:ext>
              </a:extLst>
            </p:cNvPr>
            <p:cNvSpPr/>
            <p:nvPr/>
          </p:nvSpPr>
          <p:spPr bwMode="auto">
            <a:xfrm>
              <a:off x="2743200" y="3497317"/>
              <a:ext cx="3848100" cy="1661130"/>
            </a:xfrm>
            <a:prstGeom prst="rect">
              <a:avLst/>
            </a:prstGeom>
            <a:noFill/>
            <a:ln w="19050">
              <a:solidFill>
                <a:srgbClr val="000000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80000"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Batang" charset="0"/>
                <a:ea typeface="ＭＳ Ｐゴシック" charset="0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0A35B2A-47B1-ADCD-B1B3-2971061BC59D}"/>
                </a:ext>
              </a:extLst>
            </p:cNvPr>
            <p:cNvGrpSpPr/>
            <p:nvPr/>
          </p:nvGrpSpPr>
          <p:grpSpPr>
            <a:xfrm>
              <a:off x="2054880" y="2355372"/>
              <a:ext cx="575640" cy="359280"/>
              <a:chOff x="2054880" y="2355372"/>
              <a:chExt cx="575640" cy="359280"/>
            </a:xfrm>
          </p:grpSpPr>
          <mc:AlternateContent xmlns:mc="http://schemas.openxmlformats.org/markup-compatibility/2006">
            <mc:Choice xmlns:p14="http://schemas.microsoft.com/office/powerpoint/2010/main" Requires="p14">
              <p:contentPart p14:bwMode="auto" r:id="rId3">
                <p14:nvContentPartPr>
                  <p14:cNvPr id="8" name="Ink 7">
                    <a:extLst>
                      <a:ext uri="{FF2B5EF4-FFF2-40B4-BE49-F238E27FC236}">
                        <a16:creationId xmlns:a16="http://schemas.microsoft.com/office/drawing/2014/main" id="{1901BBA2-42F4-70F6-4BB1-4D386898077B}"/>
                      </a:ext>
                    </a:extLst>
                  </p14:cNvPr>
                  <p14:cNvContentPartPr/>
                  <p14:nvPr/>
                </p14:nvContentPartPr>
                <p14:xfrm>
                  <a:off x="2054880" y="2355372"/>
                  <a:ext cx="575640" cy="359280"/>
                </p14:xfrm>
              </p:contentPart>
            </mc:Choice>
            <mc:Fallback>
              <p:pic>
                <p:nvPicPr>
                  <p:cNvPr id="8" name="Ink 7">
                    <a:extLst>
                      <a:ext uri="{FF2B5EF4-FFF2-40B4-BE49-F238E27FC236}">
                        <a16:creationId xmlns:a16="http://schemas.microsoft.com/office/drawing/2014/main" id="{1901BBA2-42F4-70F6-4BB1-4D386898077B}"/>
                      </a:ext>
                    </a:extLst>
                  </p:cNvPr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036880" y="2337372"/>
                    <a:ext cx="611280" cy="394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5">
                <p14:nvContentPartPr>
                  <p14:cNvPr id="9" name="Ink 8">
                    <a:extLst>
                      <a:ext uri="{FF2B5EF4-FFF2-40B4-BE49-F238E27FC236}">
                        <a16:creationId xmlns:a16="http://schemas.microsoft.com/office/drawing/2014/main" id="{0B731990-A9C1-3E95-B52E-974ECF78B011}"/>
                      </a:ext>
                    </a:extLst>
                  </p14:cNvPr>
                  <p14:cNvContentPartPr/>
                  <p14:nvPr/>
                </p14:nvContentPartPr>
                <p14:xfrm>
                  <a:off x="2531520" y="2462292"/>
                  <a:ext cx="96120" cy="132480"/>
                </p14:xfrm>
              </p:contentPart>
            </mc:Choice>
            <mc:Fallback>
              <p:pic>
                <p:nvPicPr>
                  <p:cNvPr id="9" name="Ink 8">
                    <a:extLst>
                      <a:ext uri="{FF2B5EF4-FFF2-40B4-BE49-F238E27FC236}">
                        <a16:creationId xmlns:a16="http://schemas.microsoft.com/office/drawing/2014/main" id="{0B731990-A9C1-3E95-B52E-974ECF78B011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2513520" y="2444292"/>
                    <a:ext cx="131760" cy="16812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54008E0-4443-537E-E816-AA85AAEE7768}"/>
                </a:ext>
              </a:extLst>
            </p:cNvPr>
            <p:cNvGrpSpPr/>
            <p:nvPr/>
          </p:nvGrpSpPr>
          <p:grpSpPr>
            <a:xfrm>
              <a:off x="1917720" y="3886452"/>
              <a:ext cx="706320" cy="405720"/>
              <a:chOff x="1917720" y="3886452"/>
              <a:chExt cx="706320" cy="405720"/>
            </a:xfrm>
          </p:grpSpPr>
          <mc:AlternateContent xmlns:mc="http://schemas.openxmlformats.org/markup-compatibility/2006">
            <mc:Choice xmlns:p14="http://schemas.microsoft.com/office/powerpoint/2010/main" Requires="p14">
              <p:contentPart p14:bwMode="auto" r:id="rId7">
                <p14:nvContentPartPr>
                  <p14:cNvPr id="11" name="Ink 10">
                    <a:extLst>
                      <a:ext uri="{FF2B5EF4-FFF2-40B4-BE49-F238E27FC236}">
                        <a16:creationId xmlns:a16="http://schemas.microsoft.com/office/drawing/2014/main" id="{39AEE890-9F9D-CCEE-A41A-35CE825C2072}"/>
                      </a:ext>
                    </a:extLst>
                  </p14:cNvPr>
                  <p14:cNvContentPartPr/>
                  <p14:nvPr/>
                </p14:nvContentPartPr>
                <p14:xfrm>
                  <a:off x="1917720" y="3886452"/>
                  <a:ext cx="690120" cy="286560"/>
                </p14:xfrm>
              </p:contentPart>
            </mc:Choice>
            <mc:Fallback>
              <p:pic>
                <p:nvPicPr>
                  <p:cNvPr id="11" name="Ink 10">
                    <a:extLst>
                      <a:ext uri="{FF2B5EF4-FFF2-40B4-BE49-F238E27FC236}">
                        <a16:creationId xmlns:a16="http://schemas.microsoft.com/office/drawing/2014/main" id="{39AEE890-9F9D-CCEE-A41A-35CE825C2072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1900080" y="3868452"/>
                    <a:ext cx="725760" cy="322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9">
                <p14:nvContentPartPr>
                  <p14:cNvPr id="12" name="Ink 11">
                    <a:extLst>
                      <a:ext uri="{FF2B5EF4-FFF2-40B4-BE49-F238E27FC236}">
                        <a16:creationId xmlns:a16="http://schemas.microsoft.com/office/drawing/2014/main" id="{7D1BC22B-99B5-5377-6690-9C9506A8A5AF}"/>
                      </a:ext>
                    </a:extLst>
                  </p14:cNvPr>
                  <p14:cNvContentPartPr/>
                  <p14:nvPr/>
                </p14:nvContentPartPr>
                <p14:xfrm>
                  <a:off x="2482560" y="4176972"/>
                  <a:ext cx="141480" cy="115200"/>
                </p14:xfrm>
              </p:contentPart>
            </mc:Choice>
            <mc:Fallback>
              <p:pic>
                <p:nvPicPr>
                  <p:cNvPr id="12" name="Ink 11">
                    <a:extLst>
                      <a:ext uri="{FF2B5EF4-FFF2-40B4-BE49-F238E27FC236}">
                        <a16:creationId xmlns:a16="http://schemas.microsoft.com/office/drawing/2014/main" id="{7D1BC22B-99B5-5377-6690-9C9506A8A5AF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2464560" y="4158972"/>
                    <a:ext cx="177120" cy="15084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2930" name="Rectangle 2">
            <a:extLst>
              <a:ext uri="{FF2B5EF4-FFF2-40B4-BE49-F238E27FC236}">
                <a16:creationId xmlns:a16="http://schemas.microsoft.com/office/drawing/2014/main" id="{4D48FD76-D457-F048-1264-85D39B5404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3352800"/>
            <a:ext cx="3886200" cy="2160591"/>
          </a:xfrm>
        </p:spPr>
        <p:txBody>
          <a:bodyPr wrap="square">
            <a:spAutoFit/>
          </a:bodyPr>
          <a:lstStyle/>
          <a:p>
            <a:pPr eaLnBrk="1" hangingPunct="1"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Calibri" charset="0"/>
                <a:cs typeface="+mn-cs"/>
              </a:rPr>
              <a:t>Starts in bone marrow, spills into blood</a:t>
            </a:r>
          </a:p>
          <a:p>
            <a:pPr eaLnBrk="1" hangingPunct="1"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Calibri" charset="0"/>
                <a:cs typeface="+mn-cs"/>
              </a:rPr>
              <a:t>Can spread to other places</a:t>
            </a:r>
          </a:p>
          <a:p>
            <a:pPr eaLnBrk="1" hangingPunct="1"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Calibri" charset="0"/>
                <a:cs typeface="+mn-cs"/>
              </a:rPr>
              <a:t>Myeloid or lymphoid</a:t>
            </a:r>
          </a:p>
          <a:p>
            <a:pPr eaLnBrk="1" hangingPunct="1"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Calibri" charset="0"/>
                <a:cs typeface="+mn-cs"/>
              </a:rPr>
              <a:t>Acute or chronic</a:t>
            </a:r>
            <a:endParaRPr lang="en-US" dirty="0">
              <a:solidFill>
                <a:srgbClr val="000000"/>
              </a:solidFill>
              <a:latin typeface="Calibri" charset="0"/>
              <a:cs typeface="+mn-cs"/>
            </a:endParaRPr>
          </a:p>
        </p:txBody>
      </p:sp>
      <p:sp>
        <p:nvSpPr>
          <p:cNvPr id="2172931" name="Rectangle 3">
            <a:extLst>
              <a:ext uri="{FF2B5EF4-FFF2-40B4-BE49-F238E27FC236}">
                <a16:creationId xmlns:a16="http://schemas.microsoft.com/office/drawing/2014/main" id="{A7BAEC91-63F0-9603-9555-89EFCF576F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 eaLnBrk="1" hangingPunct="1">
              <a:defRPr/>
            </a:pPr>
            <a:r>
              <a:rPr lang="en-US" sz="3400" dirty="0">
                <a:solidFill>
                  <a:srgbClr val="D334B5"/>
                </a:solidFill>
                <a:latin typeface="Calibri" charset="0"/>
                <a:cs typeface="+mj-cs"/>
              </a:rPr>
              <a:t>Leukemia vs. Lymphoma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DD4ED197-C531-3212-AC6F-9E3BCCAC6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2895600"/>
            <a:ext cx="4033346" cy="223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Garamond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90000"/>
              <a:buNone/>
              <a:defRPr/>
            </a:pPr>
            <a:endParaRPr lang="en-US" sz="2400" kern="0" dirty="0">
              <a:solidFill>
                <a:srgbClr val="000000"/>
              </a:solidFill>
              <a:latin typeface="Calibri" charset="0"/>
              <a:cs typeface="+mn-cs"/>
            </a:endParaRPr>
          </a:p>
          <a:p>
            <a:pPr eaLnBrk="1" hangingPunct="1"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sz="2400" kern="0" dirty="0">
                <a:solidFill>
                  <a:srgbClr val="000000"/>
                </a:solidFill>
                <a:latin typeface="Calibri" charset="0"/>
                <a:cs typeface="+mn-cs"/>
              </a:rPr>
              <a:t>Starts in lymph nodes</a:t>
            </a:r>
          </a:p>
          <a:p>
            <a:pPr eaLnBrk="1" hangingPunct="1"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sz="2400" kern="0" dirty="0">
                <a:solidFill>
                  <a:srgbClr val="000000"/>
                </a:solidFill>
                <a:latin typeface="Calibri" charset="0"/>
                <a:cs typeface="+mn-cs"/>
              </a:rPr>
              <a:t>Can spread to other places</a:t>
            </a:r>
          </a:p>
          <a:p>
            <a:pPr eaLnBrk="1" hangingPunct="1"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sz="2400" kern="0" dirty="0">
                <a:solidFill>
                  <a:srgbClr val="000000"/>
                </a:solidFill>
                <a:latin typeface="Calibri" charset="0"/>
                <a:cs typeface="+mn-cs"/>
              </a:rPr>
              <a:t>Lymphoid only</a:t>
            </a:r>
          </a:p>
          <a:p>
            <a:pPr eaLnBrk="1" hangingPunct="1"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sz="2400" kern="0" dirty="0">
                <a:solidFill>
                  <a:srgbClr val="000000"/>
                </a:solidFill>
                <a:latin typeface="Calibri" charset="0"/>
                <a:cs typeface="+mn-cs"/>
              </a:rPr>
              <a:t>Hodgkin or non-Hodgkin</a:t>
            </a:r>
            <a:endParaRPr lang="en-US" sz="2400" kern="0" dirty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694343-65E3-EC86-0A59-92DC6A9744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458705"/>
            <a:ext cx="7467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Garamond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90000"/>
              <a:buNone/>
              <a:defRPr/>
            </a:pPr>
            <a:r>
              <a:rPr lang="en-US" sz="2400" kern="0" dirty="0">
                <a:solidFill>
                  <a:srgbClr val="000000"/>
                </a:solidFill>
                <a:latin typeface="Calibri" charset="0"/>
                <a:cs typeface="+mn-cs"/>
              </a:rPr>
              <a:t>Leukemias and lymphomas are both malignancies of hematopoietic cells. What’s the difference?</a:t>
            </a:r>
            <a:endParaRPr lang="en-US" sz="2400" kern="0" dirty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8AAE37E-AB61-AD87-C20C-D60EFF6AC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29580"/>
            <a:ext cx="457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Garamond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tx2"/>
              </a:buClr>
              <a:buSzPct val="110000"/>
              <a:buFontTx/>
              <a:buNone/>
              <a:defRPr/>
            </a:pPr>
            <a:r>
              <a:rPr lang="en-US" kern="0" dirty="0">
                <a:solidFill>
                  <a:srgbClr val="D334B5"/>
                </a:solidFill>
                <a:latin typeface="Calibri" charset="0"/>
                <a:cs typeface="+mn-cs"/>
              </a:rPr>
              <a:t>Leukemia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9C310E9-A9A0-3838-7948-614585C11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829580"/>
            <a:ext cx="441434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Garamond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 eaLnBrk="1" hangingPunct="1">
              <a:spcBef>
                <a:spcPct val="75000"/>
              </a:spcBef>
              <a:buClr>
                <a:srgbClr val="000000"/>
              </a:buClr>
              <a:buSzPct val="110000"/>
              <a:buFontTx/>
              <a:buNone/>
              <a:defRPr/>
            </a:pPr>
            <a:r>
              <a:rPr lang="en-US" kern="0" dirty="0">
                <a:solidFill>
                  <a:srgbClr val="D334B5"/>
                </a:solidFill>
                <a:latin typeface="Calibri" charset="0"/>
                <a:cs typeface="+mn-cs"/>
              </a:rPr>
              <a:t>Lymphoma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28B2779-33E9-7BCE-9BC1-4D41870FC442}"/>
              </a:ext>
            </a:extLst>
          </p:cNvPr>
          <p:cNvGrpSpPr/>
          <p:nvPr/>
        </p:nvGrpSpPr>
        <p:grpSpPr>
          <a:xfrm>
            <a:off x="609600" y="3352800"/>
            <a:ext cx="7848600" cy="868680"/>
            <a:chOff x="609600" y="3352800"/>
            <a:chExt cx="7848600" cy="86868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4B6F890-15B1-1EDA-2565-AB3793EBF9F4}"/>
                </a:ext>
              </a:extLst>
            </p:cNvPr>
            <p:cNvSpPr/>
            <p:nvPr/>
          </p:nvSpPr>
          <p:spPr bwMode="auto">
            <a:xfrm>
              <a:off x="609600" y="3352800"/>
              <a:ext cx="3581400" cy="868680"/>
            </a:xfrm>
            <a:prstGeom prst="rect">
              <a:avLst/>
            </a:prstGeom>
            <a:noFill/>
            <a:ln w="41275">
              <a:solidFill>
                <a:srgbClr val="FF0000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80000"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Batang" charset="0"/>
                <a:ea typeface="ＭＳ Ｐゴシック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F0ED8C-377C-6625-0B7E-851D4973C48D}"/>
                </a:ext>
              </a:extLst>
            </p:cNvPr>
            <p:cNvSpPr/>
            <p:nvPr/>
          </p:nvSpPr>
          <p:spPr bwMode="auto">
            <a:xfrm>
              <a:off x="4953000" y="3352800"/>
              <a:ext cx="3505200" cy="457200"/>
            </a:xfrm>
            <a:prstGeom prst="rect">
              <a:avLst/>
            </a:prstGeom>
            <a:noFill/>
            <a:ln w="41275">
              <a:solidFill>
                <a:srgbClr val="FF0000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80000"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Batang" charset="0"/>
                <a:ea typeface="ＭＳ Ｐゴシック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22" name="Rectangle 2">
            <a:extLst>
              <a:ext uri="{FF2B5EF4-FFF2-40B4-BE49-F238E27FC236}">
                <a16:creationId xmlns:a16="http://schemas.microsoft.com/office/drawing/2014/main" id="{94D927FD-DE38-0FA1-457F-A00628737C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895600" y="2286000"/>
            <a:ext cx="3581400" cy="2895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Clinical setting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Morphology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Immunophenotyping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Molecular studies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Cytogenetics</a:t>
            </a:r>
            <a:endParaRPr lang="en-US" sz="2400" dirty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2181123" name="Rectangle 3">
            <a:extLst>
              <a:ext uri="{FF2B5EF4-FFF2-40B4-BE49-F238E27FC236}">
                <a16:creationId xmlns:a16="http://schemas.microsoft.com/office/drawing/2014/main" id="{AD978D85-4940-68FC-F99A-EEFDA3F6C2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 eaLnBrk="1" hangingPunct="1">
              <a:defRPr/>
            </a:pPr>
            <a:r>
              <a:rPr lang="en-US" sz="3400" dirty="0">
                <a:solidFill>
                  <a:srgbClr val="D334B5"/>
                </a:solidFill>
                <a:latin typeface="Calibri" charset="0"/>
                <a:cs typeface="+mj-cs"/>
              </a:rPr>
              <a:t>How is a diagnosis made?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Jamshidi needle">
            <a:extLst>
              <a:ext uri="{FF2B5EF4-FFF2-40B4-BE49-F238E27FC236}">
                <a16:creationId xmlns:a16="http://schemas.microsoft.com/office/drawing/2014/main" id="{D9157602-0587-3644-E950-0610EDB37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8600"/>
            <a:ext cx="6934200" cy="58388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67" name="Text Box 3">
            <a:extLst>
              <a:ext uri="{FF2B5EF4-FFF2-40B4-BE49-F238E27FC236}">
                <a16:creationId xmlns:a16="http://schemas.microsoft.com/office/drawing/2014/main" id="{42A54591-02FF-3D8C-EC24-9116B53E5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6237288"/>
            <a:ext cx="8763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SzTx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Bone marrow biopsy needle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>
            <a:extLst>
              <a:ext uri="{FF2B5EF4-FFF2-40B4-BE49-F238E27FC236}">
                <a16:creationId xmlns:a16="http://schemas.microsoft.com/office/drawing/2014/main" id="{A463E4FD-CA11-8B93-F872-826DFB8A9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534400" cy="650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Rectangle 3">
            <a:extLst>
              <a:ext uri="{FF2B5EF4-FFF2-40B4-BE49-F238E27FC236}">
                <a16:creationId xmlns:a16="http://schemas.microsoft.com/office/drawing/2014/main" id="{D5DFBA53-67E7-5706-87FE-B55C18C0E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6172200"/>
            <a:ext cx="1905000" cy="381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BM section normocellular lo power">
            <a:extLst>
              <a:ext uri="{FF2B5EF4-FFF2-40B4-BE49-F238E27FC236}">
                <a16:creationId xmlns:a16="http://schemas.microsoft.com/office/drawing/2014/main" id="{BB04FB54-45B1-9531-B909-E3FBB84B1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-7938"/>
            <a:ext cx="9134475" cy="614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3" name="Text Box 3">
            <a:extLst>
              <a:ext uri="{FF2B5EF4-FFF2-40B4-BE49-F238E27FC236}">
                <a16:creationId xmlns:a16="http://schemas.microsoft.com/office/drawing/2014/main" id="{6438FEB7-DD35-E86B-2A23-B39151C6C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6237288"/>
            <a:ext cx="8763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SzTx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Normal bone marrow biopsy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biopsy hi power">
            <a:extLst>
              <a:ext uri="{FF2B5EF4-FFF2-40B4-BE49-F238E27FC236}">
                <a16:creationId xmlns:a16="http://schemas.microsoft.com/office/drawing/2014/main" id="{FB483F84-14FB-AEF3-2D26-36FE26777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" t="563" r="381" b="565"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1" name="Text Box 3">
            <a:extLst>
              <a:ext uri="{FF2B5EF4-FFF2-40B4-BE49-F238E27FC236}">
                <a16:creationId xmlns:a16="http://schemas.microsoft.com/office/drawing/2014/main" id="{9F8F99DE-E2C9-1838-966D-E03E92DDA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6237288"/>
            <a:ext cx="8763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SzTx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Normal bone marrow biopsy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Illinois needle">
            <a:extLst>
              <a:ext uri="{FF2B5EF4-FFF2-40B4-BE49-F238E27FC236}">
                <a16:creationId xmlns:a16="http://schemas.microsoft.com/office/drawing/2014/main" id="{9ACC3C2C-6652-FEA5-A9BA-25D56219D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24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"/>
          <a:stretch>
            <a:fillRect/>
          </a:stretch>
        </p:blipFill>
        <p:spPr bwMode="auto">
          <a:xfrm>
            <a:off x="1049338" y="381000"/>
            <a:ext cx="7065962" cy="566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59" name="Text Box 3">
            <a:extLst>
              <a:ext uri="{FF2B5EF4-FFF2-40B4-BE49-F238E27FC236}">
                <a16:creationId xmlns:a16="http://schemas.microsoft.com/office/drawing/2014/main" id="{5ABED5D7-D034-AF11-9F16-D3FB5A343E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6237288"/>
            <a:ext cx="8763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SzTx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Bone marrow aspiration needle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Image:Bone marrow biopsy.jpg">
            <a:hlinkClick r:id="rId3"/>
            <a:extLst>
              <a:ext uri="{FF2B5EF4-FFF2-40B4-BE49-F238E27FC236}">
                <a16:creationId xmlns:a16="http://schemas.microsoft.com/office/drawing/2014/main" id="{9CF27119-08F2-7A44-6159-5702D1E8F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7" name="Text Box 3">
            <a:extLst>
              <a:ext uri="{FF2B5EF4-FFF2-40B4-BE49-F238E27FC236}">
                <a16:creationId xmlns:a16="http://schemas.microsoft.com/office/drawing/2014/main" id="{C9E120A4-5C52-BF2A-822E-ED3A2F87E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6237288"/>
            <a:ext cx="8763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SzTx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Bone marrow aspiration</a:t>
            </a:r>
          </a:p>
        </p:txBody>
      </p:sp>
      <p:sp>
        <p:nvSpPr>
          <p:cNvPr id="72708" name="Rectangle 4">
            <a:extLst>
              <a:ext uri="{FF2B5EF4-FFF2-40B4-BE49-F238E27FC236}">
                <a16:creationId xmlns:a16="http://schemas.microsoft.com/office/drawing/2014/main" id="{3D681F45-DC5E-B516-F618-3FEC412741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66225" y="556736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asp lo power">
            <a:extLst>
              <a:ext uri="{FF2B5EF4-FFF2-40B4-BE49-F238E27FC236}">
                <a16:creationId xmlns:a16="http://schemas.microsoft.com/office/drawing/2014/main" id="{1B720C62-3A29-99EC-8867-9E7C9BEE0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9144000" cy="614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5" name="Text Box 3">
            <a:extLst>
              <a:ext uri="{FF2B5EF4-FFF2-40B4-BE49-F238E27FC236}">
                <a16:creationId xmlns:a16="http://schemas.microsoft.com/office/drawing/2014/main" id="{81784418-B018-5515-8D56-DE4E94814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6237288"/>
            <a:ext cx="8763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SzTx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Normal bone marrow aspirate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Aspirate">
            <a:extLst>
              <a:ext uri="{FF2B5EF4-FFF2-40B4-BE49-F238E27FC236}">
                <a16:creationId xmlns:a16="http://schemas.microsoft.com/office/drawing/2014/main" id="{95B05B5F-CA19-E45A-DF77-26C75C5DD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9237" cy="611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3" name="Text Box 3">
            <a:extLst>
              <a:ext uri="{FF2B5EF4-FFF2-40B4-BE49-F238E27FC236}">
                <a16:creationId xmlns:a16="http://schemas.microsoft.com/office/drawing/2014/main" id="{8EAB21E2-32ED-4747-66F2-17574C3659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6237288"/>
            <a:ext cx="8763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lvl="1">
              <a:buSzTx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Normal bone marrow aspirate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4">
            <a:extLst>
              <a:ext uri="{FF2B5EF4-FFF2-40B4-BE49-F238E27FC236}">
                <a16:creationId xmlns:a16="http://schemas.microsoft.com/office/drawing/2014/main" id="{48A81653-0935-21A5-19DF-DEB65044E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6408738"/>
            <a:ext cx="762000" cy="304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8853" name="Text Box 5">
            <a:extLst>
              <a:ext uri="{FF2B5EF4-FFF2-40B4-BE49-F238E27FC236}">
                <a16:creationId xmlns:a16="http://schemas.microsoft.com/office/drawing/2014/main" id="{A1A2831E-65DC-DE3D-C406-71DF55E5E5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050" y="381000"/>
            <a:ext cx="45339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SzTx/>
            </a:pPr>
            <a:r>
              <a:rPr lang="en-US" altLang="en-US" sz="3400" dirty="0">
                <a:solidFill>
                  <a:srgbClr val="D334B5"/>
                </a:solidFill>
                <a:latin typeface="Calibri" panose="020F0502020204030204" pitchFamily="34" charset="0"/>
              </a:rPr>
              <a:t>Immunophenotyping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F640B98-D9C5-4FC2-D735-30D6839AEB21}"/>
              </a:ext>
            </a:extLst>
          </p:cNvPr>
          <p:cNvGrpSpPr/>
          <p:nvPr/>
        </p:nvGrpSpPr>
        <p:grpSpPr>
          <a:xfrm>
            <a:off x="1443303" y="2244950"/>
            <a:ext cx="1941897" cy="1287980"/>
            <a:chOff x="1443303" y="2244950"/>
            <a:chExt cx="1941897" cy="1287980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67988359-83D1-C81B-085A-02F714D55A06}"/>
                </a:ext>
              </a:extLst>
            </p:cNvPr>
            <p:cNvSpPr/>
            <p:nvPr/>
          </p:nvSpPr>
          <p:spPr bwMode="auto">
            <a:xfrm rot="18890043">
              <a:off x="1922768" y="2618530"/>
              <a:ext cx="914400" cy="91440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000000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80000"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Batang" charset="0"/>
                <a:ea typeface="ＭＳ Ｐゴシック" charset="0"/>
              </a:endParaRPr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E17ECDD8-C9AB-2B65-1DD4-F67D7D9B03E4}"/>
                </a:ext>
              </a:extLst>
            </p:cNvPr>
            <p:cNvCxnSpPr>
              <a:stCxn id="2" idx="0"/>
            </p:cNvCxnSpPr>
            <p:nvPr/>
          </p:nvCxnSpPr>
          <p:spPr bwMode="auto">
            <a:xfrm rot="18890043" flipV="1">
              <a:off x="2002832" y="2626160"/>
              <a:ext cx="0" cy="149225"/>
            </a:xfrm>
            <a:prstGeom prst="line">
              <a:avLst/>
            </a:prstGeom>
            <a:noFill/>
            <a:ln>
              <a:solidFill>
                <a:srgbClr val="000000"/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608AB58-7CC1-65B3-3A03-FC4B2894A63B}"/>
                </a:ext>
              </a:extLst>
            </p:cNvPr>
            <p:cNvCxnSpPr>
              <a:cxnSpLocks/>
            </p:cNvCxnSpPr>
            <p:nvPr/>
          </p:nvCxnSpPr>
          <p:spPr bwMode="auto">
            <a:xfrm rot="13490043" flipV="1">
              <a:off x="2757176" y="2626220"/>
              <a:ext cx="0" cy="149225"/>
            </a:xfrm>
            <a:prstGeom prst="line">
              <a:avLst/>
            </a:prstGeom>
            <a:noFill/>
            <a:ln>
              <a:solidFill>
                <a:srgbClr val="000000"/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CEAE85F-6141-2598-8B46-8F8B8B688517}"/>
                </a:ext>
              </a:extLst>
            </p:cNvPr>
            <p:cNvSpPr txBox="1"/>
            <p:nvPr/>
          </p:nvSpPr>
          <p:spPr>
            <a:xfrm>
              <a:off x="1443303" y="2250218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CD3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654B61D-DB39-675B-A42E-CBA65564EF08}"/>
                </a:ext>
              </a:extLst>
            </p:cNvPr>
            <p:cNvSpPr txBox="1"/>
            <p:nvPr/>
          </p:nvSpPr>
          <p:spPr>
            <a:xfrm>
              <a:off x="2470800" y="2244950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CD4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7C993F7-2371-9C4A-AED9-7412934F4730}"/>
              </a:ext>
            </a:extLst>
          </p:cNvPr>
          <p:cNvGrpSpPr/>
          <p:nvPr/>
        </p:nvGrpSpPr>
        <p:grpSpPr>
          <a:xfrm>
            <a:off x="3617151" y="2244950"/>
            <a:ext cx="1956059" cy="1257075"/>
            <a:chOff x="3617151" y="2244950"/>
            <a:chExt cx="1956059" cy="1257075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6048A57-8D8C-9A85-EBEC-7DBA350ECBA0}"/>
                </a:ext>
              </a:extLst>
            </p:cNvPr>
            <p:cNvGrpSpPr/>
            <p:nvPr/>
          </p:nvGrpSpPr>
          <p:grpSpPr>
            <a:xfrm rot="18942425">
              <a:off x="4030227" y="2438400"/>
              <a:ext cx="1063624" cy="1063625"/>
              <a:chOff x="4111654" y="2438400"/>
              <a:chExt cx="1063624" cy="1063625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379FA8EB-9A31-A8EC-B7A8-F8EC194233C4}"/>
                  </a:ext>
                </a:extLst>
              </p:cNvPr>
              <p:cNvSpPr/>
              <p:nvPr/>
            </p:nvSpPr>
            <p:spPr bwMode="auto">
              <a:xfrm>
                <a:off x="4111654" y="2587625"/>
                <a:ext cx="914400" cy="914400"/>
              </a:xfrm>
              <a:prstGeom prst="ellipse">
                <a:avLst/>
              </a:prstGeom>
              <a:solidFill>
                <a:schemeClr val="bg1">
                  <a:lumMod val="25000"/>
                  <a:lumOff val="75000"/>
                </a:schemeClr>
              </a:solidFill>
              <a:ln>
                <a:solidFill>
                  <a:srgbClr val="000000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80000"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Batang" charset="0"/>
                  <a:ea typeface="ＭＳ Ｐゴシック" charset="0"/>
                </a:endParaRP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16EA7E78-441D-3E52-A9EE-39D3B33528B9}"/>
                  </a:ext>
                </a:extLst>
              </p:cNvPr>
              <p:cNvCxnSpPr>
                <a:stCxn id="10" idx="0"/>
              </p:cNvCxnSpPr>
              <p:nvPr/>
            </p:nvCxnSpPr>
            <p:spPr bwMode="auto">
              <a:xfrm flipV="1">
                <a:off x="4568854" y="2438400"/>
                <a:ext cx="0" cy="149225"/>
              </a:xfrm>
              <a:prstGeom prst="line">
                <a:avLst/>
              </a:prstGeom>
              <a:noFill/>
              <a:ln>
                <a:solidFill>
                  <a:srgbClr val="000000"/>
                </a:solidFill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CACCF914-3A46-19E9-13DE-C7CC1A11FA1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6200000" flipV="1">
                <a:off x="5100666" y="2973387"/>
                <a:ext cx="0" cy="149225"/>
              </a:xfrm>
              <a:prstGeom prst="line">
                <a:avLst/>
              </a:prstGeom>
              <a:noFill/>
              <a:ln>
                <a:solidFill>
                  <a:srgbClr val="000000"/>
                </a:solidFill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7062E88-1C48-FE9A-9CD5-DE87A0CDF032}"/>
                </a:ext>
              </a:extLst>
            </p:cNvPr>
            <p:cNvSpPr txBox="1"/>
            <p:nvPr/>
          </p:nvSpPr>
          <p:spPr>
            <a:xfrm>
              <a:off x="3617151" y="2244950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CD3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45D8AFD-BECC-BEF5-194E-7ACC5FA94862}"/>
                </a:ext>
              </a:extLst>
            </p:cNvPr>
            <p:cNvSpPr txBox="1"/>
            <p:nvPr/>
          </p:nvSpPr>
          <p:spPr>
            <a:xfrm>
              <a:off x="4658810" y="2249287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CD8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FEC1064-1E01-B006-D9E7-AC3845432BCF}"/>
              </a:ext>
            </a:extLst>
          </p:cNvPr>
          <p:cNvGrpSpPr/>
          <p:nvPr/>
        </p:nvGrpSpPr>
        <p:grpSpPr>
          <a:xfrm>
            <a:off x="5979360" y="2244950"/>
            <a:ext cx="1924525" cy="1287978"/>
            <a:chOff x="5979360" y="2244950"/>
            <a:chExt cx="1924525" cy="128797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DE1675E-1438-53C4-6A98-A0C85DF5E6FF}"/>
                </a:ext>
              </a:extLst>
            </p:cNvPr>
            <p:cNvSpPr/>
            <p:nvPr/>
          </p:nvSpPr>
          <p:spPr bwMode="auto">
            <a:xfrm rot="18919833">
              <a:off x="6455784" y="2618528"/>
              <a:ext cx="914400" cy="91440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0000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80000"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Batang" charset="0"/>
                <a:ea typeface="ＭＳ Ｐゴシック" charset="0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2546A80-0C9D-19D4-DFA8-4C46A57FCFF4}"/>
                </a:ext>
              </a:extLst>
            </p:cNvPr>
            <p:cNvCxnSpPr>
              <a:stCxn id="15" idx="0"/>
            </p:cNvCxnSpPr>
            <p:nvPr/>
          </p:nvCxnSpPr>
          <p:spPr bwMode="auto">
            <a:xfrm rot="18919833" flipV="1">
              <a:off x="6539111" y="2622904"/>
              <a:ext cx="0" cy="149225"/>
            </a:xfrm>
            <a:prstGeom prst="line">
              <a:avLst/>
            </a:prstGeom>
            <a:noFill/>
            <a:ln>
              <a:solidFill>
                <a:srgbClr val="000000"/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9F6CA3C-354F-A7F5-677C-152AC372E7CE}"/>
                </a:ext>
              </a:extLst>
            </p:cNvPr>
            <p:cNvCxnSpPr>
              <a:cxnSpLocks/>
            </p:cNvCxnSpPr>
            <p:nvPr/>
          </p:nvCxnSpPr>
          <p:spPr bwMode="auto">
            <a:xfrm rot="13519833" flipV="1">
              <a:off x="7293426" y="2629501"/>
              <a:ext cx="0" cy="149225"/>
            </a:xfrm>
            <a:prstGeom prst="line">
              <a:avLst/>
            </a:prstGeom>
            <a:noFill/>
            <a:ln>
              <a:solidFill>
                <a:srgbClr val="000000"/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4BD16E2-1405-5E66-7430-45C431B1E250}"/>
                </a:ext>
              </a:extLst>
            </p:cNvPr>
            <p:cNvSpPr txBox="1"/>
            <p:nvPr/>
          </p:nvSpPr>
          <p:spPr>
            <a:xfrm>
              <a:off x="5979360" y="2244950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CD19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07C7260-C99D-05A7-F9C4-B6D331A57DFD}"/>
                </a:ext>
              </a:extLst>
            </p:cNvPr>
            <p:cNvSpPr txBox="1"/>
            <p:nvPr/>
          </p:nvSpPr>
          <p:spPr>
            <a:xfrm>
              <a:off x="6989485" y="2256771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CD21</a:t>
              </a:r>
            </a:p>
          </p:txBody>
        </p:sp>
      </p:grpSp>
      <p:sp>
        <p:nvSpPr>
          <p:cNvPr id="31" name="Text Box 5">
            <a:extLst>
              <a:ext uri="{FF2B5EF4-FFF2-40B4-BE49-F238E27FC236}">
                <a16:creationId xmlns:a16="http://schemas.microsoft.com/office/drawing/2014/main" id="{A720682B-23D7-EC3C-DDFB-7975C5B6F5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702" y="3659060"/>
            <a:ext cx="27960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SzTx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Helper T cell</a:t>
            </a:r>
          </a:p>
        </p:txBody>
      </p:sp>
      <p:sp>
        <p:nvSpPr>
          <p:cNvPr id="32" name="Text Box 5">
            <a:extLst>
              <a:ext uri="{FF2B5EF4-FFF2-40B4-BE49-F238E27FC236}">
                <a16:creationId xmlns:a16="http://schemas.microsoft.com/office/drawing/2014/main" id="{451AAA3E-6C38-6805-999E-2820414A5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8475" y="3659060"/>
            <a:ext cx="27960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SzTx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Cytotoxic T cell</a:t>
            </a:r>
          </a:p>
        </p:txBody>
      </p:sp>
      <p:sp>
        <p:nvSpPr>
          <p:cNvPr id="33" name="Text Box 5">
            <a:extLst>
              <a:ext uri="{FF2B5EF4-FFF2-40B4-BE49-F238E27FC236}">
                <a16:creationId xmlns:a16="http://schemas.microsoft.com/office/drawing/2014/main" id="{E12CB390-34BC-72CF-E43F-B2008C521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4983" y="3659060"/>
            <a:ext cx="27960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SzTx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B cell</a:t>
            </a:r>
          </a:p>
        </p:txBody>
      </p:sp>
    </p:spTree>
    <p:extLst>
      <p:ext uri="{BB962C8B-B14F-4D97-AF65-F5344CB8AC3E}">
        <p14:creationId xmlns:p14="http://schemas.microsoft.com/office/powerpoint/2010/main" val="6194704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F90AD9-2C53-FFA9-C246-6C54497A2DE5}"/>
              </a:ext>
            </a:extLst>
          </p:cNvPr>
          <p:cNvGrpSpPr/>
          <p:nvPr/>
        </p:nvGrpSpPr>
        <p:grpSpPr>
          <a:xfrm>
            <a:off x="1524000" y="1081087"/>
            <a:ext cx="5914495" cy="5181600"/>
            <a:chOff x="914400" y="373063"/>
            <a:chExt cx="7315200" cy="6408737"/>
          </a:xfrm>
        </p:grpSpPr>
        <p:pic>
          <p:nvPicPr>
            <p:cNvPr id="78850" name="Picture 2" descr="phenotyping">
              <a:extLst>
                <a:ext uri="{FF2B5EF4-FFF2-40B4-BE49-F238E27FC236}">
                  <a16:creationId xmlns:a16="http://schemas.microsoft.com/office/drawing/2014/main" id="{E2E68B33-A1D0-44C4-0128-A737EA1516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0" y="373063"/>
              <a:ext cx="7315200" cy="6408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8851" name="Rectangle 3">
              <a:extLst>
                <a:ext uri="{FF2B5EF4-FFF2-40B4-BE49-F238E27FC236}">
                  <a16:creationId xmlns:a16="http://schemas.microsoft.com/office/drawing/2014/main" id="{4137E773-2DBE-2D1D-B5D8-F66A028355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600" y="1989138"/>
              <a:ext cx="381000" cy="1905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8852" name="Rectangle 4">
              <a:extLst>
                <a:ext uri="{FF2B5EF4-FFF2-40B4-BE49-F238E27FC236}">
                  <a16:creationId xmlns:a16="http://schemas.microsoft.com/office/drawing/2014/main" id="{48A81653-0935-21A5-19DF-DEB65044E5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6800" y="6408738"/>
              <a:ext cx="762000" cy="304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1pPr>
              <a:lvl2pPr marL="742950" indent="-28575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2pPr>
              <a:lvl3pPr marL="11430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3pPr>
              <a:lvl4pPr marL="16002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4pPr>
              <a:lvl5pPr marL="2057400" indent="-228600" algn="ctr">
                <a:spcBef>
                  <a:spcPct val="50000"/>
                </a:spcBef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buSzPct val="80000"/>
                <a:defRPr sz="2400">
                  <a:solidFill>
                    <a:schemeClr val="tx1"/>
                  </a:solidFill>
                  <a:latin typeface="Batang" panose="02030600000101010101" pitchFamily="18" charset="-127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DE6E34C-CF9E-494E-3A33-9C0EAF172196}"/>
              </a:ext>
            </a:extLst>
          </p:cNvPr>
          <p:cNvGrpSpPr/>
          <p:nvPr/>
        </p:nvGrpSpPr>
        <p:grpSpPr>
          <a:xfrm>
            <a:off x="7010400" y="1600200"/>
            <a:ext cx="1956059" cy="1257075"/>
            <a:chOff x="3617151" y="2244950"/>
            <a:chExt cx="1956059" cy="125707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0C74FFF-3993-AAA5-7EC8-B0EF00BAD0DD}"/>
                </a:ext>
              </a:extLst>
            </p:cNvPr>
            <p:cNvGrpSpPr/>
            <p:nvPr/>
          </p:nvGrpSpPr>
          <p:grpSpPr>
            <a:xfrm rot="18942425">
              <a:off x="4030227" y="2438400"/>
              <a:ext cx="1063624" cy="1063625"/>
              <a:chOff x="4111654" y="2438400"/>
              <a:chExt cx="1063624" cy="1063625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B9EE81F6-84AB-3374-DDAB-7E6AD129922C}"/>
                  </a:ext>
                </a:extLst>
              </p:cNvPr>
              <p:cNvSpPr/>
              <p:nvPr/>
            </p:nvSpPr>
            <p:spPr bwMode="auto">
              <a:xfrm>
                <a:off x="4111654" y="2587625"/>
                <a:ext cx="914400" cy="914400"/>
              </a:xfrm>
              <a:prstGeom prst="ellipse">
                <a:avLst/>
              </a:prstGeom>
              <a:solidFill>
                <a:schemeClr val="bg1">
                  <a:lumMod val="25000"/>
                  <a:lumOff val="75000"/>
                </a:schemeClr>
              </a:solidFill>
              <a:ln>
                <a:solidFill>
                  <a:srgbClr val="000000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Pct val="80000"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Batang" charset="0"/>
                  <a:ea typeface="ＭＳ Ｐゴシック" charset="0"/>
                </a:endParaRP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8E437B10-614A-4C08-F6E7-35B5D7B208CF}"/>
                  </a:ext>
                </a:extLst>
              </p:cNvPr>
              <p:cNvCxnSpPr>
                <a:stCxn id="7" idx="0"/>
              </p:cNvCxnSpPr>
              <p:nvPr/>
            </p:nvCxnSpPr>
            <p:spPr bwMode="auto">
              <a:xfrm flipV="1">
                <a:off x="4568854" y="2438400"/>
                <a:ext cx="0" cy="149225"/>
              </a:xfrm>
              <a:prstGeom prst="line">
                <a:avLst/>
              </a:prstGeom>
              <a:noFill/>
              <a:ln>
                <a:solidFill>
                  <a:srgbClr val="000000"/>
                </a:solidFill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712D89F5-BC19-8358-34DA-7F309ACBABD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6200000" flipV="1">
                <a:off x="5100666" y="2973387"/>
                <a:ext cx="0" cy="149225"/>
              </a:xfrm>
              <a:prstGeom prst="line">
                <a:avLst/>
              </a:prstGeom>
              <a:noFill/>
              <a:ln>
                <a:solidFill>
                  <a:srgbClr val="000000"/>
                </a:solidFill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8F3C63C-91C9-3F3F-AACC-26039A56E61E}"/>
                </a:ext>
              </a:extLst>
            </p:cNvPr>
            <p:cNvSpPr txBox="1"/>
            <p:nvPr/>
          </p:nvSpPr>
          <p:spPr>
            <a:xfrm>
              <a:off x="3617151" y="2244950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CD3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7B4307A-21ED-C66D-A89D-F36A45019B4D}"/>
                </a:ext>
              </a:extLst>
            </p:cNvPr>
            <p:cNvSpPr txBox="1"/>
            <p:nvPr/>
          </p:nvSpPr>
          <p:spPr>
            <a:xfrm>
              <a:off x="4658810" y="2249287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CD8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FDECDFB-8310-A206-6638-4167C8189959}"/>
              </a:ext>
            </a:extLst>
          </p:cNvPr>
          <p:cNvGrpSpPr/>
          <p:nvPr/>
        </p:nvGrpSpPr>
        <p:grpSpPr>
          <a:xfrm>
            <a:off x="0" y="1637489"/>
            <a:ext cx="1941897" cy="1287980"/>
            <a:chOff x="1443303" y="2244950"/>
            <a:chExt cx="1941897" cy="128798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9355D31-1DFC-7B62-757D-2B7C152A8D0D}"/>
                </a:ext>
              </a:extLst>
            </p:cNvPr>
            <p:cNvSpPr/>
            <p:nvPr/>
          </p:nvSpPr>
          <p:spPr bwMode="auto">
            <a:xfrm rot="18890043">
              <a:off x="1922768" y="2618530"/>
              <a:ext cx="914400" cy="91440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000000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80000"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Batang" charset="0"/>
                <a:ea typeface="ＭＳ Ｐゴシック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69BF3AF-BF52-0A2B-C4AE-E069B0C6501C}"/>
                </a:ext>
              </a:extLst>
            </p:cNvPr>
            <p:cNvCxnSpPr>
              <a:stCxn id="11" idx="0"/>
            </p:cNvCxnSpPr>
            <p:nvPr/>
          </p:nvCxnSpPr>
          <p:spPr bwMode="auto">
            <a:xfrm rot="18890043" flipV="1">
              <a:off x="2002832" y="2626160"/>
              <a:ext cx="0" cy="149225"/>
            </a:xfrm>
            <a:prstGeom prst="line">
              <a:avLst/>
            </a:prstGeom>
            <a:noFill/>
            <a:ln>
              <a:solidFill>
                <a:srgbClr val="000000"/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54C200F-07D2-804C-D21F-3857887D32F2}"/>
                </a:ext>
              </a:extLst>
            </p:cNvPr>
            <p:cNvCxnSpPr>
              <a:cxnSpLocks/>
            </p:cNvCxnSpPr>
            <p:nvPr/>
          </p:nvCxnSpPr>
          <p:spPr bwMode="auto">
            <a:xfrm rot="13490043" flipV="1">
              <a:off x="2757176" y="2626220"/>
              <a:ext cx="0" cy="149225"/>
            </a:xfrm>
            <a:prstGeom prst="line">
              <a:avLst/>
            </a:prstGeom>
            <a:noFill/>
            <a:ln>
              <a:solidFill>
                <a:srgbClr val="000000"/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0C96922-4F28-6D74-1474-971F87575F02}"/>
                </a:ext>
              </a:extLst>
            </p:cNvPr>
            <p:cNvSpPr txBox="1"/>
            <p:nvPr/>
          </p:nvSpPr>
          <p:spPr>
            <a:xfrm>
              <a:off x="1443303" y="2250218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CD3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05ECF44-78DE-CEFC-A67B-FFA6949D2201}"/>
                </a:ext>
              </a:extLst>
            </p:cNvPr>
            <p:cNvSpPr txBox="1"/>
            <p:nvPr/>
          </p:nvSpPr>
          <p:spPr>
            <a:xfrm>
              <a:off x="2470800" y="2244950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CD4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AA4B2A6-BFF9-FB26-C0AB-936D630A1AC7}"/>
              </a:ext>
            </a:extLst>
          </p:cNvPr>
          <p:cNvGrpSpPr/>
          <p:nvPr/>
        </p:nvGrpSpPr>
        <p:grpSpPr>
          <a:xfrm>
            <a:off x="-24384" y="4919517"/>
            <a:ext cx="1924525" cy="1287978"/>
            <a:chOff x="5979360" y="2244950"/>
            <a:chExt cx="1924525" cy="1287978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0B500CC-A259-0278-13A5-33F75D2DEF8B}"/>
                </a:ext>
              </a:extLst>
            </p:cNvPr>
            <p:cNvSpPr/>
            <p:nvPr/>
          </p:nvSpPr>
          <p:spPr bwMode="auto">
            <a:xfrm rot="18919833">
              <a:off x="6455784" y="2618528"/>
              <a:ext cx="914400" cy="91440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0000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Pct val="80000"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Batang" charset="0"/>
                <a:ea typeface="ＭＳ Ｐゴシック" charset="0"/>
              </a:endParaRP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5DF9D65-967B-9A91-D0D9-54D0B8A2067B}"/>
                </a:ext>
              </a:extLst>
            </p:cNvPr>
            <p:cNvCxnSpPr>
              <a:stCxn id="17" idx="0"/>
            </p:cNvCxnSpPr>
            <p:nvPr/>
          </p:nvCxnSpPr>
          <p:spPr bwMode="auto">
            <a:xfrm rot="18919833" flipV="1">
              <a:off x="6539111" y="2622904"/>
              <a:ext cx="0" cy="149225"/>
            </a:xfrm>
            <a:prstGeom prst="line">
              <a:avLst/>
            </a:prstGeom>
            <a:noFill/>
            <a:ln>
              <a:solidFill>
                <a:srgbClr val="000000"/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9636B8F-B674-8F64-D3D9-4D7E76B5DC75}"/>
                </a:ext>
              </a:extLst>
            </p:cNvPr>
            <p:cNvCxnSpPr>
              <a:cxnSpLocks/>
            </p:cNvCxnSpPr>
            <p:nvPr/>
          </p:nvCxnSpPr>
          <p:spPr bwMode="auto">
            <a:xfrm rot="13519833" flipV="1">
              <a:off x="7293426" y="2629501"/>
              <a:ext cx="0" cy="149225"/>
            </a:xfrm>
            <a:prstGeom prst="line">
              <a:avLst/>
            </a:prstGeom>
            <a:noFill/>
            <a:ln>
              <a:solidFill>
                <a:srgbClr val="000000"/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F5D0E44-3C63-A928-834F-D224FCBADDD7}"/>
                </a:ext>
              </a:extLst>
            </p:cNvPr>
            <p:cNvSpPr txBox="1"/>
            <p:nvPr/>
          </p:nvSpPr>
          <p:spPr>
            <a:xfrm>
              <a:off x="5979360" y="2244950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CD19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1E204F9-0581-202D-BAF4-A27798C6C8FB}"/>
                </a:ext>
              </a:extLst>
            </p:cNvPr>
            <p:cNvSpPr txBox="1"/>
            <p:nvPr/>
          </p:nvSpPr>
          <p:spPr>
            <a:xfrm>
              <a:off x="6989485" y="2256771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CD21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B8561C6-7988-4358-19B9-4F5DA71BC0DA}"/>
              </a:ext>
            </a:extLst>
          </p:cNvPr>
          <p:cNvGrpSpPr/>
          <p:nvPr/>
        </p:nvGrpSpPr>
        <p:grpSpPr>
          <a:xfrm>
            <a:off x="1368322" y="2867017"/>
            <a:ext cx="1379880" cy="561600"/>
            <a:chOff x="1368322" y="2867017"/>
            <a:chExt cx="1379880" cy="56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32C74B30-69A8-404C-3C88-49898510BFD6}"/>
                    </a:ext>
                  </a:extLst>
                </p14:cNvPr>
                <p14:cNvContentPartPr/>
                <p14:nvPr/>
              </p14:nvContentPartPr>
              <p14:xfrm>
                <a:off x="1368322" y="2867017"/>
                <a:ext cx="1378440" cy="45216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32C74B30-69A8-404C-3C88-49898510BFD6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350322" y="2849377"/>
                  <a:ext cx="1414080" cy="48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DEEFF07B-7E33-CC0E-5E2B-96AA5A1B073D}"/>
                    </a:ext>
                  </a:extLst>
                </p14:cNvPr>
                <p14:cNvContentPartPr/>
                <p14:nvPr/>
              </p14:nvContentPartPr>
              <p14:xfrm>
                <a:off x="2614642" y="3338977"/>
                <a:ext cx="133560" cy="8964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DEEFF07B-7E33-CC0E-5E2B-96AA5A1B073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597002" y="3321337"/>
                  <a:ext cx="169200" cy="12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3217341-FC13-ECD7-3934-47B3E572E827}"/>
              </a:ext>
            </a:extLst>
          </p:cNvPr>
          <p:cNvGrpSpPr/>
          <p:nvPr/>
        </p:nvGrpSpPr>
        <p:grpSpPr>
          <a:xfrm>
            <a:off x="5904682" y="3024337"/>
            <a:ext cx="1935360" cy="847080"/>
            <a:chOff x="5904682" y="3024337"/>
            <a:chExt cx="1935360" cy="84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41A11FA-5268-FC4F-F3FE-F918C4142DA3}"/>
                    </a:ext>
                  </a:extLst>
                </p14:cNvPr>
                <p14:cNvContentPartPr/>
                <p14:nvPr/>
              </p14:nvContentPartPr>
              <p14:xfrm>
                <a:off x="5923402" y="3024337"/>
                <a:ext cx="1916640" cy="84708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41A11FA-5268-FC4F-F3FE-F918C4142DA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905762" y="3006697"/>
                  <a:ext cx="1952280" cy="88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98AD1BDF-1794-2E0C-C7DD-64CA5556684C}"/>
                    </a:ext>
                  </a:extLst>
                </p14:cNvPr>
                <p14:cNvContentPartPr/>
                <p14:nvPr/>
              </p14:nvContentPartPr>
              <p14:xfrm>
                <a:off x="5904682" y="3705457"/>
                <a:ext cx="187920" cy="3708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98AD1BDF-1794-2E0C-C7DD-64CA5556684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887042" y="3687817"/>
                  <a:ext cx="223560" cy="7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5BF96DD-C2C2-7A36-686C-27CD8756805D}"/>
              </a:ext>
            </a:extLst>
          </p:cNvPr>
          <p:cNvGrpSpPr/>
          <p:nvPr/>
        </p:nvGrpSpPr>
        <p:grpSpPr>
          <a:xfrm>
            <a:off x="1526722" y="5264617"/>
            <a:ext cx="1418400" cy="453960"/>
            <a:chOff x="1526722" y="5264617"/>
            <a:chExt cx="1418400" cy="453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07EFF25-C776-9602-ADA0-D2E73C05CF39}"/>
                    </a:ext>
                  </a:extLst>
                </p14:cNvPr>
                <p14:cNvContentPartPr/>
                <p14:nvPr/>
              </p14:nvContentPartPr>
              <p14:xfrm>
                <a:off x="1526722" y="5264617"/>
                <a:ext cx="1408680" cy="4539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07EFF25-C776-9602-ADA0-D2E73C05CF3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508722" y="5246617"/>
                  <a:ext cx="1444320" cy="48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F198C23C-BB34-9CFB-5815-67198DF8F120}"/>
                    </a:ext>
                  </a:extLst>
                </p14:cNvPr>
                <p14:cNvContentPartPr/>
                <p14:nvPr/>
              </p14:nvContentPartPr>
              <p14:xfrm>
                <a:off x="2896522" y="5298457"/>
                <a:ext cx="48600" cy="13428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F198C23C-BB34-9CFB-5815-67198DF8F12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878882" y="5280817"/>
                  <a:ext cx="84240" cy="1699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8" name="Text Box 5">
            <a:extLst>
              <a:ext uri="{FF2B5EF4-FFF2-40B4-BE49-F238E27FC236}">
                <a16:creationId xmlns:a16="http://schemas.microsoft.com/office/drawing/2014/main" id="{9E5DFD2B-99F0-6BE7-1339-D85266D42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050" y="381000"/>
            <a:ext cx="45339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SzTx/>
            </a:pPr>
            <a:r>
              <a:rPr lang="en-US" altLang="en-US" sz="3400" dirty="0">
                <a:solidFill>
                  <a:srgbClr val="D334B5"/>
                </a:solidFill>
                <a:latin typeface="Calibri" panose="020F0502020204030204" pitchFamily="34" charset="0"/>
              </a:rPr>
              <a:t>Immunophenotyping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9" name="Picture 3" descr="Ph1Karyotype">
            <a:extLst>
              <a:ext uri="{FF2B5EF4-FFF2-40B4-BE49-F238E27FC236}">
                <a16:creationId xmlns:a16="http://schemas.microsoft.com/office/drawing/2014/main" id="{4BEE60FE-C25C-A322-5DE0-FA0A0AC06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232522"/>
            <a:ext cx="5257800" cy="5244478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5">
            <a:extLst>
              <a:ext uri="{FF2B5EF4-FFF2-40B4-BE49-F238E27FC236}">
                <a16:creationId xmlns:a16="http://schemas.microsoft.com/office/drawing/2014/main" id="{BF2B4550-582F-574C-FB4E-8F465EF2F3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050" y="381000"/>
            <a:ext cx="45339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SzTx/>
            </a:pPr>
            <a:r>
              <a:rPr lang="en-US" altLang="en-US" sz="3400" dirty="0">
                <a:solidFill>
                  <a:srgbClr val="D334B5"/>
                </a:solidFill>
                <a:latin typeface="Calibri" panose="020F0502020204030204" pitchFamily="34" charset="0"/>
              </a:rPr>
              <a:t>Cytogenetics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BF2B4550-582F-574C-FB4E-8F465EF2F3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81000"/>
            <a:ext cx="28956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SzTx/>
            </a:pPr>
            <a:r>
              <a:rPr lang="en-US" altLang="en-US" sz="2800" dirty="0">
                <a:solidFill>
                  <a:srgbClr val="D334B5"/>
                </a:solidFill>
                <a:latin typeface="Calibri" panose="020F0502020204030204" pitchFamily="34" charset="0"/>
              </a:rPr>
              <a:t>One Type of Molecular Study: Polymerase Chain Reaction</a:t>
            </a:r>
          </a:p>
        </p:txBody>
      </p:sp>
      <p:pic>
        <p:nvPicPr>
          <p:cNvPr id="228354" name="Picture 2" descr="Polymerase chain reaction (PCR) (article) | Khan Academy">
            <a:extLst>
              <a:ext uri="{FF2B5EF4-FFF2-40B4-BE49-F238E27FC236}">
                <a16:creationId xmlns:a16="http://schemas.microsoft.com/office/drawing/2014/main" id="{5B235577-D00F-195C-9280-E80997735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28599"/>
            <a:ext cx="6254751" cy="6533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4617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22" name="Rectangle 2">
            <a:extLst>
              <a:ext uri="{FF2B5EF4-FFF2-40B4-BE49-F238E27FC236}">
                <a16:creationId xmlns:a16="http://schemas.microsoft.com/office/drawing/2014/main" id="{94D927FD-DE38-0FA1-457F-A00628737C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2362200"/>
            <a:ext cx="7162800" cy="2438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chemeClr val="accent4">
                  <a:lumMod val="75000"/>
                </a:schemeClr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alibri" charset="0"/>
                <a:cs typeface="+mn-cs"/>
              </a:rPr>
              <a:t>Big-picture look at hematologic malignancies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What is acute leukemia?</a:t>
            </a:r>
          </a:p>
        </p:txBody>
      </p:sp>
      <p:sp>
        <p:nvSpPr>
          <p:cNvPr id="2181123" name="Rectangle 3">
            <a:extLst>
              <a:ext uri="{FF2B5EF4-FFF2-40B4-BE49-F238E27FC236}">
                <a16:creationId xmlns:a16="http://schemas.microsoft.com/office/drawing/2014/main" id="{AD978D85-4940-68FC-F99A-EEFDA3F6C2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 eaLnBrk="1" hangingPunct="1">
              <a:defRPr/>
            </a:pPr>
            <a:r>
              <a:rPr lang="en-US" sz="3400" dirty="0">
                <a:solidFill>
                  <a:srgbClr val="D334B5"/>
                </a:solidFill>
                <a:latin typeface="Calibri" charset="0"/>
                <a:cs typeface="+mj-cs"/>
              </a:rPr>
              <a:t>Acute Leukemia Outline</a:t>
            </a:r>
          </a:p>
        </p:txBody>
      </p:sp>
    </p:spTree>
    <p:extLst>
      <p:ext uri="{BB962C8B-B14F-4D97-AF65-F5344CB8AC3E}">
        <p14:creationId xmlns:p14="http://schemas.microsoft.com/office/powerpoint/2010/main" val="14650012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6898" name="Rectangle 2">
            <a:extLst>
              <a:ext uri="{FF2B5EF4-FFF2-40B4-BE49-F238E27FC236}">
                <a16:creationId xmlns:a16="http://schemas.microsoft.com/office/drawing/2014/main" id="{4C9398D2-614F-AC16-DD76-23A18F1FB4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524000"/>
            <a:ext cx="7239000" cy="4724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Malignant proliferation of immature myeloid or lymphoid cells in the bone marrow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Cause</a:t>
            </a:r>
          </a:p>
          <a:p>
            <a:pPr lvl="1">
              <a:lnSpc>
                <a:spcPct val="90000"/>
              </a:lnSpc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Clonal expansion</a:t>
            </a:r>
          </a:p>
          <a:p>
            <a:pPr lvl="1">
              <a:lnSpc>
                <a:spcPct val="90000"/>
              </a:lnSpc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Maturation failure</a:t>
            </a:r>
          </a:p>
          <a:p>
            <a:pPr>
              <a:lnSpc>
                <a:spcPct val="90000"/>
              </a:lnSpc>
              <a:spcBef>
                <a:spcPct val="750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Why is it so bad to have these malignant cells filling up the bone marrow?</a:t>
            </a:r>
          </a:p>
          <a:p>
            <a:pPr lvl="1">
              <a:lnSpc>
                <a:spcPct val="90000"/>
              </a:lnSpc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Crowd out normal cells</a:t>
            </a:r>
          </a:p>
          <a:p>
            <a:pPr lvl="1">
              <a:lnSpc>
                <a:spcPct val="90000"/>
              </a:lnSpc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Inhibit normal cell function</a:t>
            </a:r>
          </a:p>
          <a:p>
            <a:pPr lvl="1">
              <a:lnSpc>
                <a:spcPct val="90000"/>
              </a:lnSpc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May leave and infiltrate other organs</a:t>
            </a:r>
            <a:endParaRPr lang="en-US" sz="2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256899" name="Rectangle 3">
            <a:extLst>
              <a:ext uri="{FF2B5EF4-FFF2-40B4-BE49-F238E27FC236}">
                <a16:creationId xmlns:a16="http://schemas.microsoft.com/office/drawing/2014/main" id="{DE031E37-67B1-ED08-674F-EE7FCCD826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200" dirty="0">
                <a:solidFill>
                  <a:srgbClr val="D334B5"/>
                </a:solidFill>
                <a:latin typeface="Calibri" charset="0"/>
                <a:cs typeface="+mj-cs"/>
              </a:rPr>
              <a:t>Acute Leukemia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1CE85DED-6963-A7BC-75DB-B8AA8F172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1828800"/>
            <a:ext cx="1892300" cy="2286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89091" name="Picture 3" descr="hemchart">
            <a:extLst>
              <a:ext uri="{FF2B5EF4-FFF2-40B4-BE49-F238E27FC236}">
                <a16:creationId xmlns:a16="http://schemas.microsoft.com/office/drawing/2014/main" id="{43846628-AFBB-7BE9-8943-D81DA3360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" t="1671" r="1004" b="974"/>
          <a:stretch>
            <a:fillRect/>
          </a:stretch>
        </p:blipFill>
        <p:spPr bwMode="auto">
          <a:xfrm>
            <a:off x="571500" y="139700"/>
            <a:ext cx="8039100" cy="656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2" name="Rectangle 4">
            <a:extLst>
              <a:ext uri="{FF2B5EF4-FFF2-40B4-BE49-F238E27FC236}">
                <a16:creationId xmlns:a16="http://schemas.microsoft.com/office/drawing/2014/main" id="{B5185ACF-5ACA-C351-9A26-6C46BAC33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100" y="84138"/>
            <a:ext cx="3009900" cy="5334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9093" name="Rectangle 5">
            <a:extLst>
              <a:ext uri="{FF2B5EF4-FFF2-40B4-BE49-F238E27FC236}">
                <a16:creationId xmlns:a16="http://schemas.microsoft.com/office/drawing/2014/main" id="{4096D352-F6AD-88AE-87AF-A04124E2A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63" y="588963"/>
            <a:ext cx="2473325" cy="325437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9094" name="Rectangle 6">
            <a:extLst>
              <a:ext uri="{FF2B5EF4-FFF2-40B4-BE49-F238E27FC236}">
                <a16:creationId xmlns:a16="http://schemas.microsoft.com/office/drawing/2014/main" id="{0BEC7526-71FD-B01B-EBCE-4360EBD71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738" y="938213"/>
            <a:ext cx="2014537" cy="34131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9095" name="Line 7">
            <a:extLst>
              <a:ext uri="{FF2B5EF4-FFF2-40B4-BE49-F238E27FC236}">
                <a16:creationId xmlns:a16="http://schemas.microsoft.com/office/drawing/2014/main" id="{CED5310D-29F4-FF65-BF57-22620A11B9B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588000"/>
            <a:ext cx="91440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89096" name="Rectangle 8">
            <a:extLst>
              <a:ext uri="{FF2B5EF4-FFF2-40B4-BE49-F238E27FC236}">
                <a16:creationId xmlns:a16="http://schemas.microsoft.com/office/drawing/2014/main" id="{39AD4367-E967-3127-77C4-09903B1FA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562600"/>
            <a:ext cx="9144000" cy="1295400"/>
          </a:xfrm>
          <a:prstGeom prst="rect">
            <a:avLst/>
          </a:prstGeom>
          <a:solidFill>
            <a:srgbClr val="5F5F5F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showimage">
            <a:extLst>
              <a:ext uri="{FF2B5EF4-FFF2-40B4-BE49-F238E27FC236}">
                <a16:creationId xmlns:a16="http://schemas.microsoft.com/office/drawing/2014/main" id="{BCE03FD6-0EEF-0469-D25D-365537975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42" r="15923"/>
          <a:stretch>
            <a:fillRect/>
          </a:stretch>
        </p:blipFill>
        <p:spPr bwMode="auto">
          <a:xfrm>
            <a:off x="4749800" y="252413"/>
            <a:ext cx="3878263" cy="60198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139" name="Picture 3" descr="showimage">
            <a:extLst>
              <a:ext uri="{FF2B5EF4-FFF2-40B4-BE49-F238E27FC236}">
                <a16:creationId xmlns:a16="http://schemas.microsoft.com/office/drawing/2014/main" id="{0AEA64C8-D1ED-E479-6910-10CF6A433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67" b="52542"/>
          <a:stretch>
            <a:fillRect/>
          </a:stretch>
        </p:blipFill>
        <p:spPr bwMode="auto">
          <a:xfrm>
            <a:off x="185738" y="228600"/>
            <a:ext cx="4254500" cy="60198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140" name="Picture 4" descr="showimage">
            <a:extLst>
              <a:ext uri="{FF2B5EF4-FFF2-40B4-BE49-F238E27FC236}">
                <a16:creationId xmlns:a16="http://schemas.microsoft.com/office/drawing/2014/main" id="{89831C53-9CB8-1C17-F26F-B96AE748A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79" t="44460" r="16083" b="52560"/>
          <a:stretch>
            <a:fillRect/>
          </a:stretch>
        </p:blipFill>
        <p:spPr bwMode="auto">
          <a:xfrm>
            <a:off x="3965575" y="5865813"/>
            <a:ext cx="45402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1" name="Text Box 5">
            <a:extLst>
              <a:ext uri="{FF2B5EF4-FFF2-40B4-BE49-F238E27FC236}">
                <a16:creationId xmlns:a16="http://schemas.microsoft.com/office/drawing/2014/main" id="{6EF5611B-BE31-C50D-5993-787A9BA16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6350000"/>
            <a:ext cx="4533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SzTx/>
            </a:pPr>
            <a:r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t>Acute lymphoblastic leukemia</a:t>
            </a:r>
          </a:p>
        </p:txBody>
      </p:sp>
      <p:sp>
        <p:nvSpPr>
          <p:cNvPr id="91142" name="Text Box 6">
            <a:extLst>
              <a:ext uri="{FF2B5EF4-FFF2-40B4-BE49-F238E27FC236}">
                <a16:creationId xmlns:a16="http://schemas.microsoft.com/office/drawing/2014/main" id="{DAE4D843-2049-747D-9864-159C4599B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8" y="6324600"/>
            <a:ext cx="4533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SzTx/>
            </a:pPr>
            <a:r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t>Acute myeloid leukemia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micro1">
            <a:extLst>
              <a:ext uri="{FF2B5EF4-FFF2-40B4-BE49-F238E27FC236}">
                <a16:creationId xmlns:a16="http://schemas.microsoft.com/office/drawing/2014/main" id="{649CBA41-0998-EC69-6364-96F5337C2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27" name="Text Box 3">
            <a:extLst>
              <a:ext uri="{FF2B5EF4-FFF2-40B4-BE49-F238E27FC236}">
                <a16:creationId xmlns:a16="http://schemas.microsoft.com/office/drawing/2014/main" id="{A428A589-80A9-2957-E0DC-759CE0731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6237288"/>
            <a:ext cx="8763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SzTx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Acute leukemia: bone marrow biopsy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5090" name="Rectangle 2">
            <a:extLst>
              <a:ext uri="{FF2B5EF4-FFF2-40B4-BE49-F238E27FC236}">
                <a16:creationId xmlns:a16="http://schemas.microsoft.com/office/drawing/2014/main" id="{D2FD3FD8-2C94-0C7D-0DE0-2D4C265685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76400" y="1905000"/>
            <a:ext cx="6019800" cy="36576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Sudden onset (days)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Symptoms of “bone marrow failure”</a:t>
            </a:r>
          </a:p>
          <a:p>
            <a:pPr lvl="1">
              <a:lnSpc>
                <a:spcPct val="90000"/>
              </a:lnSpc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Fatigue</a:t>
            </a:r>
          </a:p>
          <a:p>
            <a:pPr lvl="1">
              <a:lnSpc>
                <a:spcPct val="90000"/>
              </a:lnSpc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Infections</a:t>
            </a:r>
          </a:p>
          <a:p>
            <a:pPr lvl="1">
              <a:lnSpc>
                <a:spcPct val="90000"/>
              </a:lnSpc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Bleeding</a:t>
            </a:r>
          </a:p>
          <a:p>
            <a:pPr>
              <a:lnSpc>
                <a:spcPct val="90000"/>
              </a:lnSpc>
              <a:spcBef>
                <a:spcPct val="750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Bone pain (expanding marrow)</a:t>
            </a:r>
          </a:p>
          <a:p>
            <a:pPr>
              <a:lnSpc>
                <a:spcPct val="90000"/>
              </a:lnSpc>
              <a:spcBef>
                <a:spcPct val="750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Organ infiltration (liver, spleen, brain)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6459784A-A8C8-23DB-B549-68CA29125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7620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Franklin Gothic Medium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3200" kern="0" dirty="0">
                <a:solidFill>
                  <a:srgbClr val="D334B5"/>
                </a:solidFill>
                <a:latin typeface="Calibri" charset="0"/>
                <a:cs typeface="+mj-cs"/>
              </a:rPr>
              <a:t>Clinical Features of Acute Leukemia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22" name="Rectangle 2">
            <a:extLst>
              <a:ext uri="{FF2B5EF4-FFF2-40B4-BE49-F238E27FC236}">
                <a16:creationId xmlns:a16="http://schemas.microsoft.com/office/drawing/2014/main" id="{94D927FD-DE38-0FA1-457F-A00628737C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2362200"/>
            <a:ext cx="7162800" cy="2438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chemeClr val="accent4">
                  <a:lumMod val="75000"/>
                </a:schemeClr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alibri" charset="0"/>
                <a:cs typeface="+mn-cs"/>
              </a:rPr>
              <a:t>Big-picture look at hematologic malignancies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chemeClr val="accent4">
                  <a:lumMod val="75000"/>
                </a:schemeClr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alibri" charset="0"/>
                <a:cs typeface="+mn-cs"/>
              </a:rPr>
              <a:t>What is acute leukemia?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Acute myeloid leukemia</a:t>
            </a:r>
          </a:p>
        </p:txBody>
      </p:sp>
      <p:sp>
        <p:nvSpPr>
          <p:cNvPr id="2181123" name="Rectangle 3">
            <a:extLst>
              <a:ext uri="{FF2B5EF4-FFF2-40B4-BE49-F238E27FC236}">
                <a16:creationId xmlns:a16="http://schemas.microsoft.com/office/drawing/2014/main" id="{AD978D85-4940-68FC-F99A-EEFDA3F6C2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 eaLnBrk="1" hangingPunct="1">
              <a:defRPr/>
            </a:pPr>
            <a:r>
              <a:rPr lang="en-US" sz="3400" dirty="0">
                <a:solidFill>
                  <a:srgbClr val="D334B5"/>
                </a:solidFill>
                <a:latin typeface="Calibri" charset="0"/>
                <a:cs typeface="+mj-cs"/>
              </a:rPr>
              <a:t>Acute Leukemia Outline</a:t>
            </a:r>
          </a:p>
        </p:txBody>
      </p:sp>
    </p:spTree>
    <p:extLst>
      <p:ext uri="{BB962C8B-B14F-4D97-AF65-F5344CB8AC3E}">
        <p14:creationId xmlns:p14="http://schemas.microsoft.com/office/powerpoint/2010/main" val="35513885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22" name="Rectangle 2">
            <a:extLst>
              <a:ext uri="{FF2B5EF4-FFF2-40B4-BE49-F238E27FC236}">
                <a16:creationId xmlns:a16="http://schemas.microsoft.com/office/drawing/2014/main" id="{A9462B72-9375-8183-0EF1-9A0F817446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28800" y="2816232"/>
            <a:ext cx="6324600" cy="3065455"/>
          </a:xfrm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Malignant proliferation of myeloblasts (or other early myeloid precursor cells) </a:t>
            </a:r>
            <a:b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</a:b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in blood and bone marrow</a:t>
            </a:r>
          </a:p>
          <a:p>
            <a:pPr>
              <a:spcBef>
                <a:spcPct val="300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20% cutoff for diagnosis</a:t>
            </a:r>
          </a:p>
          <a:p>
            <a:pPr>
              <a:spcBef>
                <a:spcPct val="300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Many subtypes</a:t>
            </a:r>
          </a:p>
          <a:p>
            <a:pPr>
              <a:spcBef>
                <a:spcPct val="300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Bad prognosis</a:t>
            </a:r>
            <a:endParaRPr lang="en-US" dirty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107523" name="Text Box 3">
            <a:extLst>
              <a:ext uri="{FF2B5EF4-FFF2-40B4-BE49-F238E27FC236}">
                <a16:creationId xmlns:a16="http://schemas.microsoft.com/office/drawing/2014/main" id="{71CEEF9E-7149-6440-FD4C-04171B59F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981200"/>
            <a:ext cx="8077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solidFill>
                  <a:srgbClr val="677EFB"/>
                </a:solidFill>
                <a:latin typeface="Calibri" panose="020F0502020204030204" pitchFamily="34" charset="0"/>
              </a:rPr>
              <a:t>Things you must know</a:t>
            </a:r>
          </a:p>
        </p:txBody>
      </p:sp>
      <p:sp>
        <p:nvSpPr>
          <p:cNvPr id="2283524" name="Rectangle 4">
            <a:extLst>
              <a:ext uri="{FF2B5EF4-FFF2-40B4-BE49-F238E27FC236}">
                <a16:creationId xmlns:a16="http://schemas.microsoft.com/office/drawing/2014/main" id="{7BD1B2AB-B636-2017-0696-7E9847A9E0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200" dirty="0">
                <a:solidFill>
                  <a:srgbClr val="D334B5"/>
                </a:solidFill>
                <a:latin typeface="Calibri" charset="0"/>
                <a:cs typeface="+mj-cs"/>
              </a:rPr>
              <a:t>Acute Myeloid Leukemia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82613C36-407D-7A8F-946A-4862BF6064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1828800"/>
            <a:ext cx="1892300" cy="2286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109571" name="Picture 3" descr="hemchart">
            <a:extLst>
              <a:ext uri="{FF2B5EF4-FFF2-40B4-BE49-F238E27FC236}">
                <a16:creationId xmlns:a16="http://schemas.microsoft.com/office/drawing/2014/main" id="{4718D793-6F56-7183-3EA2-DCBAD80D3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" t="1671" r="1004" b="974"/>
          <a:stretch>
            <a:fillRect/>
          </a:stretch>
        </p:blipFill>
        <p:spPr bwMode="auto">
          <a:xfrm>
            <a:off x="571500" y="139700"/>
            <a:ext cx="8039100" cy="656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2" name="Rectangle 4">
            <a:extLst>
              <a:ext uri="{FF2B5EF4-FFF2-40B4-BE49-F238E27FC236}">
                <a16:creationId xmlns:a16="http://schemas.microsoft.com/office/drawing/2014/main" id="{1F9B57B9-56EE-64BE-0071-A5B3750B89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100" y="84138"/>
            <a:ext cx="3009900" cy="5334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9573" name="Rectangle 5">
            <a:extLst>
              <a:ext uri="{FF2B5EF4-FFF2-40B4-BE49-F238E27FC236}">
                <a16:creationId xmlns:a16="http://schemas.microsoft.com/office/drawing/2014/main" id="{E7EB04E0-CB33-31C5-C944-E280506D9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63" y="588963"/>
            <a:ext cx="2473325" cy="325437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9574" name="Rectangle 6">
            <a:extLst>
              <a:ext uri="{FF2B5EF4-FFF2-40B4-BE49-F238E27FC236}">
                <a16:creationId xmlns:a16="http://schemas.microsoft.com/office/drawing/2014/main" id="{B82468E3-B8C0-959B-DB2B-C6BF8FBB35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738" y="938213"/>
            <a:ext cx="2014537" cy="34131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9575" name="Line 7">
            <a:extLst>
              <a:ext uri="{FF2B5EF4-FFF2-40B4-BE49-F238E27FC236}">
                <a16:creationId xmlns:a16="http://schemas.microsoft.com/office/drawing/2014/main" id="{998D7EC5-A1D1-4283-56EB-16437B79FC2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31100" y="0"/>
            <a:ext cx="0" cy="6858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09576" name="Line 8">
            <a:extLst>
              <a:ext uri="{FF2B5EF4-FFF2-40B4-BE49-F238E27FC236}">
                <a16:creationId xmlns:a16="http://schemas.microsoft.com/office/drawing/2014/main" id="{56E3C092-1778-F687-32B1-645B5EC7555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588000"/>
            <a:ext cx="91440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09577" name="Rectangle 9">
            <a:extLst>
              <a:ext uri="{FF2B5EF4-FFF2-40B4-BE49-F238E27FC236}">
                <a16:creationId xmlns:a16="http://schemas.microsoft.com/office/drawing/2014/main" id="{D9ECE81B-6130-EC47-27A1-4D110CC6B9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600700"/>
            <a:ext cx="9144000" cy="1257300"/>
          </a:xfrm>
          <a:prstGeom prst="rect">
            <a:avLst/>
          </a:prstGeom>
          <a:solidFill>
            <a:srgbClr val="5F5F5F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9578" name="Rectangle 10">
            <a:extLst>
              <a:ext uri="{FF2B5EF4-FFF2-40B4-BE49-F238E27FC236}">
                <a16:creationId xmlns:a16="http://schemas.microsoft.com/office/drawing/2014/main" id="{6E5FAC52-ED4A-799E-786A-E9F5C4CE0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0"/>
            <a:ext cx="1600200" cy="5562600"/>
          </a:xfrm>
          <a:prstGeom prst="rect">
            <a:avLst/>
          </a:prstGeom>
          <a:solidFill>
            <a:srgbClr val="5F5F5F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9579" name="Comment 11">
            <a:extLst>
              <a:ext uri="{FF2B5EF4-FFF2-40B4-BE49-F238E27FC236}">
                <a16:creationId xmlns:a16="http://schemas.microsoft.com/office/drawing/2014/main" id="{8FBC1173-3C5C-894B-331A-6C8468AFD5B1}"/>
              </a:ext>
            </a:extLst>
          </p:cNvPr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974725" y="4787900"/>
            <a:ext cx="1101725" cy="522288"/>
          </a:xfrm>
          <a:custGeom>
            <a:avLst/>
            <a:gdLst>
              <a:gd name="T0" fmla="*/ 0 w 3060"/>
              <a:gd name="T1" fmla="*/ 2147483646 h 1452"/>
              <a:gd name="T2" fmla="*/ 2147483646 w 3060"/>
              <a:gd name="T3" fmla="*/ 2147483646 h 1452"/>
              <a:gd name="T4" fmla="*/ 2147483646 w 3060"/>
              <a:gd name="T5" fmla="*/ 2147483646 h 145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060" h="1452" extrusionOk="0">
                <a:moveTo>
                  <a:pt x="0" y="0"/>
                </a:moveTo>
                <a:cubicBezTo>
                  <a:pt x="506" y="531"/>
                  <a:pt x="1108" y="955"/>
                  <a:pt x="1799" y="1211"/>
                </a:cubicBezTo>
                <a:cubicBezTo>
                  <a:pt x="2208" y="1362"/>
                  <a:pt x="2627" y="1419"/>
                  <a:pt x="3059" y="1451"/>
                </a:cubicBezTo>
              </a:path>
            </a:pathLst>
          </a:custGeom>
          <a:noFill/>
          <a:ln w="1905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0C1CC33B-17FA-2C62-BFB6-2998DD2A9C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1066800"/>
            <a:ext cx="31242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SzPct val="70000"/>
            </a:pPr>
            <a:r>
              <a:rPr lang="en-US" altLang="en-US" sz="9600">
                <a:solidFill>
                  <a:srgbClr val="000000"/>
                </a:solidFill>
                <a:latin typeface="Calibri" panose="020F0502020204030204" pitchFamily="34" charset="0"/>
                <a:sym typeface="Symbol" pitchFamily="2" charset="2"/>
              </a:rPr>
              <a:t>20</a:t>
            </a:r>
            <a:r>
              <a:rPr lang="en-US" altLang="en-US" sz="8000">
                <a:solidFill>
                  <a:srgbClr val="000000"/>
                </a:solidFill>
                <a:latin typeface="Calibri" panose="020F0502020204030204" pitchFamily="34" charset="0"/>
                <a:sym typeface="Symbol" pitchFamily="2" charset="2"/>
              </a:rPr>
              <a:t>%</a:t>
            </a:r>
            <a:endParaRPr lang="en-US" altLang="en-US" sz="80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63C431C1-40A7-0194-6718-867D6E0D4F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9063" y="1782763"/>
            <a:ext cx="2895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SzPct val="70000"/>
            </a:pPr>
            <a:r>
              <a:rPr lang="en-US" altLang="en-US" sz="3600">
                <a:solidFill>
                  <a:srgbClr val="000000"/>
                </a:solidFill>
                <a:latin typeface="Calibri" panose="020F0502020204030204" pitchFamily="34" charset="0"/>
                <a:sym typeface="Symbol" pitchFamily="2" charset="2"/>
              </a:rPr>
              <a:t>blasts</a:t>
            </a:r>
            <a:endParaRPr lang="en-US" altLang="en-US" sz="36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1620" name="Rectangle 4">
            <a:extLst>
              <a:ext uri="{FF2B5EF4-FFF2-40B4-BE49-F238E27FC236}">
                <a16:creationId xmlns:a16="http://schemas.microsoft.com/office/drawing/2014/main" id="{18DE56F0-728E-2A71-FC1D-3A857704D1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88" y="1781175"/>
            <a:ext cx="2633662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SzPct val="70000"/>
            </a:pPr>
            <a:r>
              <a:rPr lang="en-US" altLang="en-US" sz="3600">
                <a:solidFill>
                  <a:srgbClr val="000000"/>
                </a:solidFill>
                <a:latin typeface="Calibri" panose="020F0502020204030204" pitchFamily="34" charset="0"/>
                <a:sym typeface="Symbol" pitchFamily="2" charset="2"/>
              </a:rPr>
              <a:t>need at least</a:t>
            </a:r>
            <a:endParaRPr lang="en-US" altLang="en-US" sz="36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11621" name="Picture 5" descr="leukemia hi">
            <a:extLst>
              <a:ext uri="{FF2B5EF4-FFF2-40B4-BE49-F238E27FC236}">
                <a16:creationId xmlns:a16="http://schemas.microsoft.com/office/drawing/2014/main" id="{C8E0A7B0-80EF-5A7F-E76C-0B03B3540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950" y="2692400"/>
            <a:ext cx="4565650" cy="375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622" name="Rectangle 6">
            <a:extLst>
              <a:ext uri="{FF2B5EF4-FFF2-40B4-BE49-F238E27FC236}">
                <a16:creationId xmlns:a16="http://schemas.microsoft.com/office/drawing/2014/main" id="{71106C22-065A-0EA6-41B7-3F6A8125EF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6019800"/>
            <a:ext cx="1447800" cy="4572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1623" name="Rectangle 7">
            <a:extLst>
              <a:ext uri="{FF2B5EF4-FFF2-40B4-BE49-F238E27FC236}">
                <a16:creationId xmlns:a16="http://schemas.microsoft.com/office/drawing/2014/main" id="{11AD8E93-CB26-41EB-5E42-F7FF4AC24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4724400"/>
            <a:ext cx="609600" cy="9906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1624" name="Rectangle 8">
            <a:extLst>
              <a:ext uri="{FF2B5EF4-FFF2-40B4-BE49-F238E27FC236}">
                <a16:creationId xmlns:a16="http://schemas.microsoft.com/office/drawing/2014/main" id="{6871F264-4A93-328E-8140-4D2D9911F1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4572000"/>
            <a:ext cx="457200" cy="9906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1625" name="Rectangle 9">
            <a:extLst>
              <a:ext uri="{FF2B5EF4-FFF2-40B4-BE49-F238E27FC236}">
                <a16:creationId xmlns:a16="http://schemas.microsoft.com/office/drawing/2014/main" id="{2AF1F969-B18B-C8FC-C037-F4896DE9FB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2667000"/>
            <a:ext cx="304800" cy="11430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1626" name="Rectangle 10">
            <a:extLst>
              <a:ext uri="{FF2B5EF4-FFF2-40B4-BE49-F238E27FC236}">
                <a16:creationId xmlns:a16="http://schemas.microsoft.com/office/drawing/2014/main" id="{0EE39DE8-BD0A-FD2B-6B57-2144E775FE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800" y="2286000"/>
            <a:ext cx="533400" cy="10668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1627" name="Rectangle 11">
            <a:extLst>
              <a:ext uri="{FF2B5EF4-FFF2-40B4-BE49-F238E27FC236}">
                <a16:creationId xmlns:a16="http://schemas.microsoft.com/office/drawing/2014/main" id="{0B87FC0F-4145-9A34-52AA-864DA50A4D13}"/>
              </a:ext>
            </a:extLst>
          </p:cNvPr>
          <p:cNvSpPr>
            <a:spLocks noChangeArrowheads="1"/>
          </p:cNvSpPr>
          <p:nvPr/>
        </p:nvSpPr>
        <p:spPr bwMode="auto">
          <a:xfrm rot="2216461">
            <a:off x="8455025" y="3357563"/>
            <a:ext cx="685800" cy="29051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478" name="Picture 6" descr="Acute Leukemia Kristine Krafts, M.D.. - ppt video online download">
            <a:extLst>
              <a:ext uri="{FF2B5EF4-FFF2-40B4-BE49-F238E27FC236}">
                <a16:creationId xmlns:a16="http://schemas.microsoft.com/office/drawing/2014/main" id="{F00DF8E0-F1EC-EF4A-4552-1C4CA3C88E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 bwMode="auto">
          <a:xfrm>
            <a:off x="171450" y="228600"/>
            <a:ext cx="880110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4">
            <a:extLst>
              <a:ext uri="{FF2B5EF4-FFF2-40B4-BE49-F238E27FC236}">
                <a16:creationId xmlns:a16="http://schemas.microsoft.com/office/drawing/2014/main" id="{4088266E-76A4-5609-2AC0-2399E8B8D0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6172200"/>
            <a:ext cx="8763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SzTx/>
            </a:pPr>
            <a:r>
              <a:rPr lang="en-US" alt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Acute myeloid leukemia with &gt;20% blasts</a:t>
            </a:r>
          </a:p>
        </p:txBody>
      </p:sp>
    </p:spTree>
    <p:extLst>
      <p:ext uri="{BB962C8B-B14F-4D97-AF65-F5344CB8AC3E}">
        <p14:creationId xmlns:p14="http://schemas.microsoft.com/office/powerpoint/2010/main" val="14381514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9" name="Rectangle 5">
            <a:extLst>
              <a:ext uri="{FF2B5EF4-FFF2-40B4-BE49-F238E27FC236}">
                <a16:creationId xmlns:a16="http://schemas.microsoft.com/office/drawing/2014/main" id="{8E1B06AE-C831-C86C-1149-B26B4A4128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88" y="247491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32100" name="Rectangle 7">
            <a:extLst>
              <a:ext uri="{FF2B5EF4-FFF2-40B4-BE49-F238E27FC236}">
                <a16:creationId xmlns:a16="http://schemas.microsoft.com/office/drawing/2014/main" id="{DC85B3C2-0BEE-2CDC-64BE-E8B00A960A2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02469" y="2474913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</a:pPr>
            <a:r>
              <a:rPr lang="en-US" altLang="en-US" sz="2800" dirty="0">
                <a:solidFill>
                  <a:srgbClr val="D334B5"/>
                </a:solidFill>
                <a:latin typeface="Calibri" panose="020F0502020204030204" pitchFamily="34" charset="0"/>
              </a:rPr>
              <a:t>Q. Why do you need 20% blasts to call it AML?</a:t>
            </a:r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9C433996-75BB-1B25-0CDD-B66B648D5ED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02469" y="3160713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A. To make sure it’s really AML, and not MDS.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>
            <a:extLst>
              <a:ext uri="{FF2B5EF4-FFF2-40B4-BE49-F238E27FC236}">
                <a16:creationId xmlns:a16="http://schemas.microsoft.com/office/drawing/2014/main" id="{AAAD8FD4-01F8-8261-A19C-8FCCC9E675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84" y="1447800"/>
            <a:ext cx="8153400" cy="45720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altLang="en-US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Group of disorders characterized by defective (“dysplastic”) maturation of hematopoietic cells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Myeloblasts may be increased in number </a:t>
            </a:r>
            <a:b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(but not over 20%!)</a:t>
            </a:r>
            <a:endParaRPr lang="en-US" altLang="en-US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Typically affects older patients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May transform into AML - or may not!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Treatment way less aggressive than AML treatment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110000"/>
              <a:buNone/>
            </a:pPr>
            <a:endParaRPr lang="en-US" altLang="en-US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2099" name="Rectangle 5">
            <a:extLst>
              <a:ext uri="{FF2B5EF4-FFF2-40B4-BE49-F238E27FC236}">
                <a16:creationId xmlns:a16="http://schemas.microsoft.com/office/drawing/2014/main" id="{8E1B06AE-C831-C86C-1149-B26B4A4128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88" y="247491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32100" name="Rectangle 7">
            <a:extLst>
              <a:ext uri="{FF2B5EF4-FFF2-40B4-BE49-F238E27FC236}">
                <a16:creationId xmlns:a16="http://schemas.microsoft.com/office/drawing/2014/main" id="{DC85B3C2-0BEE-2CDC-64BE-E8B00A960A2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</a:pPr>
            <a:r>
              <a:rPr lang="en-US" altLang="en-US" sz="3400" dirty="0">
                <a:solidFill>
                  <a:srgbClr val="D334B5"/>
                </a:solidFill>
                <a:latin typeface="Calibri" panose="020F0502020204030204" pitchFamily="34" charset="0"/>
              </a:rPr>
              <a:t>Myelodysplasia (MDS)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4082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7" name="Text Box 4">
            <a:extLst>
              <a:ext uri="{FF2B5EF4-FFF2-40B4-BE49-F238E27FC236}">
                <a16:creationId xmlns:a16="http://schemas.microsoft.com/office/drawing/2014/main" id="{9C9892B7-8F31-A82B-EA62-BD073DF96E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617" y="5547519"/>
            <a:ext cx="40153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Tx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Dyserythropoiesis</a:t>
            </a:r>
          </a:p>
        </p:txBody>
      </p:sp>
      <p:pic>
        <p:nvPicPr>
          <p:cNvPr id="134151" name="Picture 7" descr="Pin on Myelodysplastic Syndrome">
            <a:extLst>
              <a:ext uri="{FF2B5EF4-FFF2-40B4-BE49-F238E27FC236}">
                <a16:creationId xmlns:a16="http://schemas.microsoft.com/office/drawing/2014/main" id="{D2E38F0A-6461-6D0A-A94A-902E227701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84" t="10683" r="3384" b="19917"/>
          <a:stretch/>
        </p:blipFill>
        <p:spPr bwMode="auto">
          <a:xfrm>
            <a:off x="304800" y="1310480"/>
            <a:ext cx="3986213" cy="400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 descr="HypoPMN1">
            <a:extLst>
              <a:ext uri="{FF2B5EF4-FFF2-40B4-BE49-F238E27FC236}">
                <a16:creationId xmlns:a16="http://schemas.microsoft.com/office/drawing/2014/main" id="{88BFC5D2-14D6-786A-2C6F-6398035279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855"/>
                    </a14:imgEffect>
                    <a14:imgEffect>
                      <a14:brightnessContrast bright="12000" contras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031" r="13171"/>
          <a:stretch/>
        </p:blipFill>
        <p:spPr bwMode="auto">
          <a:xfrm>
            <a:off x="4852988" y="1310481"/>
            <a:ext cx="3986212" cy="40084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4">
            <a:extLst>
              <a:ext uri="{FF2B5EF4-FFF2-40B4-BE49-F238E27FC236}">
                <a16:creationId xmlns:a16="http://schemas.microsoft.com/office/drawing/2014/main" id="{C56AE814-CC6E-47A1-B2D9-3F49B1B0EB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2716" y="5547519"/>
            <a:ext cx="40153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Tx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Dysmyelopoiesis</a:t>
            </a: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3AB1ECA6-8795-BF05-06F1-51E7E61AC9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87" y="6037729"/>
            <a:ext cx="42148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Tx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(weird changes in red cells)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0EE9BCCE-2212-1119-EA65-E2A9C8BFB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6037729"/>
            <a:ext cx="49659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SzTx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(weird changes in neutrophils)</a:t>
            </a:r>
          </a:p>
        </p:txBody>
      </p: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2">
            <a:extLst>
              <a:ext uri="{FF2B5EF4-FFF2-40B4-BE49-F238E27FC236}">
                <a16:creationId xmlns:a16="http://schemas.microsoft.com/office/drawing/2014/main" id="{D11E9095-959C-7FA8-7D95-C37F4E50D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5257800"/>
            <a:ext cx="3352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SzTx/>
            </a:pPr>
            <a:r>
              <a:rPr lang="en-US" alt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Auer rods</a:t>
            </a:r>
          </a:p>
        </p:txBody>
      </p:sp>
      <p:pic>
        <p:nvPicPr>
          <p:cNvPr id="113667" name="Picture 4" descr="Auer rod close">
            <a:extLst>
              <a:ext uri="{FF2B5EF4-FFF2-40B4-BE49-F238E27FC236}">
                <a16:creationId xmlns:a16="http://schemas.microsoft.com/office/drawing/2014/main" id="{4F5454AF-7087-D512-4488-D69A9E2CA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4191000" cy="35385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668" name="Picture 5" descr="Auer rod 2">
            <a:extLst>
              <a:ext uri="{FF2B5EF4-FFF2-40B4-BE49-F238E27FC236}">
                <a16:creationId xmlns:a16="http://schemas.microsoft.com/office/drawing/2014/main" id="{74245D61-9874-CA38-A1FC-D8E9B26F2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295400"/>
            <a:ext cx="4038600" cy="35544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>
            <a:extLst>
              <a:ext uri="{FF2B5EF4-FFF2-40B4-BE49-F238E27FC236}">
                <a16:creationId xmlns:a16="http://schemas.microsoft.com/office/drawing/2014/main" id="{AAAD8FD4-01F8-8261-A19C-8FCCC9E675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28800" y="1752600"/>
            <a:ext cx="6477000" cy="3581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altLang="en-US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There are LOTS!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Classified using morphology + genetics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We’ll just talk about two: 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Acute promyelocytic leukemia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Acute monoblastic leukemia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110000"/>
              <a:buNone/>
            </a:pPr>
            <a:endParaRPr lang="en-US" altLang="en-US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2099" name="Rectangle 5">
            <a:extLst>
              <a:ext uri="{FF2B5EF4-FFF2-40B4-BE49-F238E27FC236}">
                <a16:creationId xmlns:a16="http://schemas.microsoft.com/office/drawing/2014/main" id="{8E1B06AE-C831-C86C-1149-B26B4A4128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88" y="247491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32100" name="Rectangle 7">
            <a:extLst>
              <a:ext uri="{FF2B5EF4-FFF2-40B4-BE49-F238E27FC236}">
                <a16:creationId xmlns:a16="http://schemas.microsoft.com/office/drawing/2014/main" id="{DC85B3C2-0BEE-2CDC-64BE-E8B00A960A2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</a:pPr>
            <a:r>
              <a:rPr lang="en-US" altLang="en-US" sz="3400" dirty="0">
                <a:solidFill>
                  <a:srgbClr val="D334B5"/>
                </a:solidFill>
                <a:latin typeface="Calibri" panose="020F0502020204030204" pitchFamily="34" charset="0"/>
              </a:rPr>
              <a:t>Subtypes of AML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97097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>
            <a:extLst>
              <a:ext uri="{FF2B5EF4-FFF2-40B4-BE49-F238E27FC236}">
                <a16:creationId xmlns:a16="http://schemas.microsoft.com/office/drawing/2014/main" id="{AAAD8FD4-01F8-8261-A19C-8FCCC9E675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638300"/>
            <a:ext cx="7315200" cy="3581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altLang="en-US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Malignant proliferation of promyelocytes 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Promyelocyte granules contain stuff that stimulates coagulation (BAD!)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t(15;17) results in a new fusion protein that blocks maturation at the promyelocyte stage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ATRA (all trans-retinoic acid) degrades the fusion protein, allowing cells to mature!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Clr>
                <a:srgbClr val="77B539"/>
              </a:buClr>
              <a:buSzPct val="90000"/>
              <a:buNone/>
            </a:pPr>
            <a:endParaRPr lang="en-US" altLang="en-US" sz="2800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110000"/>
              <a:buNone/>
            </a:pPr>
            <a:endParaRPr lang="en-US" altLang="en-US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2099" name="Rectangle 5">
            <a:extLst>
              <a:ext uri="{FF2B5EF4-FFF2-40B4-BE49-F238E27FC236}">
                <a16:creationId xmlns:a16="http://schemas.microsoft.com/office/drawing/2014/main" id="{8E1B06AE-C831-C86C-1149-B26B4A4128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88" y="247491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32100" name="Rectangle 7">
            <a:extLst>
              <a:ext uri="{FF2B5EF4-FFF2-40B4-BE49-F238E27FC236}">
                <a16:creationId xmlns:a16="http://schemas.microsoft.com/office/drawing/2014/main" id="{DC85B3C2-0BEE-2CDC-64BE-E8B00A960A2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</a:pPr>
            <a:r>
              <a:rPr lang="en-US" altLang="en-US" sz="3400" dirty="0">
                <a:solidFill>
                  <a:srgbClr val="D334B5"/>
                </a:solidFill>
                <a:latin typeface="Calibri" panose="020F0502020204030204" pitchFamily="34" charset="0"/>
              </a:rPr>
              <a:t>Acute Promyelocytic Leukemia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13797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6" name="Text Box 4">
            <a:extLst>
              <a:ext uri="{FF2B5EF4-FFF2-40B4-BE49-F238E27FC236}">
                <a16:creationId xmlns:a16="http://schemas.microsoft.com/office/drawing/2014/main" id="{3F74EE37-B998-F213-D7DD-9FE9294740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6237288"/>
            <a:ext cx="8763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SzTx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Acute promyelocytic leukemia</a:t>
            </a:r>
          </a:p>
        </p:txBody>
      </p:sp>
      <p:pic>
        <p:nvPicPr>
          <p:cNvPr id="3" name="Picture 4" descr="Acute Promyelocytic Leukemia - UCLA-Olive View Internal Medicine">
            <a:extLst>
              <a:ext uri="{FF2B5EF4-FFF2-40B4-BE49-F238E27FC236}">
                <a16:creationId xmlns:a16="http://schemas.microsoft.com/office/drawing/2014/main" id="{EC17FC96-8C01-9B6A-8160-31B03A8EE6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2000"/>
                    </a14:imgEffect>
                    <a14:imgEffect>
                      <a14:colorTemperature colorTemp="7055"/>
                    </a14:imgEffect>
                    <a14:imgEffect>
                      <a14:saturation sat="98000"/>
                    </a14:imgEffect>
                    <a14:imgEffect>
                      <a14:brightnessContrast bright="8000" contras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50" t="8871" r="5311" b="6602"/>
          <a:stretch/>
        </p:blipFill>
        <p:spPr bwMode="auto">
          <a:xfrm>
            <a:off x="152400" y="533400"/>
            <a:ext cx="8869680" cy="563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4">
            <a:extLst>
              <a:ext uri="{FF2B5EF4-FFF2-40B4-BE49-F238E27FC236}">
                <a16:creationId xmlns:a16="http://schemas.microsoft.com/office/drawing/2014/main" id="{A0F777C9-0AF4-40B0-D9AE-176E4958C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017642"/>
            <a:ext cx="2378413" cy="579437"/>
          </a:xfrm>
          <a:prstGeom prst="rect">
            <a:avLst/>
          </a:prstGeom>
          <a:solidFill>
            <a:schemeClr val="tx1">
              <a:alpha val="70944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SzTx/>
            </a:pPr>
            <a:r>
              <a:rPr lang="en-US" alt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Faggot cell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7369F84-F8E1-B745-5B18-ED7852663311}"/>
              </a:ext>
            </a:extLst>
          </p:cNvPr>
          <p:cNvCxnSpPr>
            <a:cxnSpLocks/>
          </p:cNvCxnSpPr>
          <p:nvPr/>
        </p:nvCxnSpPr>
        <p:spPr bwMode="auto">
          <a:xfrm flipV="1">
            <a:off x="6324600" y="3289689"/>
            <a:ext cx="304800" cy="762000"/>
          </a:xfrm>
          <a:prstGeom prst="straightConnector1">
            <a:avLst/>
          </a:prstGeom>
          <a:noFill/>
          <a:ln w="41275">
            <a:solidFill>
              <a:srgbClr val="000000"/>
            </a:solidFill>
            <a:tailEnd type="triangle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3" descr="faggot.jpg">
            <a:extLst>
              <a:ext uri="{FF2B5EF4-FFF2-40B4-BE49-F238E27FC236}">
                <a16:creationId xmlns:a16="http://schemas.microsoft.com/office/drawing/2014/main" id="{9C6418DB-34EE-A374-10AA-DC17CDD20A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0"/>
            <a:ext cx="8428037" cy="67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>
            <a:extLst>
              <a:ext uri="{FF2B5EF4-FFF2-40B4-BE49-F238E27FC236}">
                <a16:creationId xmlns:a16="http://schemas.microsoft.com/office/drawing/2014/main" id="{AAAD8FD4-01F8-8261-A19C-8FCCC9E675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47800" y="1981200"/>
            <a:ext cx="6629400" cy="2438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altLang="en-US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Malignant proliferation of monoblasts 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Extramedullary involvement (gums, CNS) is common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77B539"/>
              </a:buClr>
              <a:buSzPct val="90000"/>
              <a:buFont typeface="Times" pitchFamily="2" charset="0"/>
              <a:buChar char="•"/>
            </a:pPr>
            <a:endParaRPr lang="en-US" altLang="en-US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2099" name="Rectangle 5">
            <a:extLst>
              <a:ext uri="{FF2B5EF4-FFF2-40B4-BE49-F238E27FC236}">
                <a16:creationId xmlns:a16="http://schemas.microsoft.com/office/drawing/2014/main" id="{8E1B06AE-C831-C86C-1149-B26B4A4128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88" y="247491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32100" name="Rectangle 7">
            <a:extLst>
              <a:ext uri="{FF2B5EF4-FFF2-40B4-BE49-F238E27FC236}">
                <a16:creationId xmlns:a16="http://schemas.microsoft.com/office/drawing/2014/main" id="{DC85B3C2-0BEE-2CDC-64BE-E8B00A960A2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</a:pPr>
            <a:r>
              <a:rPr lang="en-US" altLang="en-US" sz="3400" dirty="0">
                <a:solidFill>
                  <a:srgbClr val="D334B5"/>
                </a:solidFill>
                <a:latin typeface="Calibri" panose="020F0502020204030204" pitchFamily="34" charset="0"/>
              </a:rPr>
              <a:t>Acute Monoblastic Leukemia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70662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Leukemia">
            <a:extLst>
              <a:ext uri="{FF2B5EF4-FFF2-40B4-BE49-F238E27FC236}">
                <a16:creationId xmlns:a16="http://schemas.microsoft.com/office/drawing/2014/main" id="{60125154-6E20-970A-05B6-0BB08257C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420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859" name="Text Box 3">
            <a:extLst>
              <a:ext uri="{FF2B5EF4-FFF2-40B4-BE49-F238E27FC236}">
                <a16:creationId xmlns:a16="http://schemas.microsoft.com/office/drawing/2014/main" id="{3EA38506-7500-82AA-F3C1-959509D3B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6237288"/>
            <a:ext cx="8763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SzTx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Acute monoblastic leukemia</a:t>
            </a:r>
          </a:p>
        </p:txBody>
      </p:sp>
      <p:sp>
        <p:nvSpPr>
          <p:cNvPr id="121860" name="Rectangle 4">
            <a:extLst>
              <a:ext uri="{FF2B5EF4-FFF2-40B4-BE49-F238E27FC236}">
                <a16:creationId xmlns:a16="http://schemas.microsoft.com/office/drawing/2014/main" id="{30F5DCAB-12B2-6934-4461-96F1D476F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97013" y="98425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  <p:custDataLst>
      <p:tags r:id="rId1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3" descr="M5 tumor embolus">
            <a:extLst>
              <a:ext uri="{FF2B5EF4-FFF2-40B4-BE49-F238E27FC236}">
                <a16:creationId xmlns:a16="http://schemas.microsoft.com/office/drawing/2014/main" id="{276D05CE-95C4-FDAB-D97E-D072B7E91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6" t="9155" r="5495" b="8455"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955" name="Text Box 5">
            <a:extLst>
              <a:ext uri="{FF2B5EF4-FFF2-40B4-BE49-F238E27FC236}">
                <a16:creationId xmlns:a16="http://schemas.microsoft.com/office/drawing/2014/main" id="{FC78F3FD-1FF0-3140-20BB-3EE5B6164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6237288"/>
            <a:ext cx="8763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SzTx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Acute monoblastic leukemia: brain involvement</a:t>
            </a:r>
          </a:p>
        </p:txBody>
      </p:sp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ext Box 3">
            <a:extLst>
              <a:ext uri="{FF2B5EF4-FFF2-40B4-BE49-F238E27FC236}">
                <a16:creationId xmlns:a16="http://schemas.microsoft.com/office/drawing/2014/main" id="{3F18ACFD-CE25-C686-FEE0-EE741B16F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6237288"/>
            <a:ext cx="8763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SzTx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Acute monoblastic leukemia: gum involvement</a:t>
            </a:r>
          </a:p>
        </p:txBody>
      </p:sp>
      <p:pic>
        <p:nvPicPr>
          <p:cNvPr id="128003" name="Picture 4" descr="AML-M4 gingival hypertrophy">
            <a:extLst>
              <a:ext uri="{FF2B5EF4-FFF2-40B4-BE49-F238E27FC236}">
                <a16:creationId xmlns:a16="http://schemas.microsoft.com/office/drawing/2014/main" id="{9DA829DE-F5F1-3871-7D6D-92FB228EC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87313"/>
            <a:ext cx="7772400" cy="60848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7858" name="Rectangle 2">
            <a:extLst>
              <a:ext uri="{FF2B5EF4-FFF2-40B4-BE49-F238E27FC236}">
                <a16:creationId xmlns:a16="http://schemas.microsoft.com/office/drawing/2014/main" id="{154B4845-6F3D-E779-6FFF-4483D1AD739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905000"/>
            <a:ext cx="5791200" cy="3761030"/>
          </a:xfrm>
        </p:spPr>
        <p:txBody>
          <a:bodyPr>
            <a:spAutoFit/>
          </a:bodyPr>
          <a:lstStyle/>
          <a:p>
            <a:pPr>
              <a:buFontTx/>
              <a:buNone/>
              <a:defRPr/>
            </a:pPr>
            <a:r>
              <a:rPr lang="en-US" dirty="0">
                <a:solidFill>
                  <a:srgbClr val="D334B5"/>
                </a:solidFill>
                <a:latin typeface="Calibri" charset="0"/>
                <a:cs typeface="+mn-cs"/>
              </a:rPr>
              <a:t>Treatment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Chemo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Bone marrow transplant</a:t>
            </a:r>
          </a:p>
          <a:p>
            <a:pPr>
              <a:spcBef>
                <a:spcPts val="2400"/>
              </a:spcBef>
              <a:buClr>
                <a:srgbClr val="66FFFF"/>
              </a:buClr>
              <a:buFontTx/>
              <a:buNone/>
              <a:defRPr/>
            </a:pPr>
            <a:r>
              <a:rPr lang="en-US" dirty="0">
                <a:solidFill>
                  <a:srgbClr val="D334B5"/>
                </a:solidFill>
                <a:latin typeface="Calibri" charset="0"/>
                <a:cs typeface="+mn-cs"/>
              </a:rPr>
              <a:t>Prognosis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Dismal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Except AMLs with certain genetic abnormalities (e.g., APL)</a:t>
            </a:r>
          </a:p>
        </p:txBody>
      </p:sp>
      <p:sp>
        <p:nvSpPr>
          <p:cNvPr id="130051" name="Rectangle 3">
            <a:extLst>
              <a:ext uri="{FF2B5EF4-FFF2-40B4-BE49-F238E27FC236}">
                <a16:creationId xmlns:a16="http://schemas.microsoft.com/office/drawing/2014/main" id="{8E5F1077-D5AA-57D5-3527-67B65911B13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</a:pPr>
            <a:r>
              <a:rPr lang="en-US" altLang="en-US" sz="3400" dirty="0">
                <a:solidFill>
                  <a:srgbClr val="D334B5"/>
                </a:solidFill>
                <a:latin typeface="Calibri" panose="020F0502020204030204" pitchFamily="34" charset="0"/>
              </a:rPr>
              <a:t>Treatment and Prognosis of AML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22" name="Rectangle 2">
            <a:extLst>
              <a:ext uri="{FF2B5EF4-FFF2-40B4-BE49-F238E27FC236}">
                <a16:creationId xmlns:a16="http://schemas.microsoft.com/office/drawing/2014/main" id="{94D927FD-DE38-0FA1-457F-A00628737C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2362200"/>
            <a:ext cx="7162800" cy="2438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chemeClr val="accent4">
                  <a:lumMod val="75000"/>
                </a:schemeClr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alibri" charset="0"/>
                <a:cs typeface="+mn-cs"/>
              </a:rPr>
              <a:t>Big-picture look at hematologic malignancies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chemeClr val="accent4">
                  <a:lumMod val="75000"/>
                </a:schemeClr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alibri" charset="0"/>
                <a:cs typeface="+mn-cs"/>
              </a:rPr>
              <a:t>What is acute leukemia?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chemeClr val="accent4">
                  <a:lumMod val="75000"/>
                </a:schemeClr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alibri" charset="0"/>
                <a:cs typeface="+mn-cs"/>
              </a:rPr>
              <a:t>Acute myeloid leukemia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00000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+mn-cs"/>
              </a:rPr>
              <a:t>Acute lymphoblastic leukemia</a:t>
            </a:r>
          </a:p>
        </p:txBody>
      </p:sp>
      <p:sp>
        <p:nvSpPr>
          <p:cNvPr id="2181123" name="Rectangle 3">
            <a:extLst>
              <a:ext uri="{FF2B5EF4-FFF2-40B4-BE49-F238E27FC236}">
                <a16:creationId xmlns:a16="http://schemas.microsoft.com/office/drawing/2014/main" id="{AD978D85-4940-68FC-F99A-EEFDA3F6C2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 eaLnBrk="1" hangingPunct="1">
              <a:defRPr/>
            </a:pPr>
            <a:r>
              <a:rPr lang="en-US" sz="3400" dirty="0">
                <a:solidFill>
                  <a:srgbClr val="D334B5"/>
                </a:solidFill>
                <a:latin typeface="Calibri" charset="0"/>
                <a:cs typeface="+mj-cs"/>
              </a:rPr>
              <a:t>Acute Leukemia Outline</a:t>
            </a:r>
          </a:p>
        </p:txBody>
      </p:sp>
    </p:spTree>
    <p:extLst>
      <p:ext uri="{BB962C8B-B14F-4D97-AF65-F5344CB8AC3E}">
        <p14:creationId xmlns:p14="http://schemas.microsoft.com/office/powerpoint/2010/main" val="21343914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A6F7F9B7-216B-C04F-8D0E-8EE12BBC58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2857500"/>
            <a:ext cx="6400800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3000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  <a:sym typeface="Symbol" pitchFamily="2" charset="2"/>
              </a:rPr>
              <a:t>Malignant proliferation of lymphoid blasts in blood, bone marrow</a:t>
            </a:r>
            <a:endParaRPr lang="en-US" alt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l">
              <a:spcBef>
                <a:spcPct val="3000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Classified by immunophenotype (B vs. T)</a:t>
            </a:r>
          </a:p>
          <a:p>
            <a:pPr algn="l">
              <a:spcBef>
                <a:spcPct val="3000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More common in children</a:t>
            </a:r>
          </a:p>
          <a:p>
            <a:pPr algn="l">
              <a:spcBef>
                <a:spcPct val="3000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Prognosis often good!</a:t>
            </a:r>
          </a:p>
        </p:txBody>
      </p:sp>
      <p:sp>
        <p:nvSpPr>
          <p:cNvPr id="138243" name="Rectangle 3">
            <a:extLst>
              <a:ext uri="{FF2B5EF4-FFF2-40B4-BE49-F238E27FC236}">
                <a16:creationId xmlns:a16="http://schemas.microsoft.com/office/drawing/2014/main" id="{E65DD6F1-579A-C0FA-970E-1376E1430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4700" y="2057400"/>
            <a:ext cx="510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5000"/>
              </a:spcBef>
              <a:buSzPct val="70000"/>
            </a:pPr>
            <a:r>
              <a:rPr lang="en-US" altLang="en-US" sz="2800">
                <a:solidFill>
                  <a:srgbClr val="677EFB"/>
                </a:solidFill>
                <a:latin typeface="Calibri" panose="020F0502020204030204" pitchFamily="34" charset="0"/>
              </a:rPr>
              <a:t>Things You Must Know</a:t>
            </a:r>
          </a:p>
        </p:txBody>
      </p:sp>
      <p:sp>
        <p:nvSpPr>
          <p:cNvPr id="2299908" name="Rectangle 4">
            <a:extLst>
              <a:ext uri="{FF2B5EF4-FFF2-40B4-BE49-F238E27FC236}">
                <a16:creationId xmlns:a16="http://schemas.microsoft.com/office/drawing/2014/main" id="{3F583188-BBAE-21DA-96F9-A07EF33D14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200" dirty="0">
                <a:solidFill>
                  <a:srgbClr val="D334B5"/>
                </a:solidFill>
                <a:latin typeface="Calibri" charset="0"/>
                <a:cs typeface="+mj-cs"/>
              </a:rPr>
              <a:t>Acute Lymphoblastic Leukemia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>
            <a:extLst>
              <a:ext uri="{FF2B5EF4-FFF2-40B4-BE49-F238E27FC236}">
                <a16:creationId xmlns:a16="http://schemas.microsoft.com/office/drawing/2014/main" id="{0362F477-891C-370D-B7C7-ED13BC35A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1828800"/>
            <a:ext cx="1892300" cy="2286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140291" name="Picture 3" descr="hemchart">
            <a:extLst>
              <a:ext uri="{FF2B5EF4-FFF2-40B4-BE49-F238E27FC236}">
                <a16:creationId xmlns:a16="http://schemas.microsoft.com/office/drawing/2014/main" id="{77D7CE34-A4DD-7692-9293-B993620BB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" t="1671" r="1004" b="974"/>
          <a:stretch>
            <a:fillRect/>
          </a:stretch>
        </p:blipFill>
        <p:spPr bwMode="auto">
          <a:xfrm>
            <a:off x="571500" y="139700"/>
            <a:ext cx="8039100" cy="656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292" name="Rectangle 4">
            <a:extLst>
              <a:ext uri="{FF2B5EF4-FFF2-40B4-BE49-F238E27FC236}">
                <a16:creationId xmlns:a16="http://schemas.microsoft.com/office/drawing/2014/main" id="{E4F27D08-EA25-E889-16D6-331C3D1F0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100" y="84138"/>
            <a:ext cx="3009900" cy="5334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40293" name="Rectangle 5">
            <a:extLst>
              <a:ext uri="{FF2B5EF4-FFF2-40B4-BE49-F238E27FC236}">
                <a16:creationId xmlns:a16="http://schemas.microsoft.com/office/drawing/2014/main" id="{58015AE9-7249-7E2C-83CB-2613F89AE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63" y="588963"/>
            <a:ext cx="2473325" cy="325437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40294" name="Rectangle 6">
            <a:extLst>
              <a:ext uri="{FF2B5EF4-FFF2-40B4-BE49-F238E27FC236}">
                <a16:creationId xmlns:a16="http://schemas.microsoft.com/office/drawing/2014/main" id="{A0A7D557-88F3-54CF-0A37-7F512901C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738" y="938213"/>
            <a:ext cx="2014537" cy="34131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40295" name="Line 7">
            <a:extLst>
              <a:ext uri="{FF2B5EF4-FFF2-40B4-BE49-F238E27FC236}">
                <a16:creationId xmlns:a16="http://schemas.microsoft.com/office/drawing/2014/main" id="{C2B52297-DBD8-5F31-5364-49D959FCFE8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1575" y="0"/>
            <a:ext cx="0" cy="6858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40296" name="Line 8">
            <a:extLst>
              <a:ext uri="{FF2B5EF4-FFF2-40B4-BE49-F238E27FC236}">
                <a16:creationId xmlns:a16="http://schemas.microsoft.com/office/drawing/2014/main" id="{CEB9BB76-A6D5-5EF9-555D-1A1B221D8F3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588000"/>
            <a:ext cx="91440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40297" name="Rectangle 9">
            <a:extLst>
              <a:ext uri="{FF2B5EF4-FFF2-40B4-BE49-F238E27FC236}">
                <a16:creationId xmlns:a16="http://schemas.microsoft.com/office/drawing/2014/main" id="{D9629A17-F7B6-223F-8C5D-17507410B6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600700"/>
            <a:ext cx="9144000" cy="1257300"/>
          </a:xfrm>
          <a:prstGeom prst="rect">
            <a:avLst/>
          </a:prstGeom>
          <a:solidFill>
            <a:srgbClr val="5F5F5F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40298" name="Rectangle 10">
            <a:extLst>
              <a:ext uri="{FF2B5EF4-FFF2-40B4-BE49-F238E27FC236}">
                <a16:creationId xmlns:a16="http://schemas.microsoft.com/office/drawing/2014/main" id="{7B46576B-2052-AC4C-45D2-2CEFCFD7D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05700" cy="5562600"/>
          </a:xfrm>
          <a:prstGeom prst="rect">
            <a:avLst/>
          </a:prstGeom>
          <a:solidFill>
            <a:srgbClr val="5F5F5F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B8F06259-190C-E2F8-3B53-4805505E7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48400"/>
            <a:ext cx="914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SzTx/>
            </a:pPr>
            <a:r>
              <a:rPr lang="en-US" alt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Acute lymphoblastic leukemia</a:t>
            </a:r>
          </a:p>
        </p:txBody>
      </p:sp>
      <p:pic>
        <p:nvPicPr>
          <p:cNvPr id="4" name="Picture 3" descr="A picture containing indoor&#10;&#10;Description automatically generated">
            <a:extLst>
              <a:ext uri="{FF2B5EF4-FFF2-40B4-BE49-F238E27FC236}">
                <a16:creationId xmlns:a16="http://schemas.microsoft.com/office/drawing/2014/main" id="{29183D39-2191-C810-C63B-2A8E4F422E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000"/>
                    </a14:imgEffect>
                    <a14:imgEffect>
                      <a14:brightnessContrast bright="12000"/>
                    </a14:imgEffect>
                  </a14:imgLayer>
                </a14:imgProps>
              </a:ext>
            </a:extLst>
          </a:blip>
          <a:srcRect l="980" t="2070" r="980" b="2070"/>
          <a:stretch/>
        </p:blipFill>
        <p:spPr>
          <a:xfrm>
            <a:off x="762000" y="838200"/>
            <a:ext cx="7620000" cy="5029201"/>
          </a:xfrm>
          <a:prstGeom prst="rect">
            <a:avLst/>
          </a:prstGeom>
          <a:ln>
            <a:noFill/>
          </a:ln>
        </p:spPr>
      </p:pic>
    </p:spTree>
    <p:custDataLst>
      <p:tags r:id="rId1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ext Box 2">
            <a:extLst>
              <a:ext uri="{FF2B5EF4-FFF2-40B4-BE49-F238E27FC236}">
                <a16:creationId xmlns:a16="http://schemas.microsoft.com/office/drawing/2014/main" id="{360DE7DB-B0FF-86E4-AF54-7B4AB52CCD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48400"/>
            <a:ext cx="914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buSzTx/>
            </a:pPr>
            <a:r>
              <a:rPr lang="en-US" alt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Acute lymphoblastic leukemia</a:t>
            </a:r>
          </a:p>
        </p:txBody>
      </p:sp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E37FA64C-725E-BAD2-1C1E-FB28F0115C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000"/>
                    </a14:imgEffect>
                    <a14:imgEffect>
                      <a14:saturation sat="102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400" y="152400"/>
            <a:ext cx="8881672" cy="6019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60D2AA88-5FD1-FDBB-9F9A-14E39D2950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52600" y="1752600"/>
            <a:ext cx="6019800" cy="4495800"/>
          </a:xfrm>
        </p:spPr>
        <p:txBody>
          <a:bodyPr/>
          <a:lstStyle/>
          <a:p>
            <a:pPr>
              <a:spcBef>
                <a:spcPct val="65000"/>
              </a:spcBef>
              <a:buClr>
                <a:srgbClr val="000000"/>
              </a:buClr>
              <a:buFontTx/>
              <a:buNone/>
            </a:pPr>
            <a:r>
              <a:rPr lang="en-US" altLang="en-US" dirty="0">
                <a:solidFill>
                  <a:srgbClr val="D334B5"/>
                </a:solidFill>
                <a:latin typeface="Calibri" panose="020F0502020204030204" pitchFamily="34" charset="0"/>
              </a:rPr>
              <a:t>Treatment</a:t>
            </a:r>
          </a:p>
          <a:p>
            <a:pPr>
              <a:spcBef>
                <a:spcPct val="2500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Chemo ± bone marrow transplant</a:t>
            </a:r>
          </a:p>
          <a:p>
            <a:pPr>
              <a:spcBef>
                <a:spcPct val="2500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Many children are cured!</a:t>
            </a:r>
          </a:p>
          <a:p>
            <a:pPr>
              <a:spcBef>
                <a:spcPts val="2400"/>
              </a:spcBef>
              <a:buClr>
                <a:srgbClr val="000000"/>
              </a:buClr>
              <a:buFontTx/>
              <a:buNone/>
            </a:pPr>
            <a:r>
              <a:rPr lang="en-US" altLang="en-US" dirty="0">
                <a:solidFill>
                  <a:srgbClr val="D334B5"/>
                </a:solidFill>
                <a:latin typeface="Calibri" panose="020F0502020204030204" pitchFamily="34" charset="0"/>
              </a:rPr>
              <a:t>Prognosis</a:t>
            </a:r>
          </a:p>
          <a:p>
            <a:pPr>
              <a:spcBef>
                <a:spcPct val="2500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Immunophenotype (B is better)</a:t>
            </a:r>
          </a:p>
          <a:p>
            <a:pPr>
              <a:spcBef>
                <a:spcPct val="2500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Age (1-10 better)</a:t>
            </a:r>
          </a:p>
          <a:p>
            <a:pPr>
              <a:spcBef>
                <a:spcPct val="2500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WBC (&lt;10,000 better)</a:t>
            </a:r>
          </a:p>
          <a:p>
            <a:pPr>
              <a:spcBef>
                <a:spcPct val="25000"/>
              </a:spcBef>
              <a:buClr>
                <a:srgbClr val="000000"/>
              </a:buClr>
              <a:buSzPct val="90000"/>
              <a:buFont typeface="Times" pitchFamily="2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Cytogenetics (hyperdiploidy better!)</a:t>
            </a:r>
          </a:p>
        </p:txBody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DC50B6E4-3861-9402-8B1E-375FFCC2A1F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1pPr>
            <a:lvl2pPr marL="742950" indent="-28575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2pPr>
            <a:lvl3pPr marL="11430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3pPr>
            <a:lvl4pPr marL="16002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4pPr>
            <a:lvl5pPr marL="2057400" indent="-228600" algn="ctr">
              <a:spcBef>
                <a:spcPct val="50000"/>
              </a:spcBef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 sz="2400">
                <a:solidFill>
                  <a:schemeClr val="tx1"/>
                </a:solidFill>
                <a:latin typeface="Batang" panose="02030600000101010101" pitchFamily="18" charset="-127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</a:pPr>
            <a:r>
              <a:rPr lang="en-US" altLang="en-US" sz="3400" dirty="0">
                <a:solidFill>
                  <a:srgbClr val="D334B5"/>
                </a:solidFill>
                <a:latin typeface="Calibri" panose="020F0502020204030204" pitchFamily="34" charset="0"/>
              </a:rPr>
              <a:t>Treatment and Prognosis of ALL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VERSION" val="11.0"/>
  <p:tag name="BULLETTYPE" val="3"/>
  <p:tag name="RESPCOUNTERSTYLE" val="-1"/>
  <p:tag name="INPUTSOURCE" val="1"/>
  <p:tag name="BACKUPMAINTENANCE" val="7"/>
  <p:tag name="ROTATIONINTERVAL" val="2"/>
  <p:tag name="RACERSMAXDISPLAYED" val="5"/>
  <p:tag name="TEAMSINLEADERBOARD" val="5"/>
  <p:tag name="BUBBLEVALUEFORMAT" val="0.0"/>
  <p:tag name="CUSTOMCELLFORECOLOR" val="-16777216"/>
  <p:tag name="CUSTOMCELLBACKCOLOR4" val="-8355712"/>
  <p:tag name="DISPLAYDEVICEID" val="True"/>
  <p:tag name="GRIDSIZE" val="{Width=800, Height=600}"/>
  <p:tag name="CHARTLABELS" val="0"/>
  <p:tag name="PARTLISTDEFAULT" val="0"/>
  <p:tag name="INCORRECTPOINTVALUE" val="0"/>
  <p:tag name="AUTOADJUSTPARTRANGE" val="True"/>
  <p:tag name="FIBNUMRESULTS" val="5"/>
  <p:tag name="PRRESPONSE2" val="9"/>
  <p:tag name="PRRESPONSE6" val="5"/>
  <p:tag name="PRRESPONSE10" val="1"/>
  <p:tag name="TPVERSION" val="2008"/>
  <p:tag name="ANSWERNOWSTYLE" val="-1"/>
  <p:tag name="RESPTABLESTYLE" val="-1"/>
  <p:tag name="BACKUPSESSIONS" val="True"/>
  <p:tag name="AUTOUPDATEALIASES" val="True"/>
  <p:tag name="SKIPREMAININGRACESLIDES" val="True"/>
  <p:tag name="BUBBLESIZEVISIBLE" val="True"/>
  <p:tag name="CUSTOMCELLBACKCOLOR1" val="-657956"/>
  <p:tag name="DISPLAYNAME" val="True"/>
  <p:tag name="AUTOSIZEGRID" val="True"/>
  <p:tag name="RESETCHARTS" val="True"/>
  <p:tag name="ALLOWUSERFEEDBACK" val="True"/>
  <p:tag name="ZEROBASED" val="False"/>
  <p:tag name="FIBINCLUDEOTHER" val="True"/>
  <p:tag name="PRRESPONSE4" val="7"/>
  <p:tag name="PRRESPONSE9" val="2"/>
  <p:tag name="SHOWBARVISIBLE" val="True"/>
  <p:tag name="COUNTDOWNSTYLE" val="-1"/>
  <p:tag name="ALLOWDUPLICATES" val="False"/>
  <p:tag name="STDCHART" val="1"/>
  <p:tag name="MAXRESPONDERS" val="5"/>
  <p:tag name="CUSTOMGRIDBACKCOLOR" val="-2830136"/>
  <p:tag name="DISPLAYDEVICENUMBER" val="True"/>
  <p:tag name="POLLINGCYCLE" val="2"/>
  <p:tag name="INCLUDEPPT" val="True"/>
  <p:tag name="CHARTSCALE" val="True"/>
  <p:tag name="PRRESPONSE1" val="10"/>
  <p:tag name="PRRESPONSE8" val="3"/>
  <p:tag name="EXPANDSHOWBAR" val="True"/>
  <p:tag name="COUNTDOWNSECONDS" val="10"/>
  <p:tag name="REVIEWONLY" val="False"/>
  <p:tag name="BUBBLENAMEVISIBLE" val="True"/>
  <p:tag name="CUSTOMCELLBACKCOLOR3" val="-268652"/>
  <p:tag name="GRIDPOSITION" val="1"/>
  <p:tag name="CORRECTPOINTVALUE" val="100"/>
  <p:tag name="FIBDISPLAYRESULTS" val="True"/>
  <p:tag name="PRRESPONSE7" val="4"/>
  <p:tag name="USESECONDARYMONITOR" val="True"/>
  <p:tag name="CHARTVALUEFORMAT" val="0%"/>
  <p:tag name="PARTICIPANTSINLEADERBOARD" val="5"/>
  <p:tag name="USESCHEMECOLORS" val="True"/>
  <p:tag name="INCLUDENONRESPONDERS" val="False"/>
  <p:tag name="ADVANCEDSETTINGSVIEW" val="False"/>
  <p:tag name="SHOWFLASHWARNING" val="True"/>
  <p:tag name="RESPCOUNTERFORMAT" val="0"/>
  <p:tag name="RACEANIMATIONSPEED" val="3"/>
  <p:tag name="GRIDOPACITY" val="90"/>
  <p:tag name="REALTIMEBACKUP" val="False"/>
  <p:tag name="PRRESPONSE5" val="6"/>
  <p:tag name="NUMRESPONSES" val="1"/>
  <p:tag name="DEFAULTNUMTEAMS" val="5"/>
  <p:tag name="MULTIRESPDIVISOR" val="1"/>
  <p:tag name="MMPROD_NEXTUNIQUEID" val="10010"/>
  <p:tag name="RACEENDPOINTS" val="100"/>
  <p:tag name="CHARTCOLORS" val="0"/>
  <p:tag name="CUSTOMCELLBACKCOLOR2" val="-13395457"/>
  <p:tag name="PRRESPONSE3" val="8"/>
  <p:tag name="GRIDROTATIONINTERVAL" val="2"/>
  <p:tag name="AUTOADVANCE" val="False"/>
  <p:tag name="ANSWERNOWTEXT" val="Answer Now"/>
  <p:tag name="BUBBLEGROUPING" val="3"/>
  <p:tag name="FIBDISPLAYKEYWORDS" val="True"/>
  <p:tag name="REALTIMEBACKUPPATH" val="(None)"/>
  <p:tag name="DELIMITERS" val="3.1"/>
  <p:tag name="INCLUDESESSION" val="True"/>
  <p:tag name="MMPROD_UIDATA" val="&lt;database version=&quot;6.0&quot;&gt;&lt;object type=&quot;1&quot; unique_id=&quot;10001&quot;&gt;&lt;object type=&quot;8&quot; unique_id=&quot;11306&quot;&gt;&lt;/object&gt;&lt;object type=&quot;2&quot; unique_id=&quot;11307&quot;&gt;&lt;object type=&quot;3&quot; unique_id=&quot;11308&quot;&gt;&lt;property id=&quot;20148&quot; value=&quot;5&quot;/&gt;&lt;property id=&quot;20300&quot; value=&quot;Slide 1&quot;/&gt;&lt;property id=&quot;20307&quot; value=&quot;325&quot;/&gt;&lt;/object&gt;&lt;object type=&quot;3&quot; unique_id=&quot;11309&quot;&gt;&lt;property id=&quot;20148&quot; value=&quot;5&quot;/&gt;&lt;property id=&quot;20300&quot; value=&quot;Slide 2 - &amp;quot;Which of the following red cell indices tells you how big your patient’s red cells are?&amp;quot;&quot;/&gt;&lt;property id=&quot;20307&quot; value=&quot;742&quot;/&gt;&lt;/object&gt;&lt;object type=&quot;3&quot; unique_id=&quot;11310&quot;&gt;&lt;property id=&quot;20148&quot; value=&quot;5&quot;/&gt;&lt;property id=&quot;20300&quot; value=&quot;Slide 3 - &amp;quot;The RDW measures:&amp;quot;&quot;/&gt;&lt;property id=&quot;20307&quot; value=&quot;743&quot;/&gt;&lt;/object&gt;&lt;object type=&quot;3&quot; unique_id=&quot;11311&quot;&gt;&lt;property id=&quot;20148&quot; value=&quot;5&quot;/&gt;&lt;property id=&quot;20300&quot; value=&quot;Slide 4 - &amp;quot;“Chromasia” refers to:&amp;quot;&quot;/&gt;&lt;property id=&quot;20307&quot; value=&quot;744&quot;/&gt;&lt;/object&gt;&lt;object type=&quot;3&quot; unique_id=&quot;11312&quot;&gt;&lt;property id=&quot;20148&quot; value=&quot;5&quot;/&gt;&lt;property id=&quot;20300&quot; value=&quot;Slide 8 - &amp;quot;A 40-year-old female says she feels tired all the time. On exam, you note that she is tachycardic and pale (she pre&quot;/&gt;&lt;property id=&quot;20307&quot; value=&quot;745&quot;/&gt;&lt;/object&gt;&lt;object type=&quot;3&quot; unique_id=&quot;11313&quot;&gt;&lt;property id=&quot;20148&quot; value=&quot;5&quot;/&gt;&lt;property id=&quot;20300&quot; value=&quot;Slide 9&quot;/&gt;&lt;property id=&quot;20307&quot; value=&quot;688&quot;/&gt;&lt;/object&gt;&lt;object type=&quot;3&quot; unique_id=&quot;11314&quot;&gt;&lt;property id=&quot;20148&quot; value=&quot;5&quot;/&gt;&lt;property id=&quot;20300&quot; value=&quot;Slide 10 - &amp;quot;Hematopoietic Malignancies&amp;quot;&quot;/&gt;&lt;property id=&quot;20307&quot; value=&quot;605&quot;/&gt;&lt;/object&gt;&lt;object type=&quot;3&quot; unique_id=&quot;11315&quot;&gt;&lt;property id=&quot;20148&quot; value=&quot;5&quot;/&gt;&lt;property id=&quot;20300&quot; value=&quot;Slide 11 - &amp;quot;Hematopoietic Malignancies&amp;quot;&quot;/&gt;&lt;property id=&quot;20307&quot; value=&quot;697&quot;/&gt;&lt;/object&gt;&lt;object type=&quot;3&quot; unique_id=&quot;11316&quot;&gt;&lt;property id=&quot;20148&quot; value=&quot;5&quot;/&gt;&lt;property id=&quot;20300&quot; value=&quot;Slide 12&quot;/&gt;&lt;property id=&quot;20307&quot; value=&quot;580&quot;/&gt;&lt;/object&gt;&lt;object type=&quot;3&quot; unique_id=&quot;11317&quot;&gt;&lt;property id=&quot;20148&quot; value=&quot;5&quot;/&gt;&lt;property id=&quot;20300&quot; value=&quot;Slide 13 - &amp;quot;Hematopoietic Malignancies&amp;quot;&quot;/&gt;&lt;property id=&quot;20307&quot; value=&quot;604&quot;/&gt;&lt;/object&gt;&lt;object type=&quot;3&quot; unique_id=&quot;11318&quot;&gt;&lt;property id=&quot;20148&quot; value=&quot;5&quot;/&gt;&lt;property id=&quot;20300&quot; value=&quot;Slide 14 - &amp;quot;Hematopoietic Malignancies&amp;quot;&quot;/&gt;&lt;property id=&quot;20307&quot; value=&quot;614&quot;/&gt;&lt;/object&gt;&lt;object type=&quot;3&quot; unique_id=&quot;11319&quot;&gt;&lt;property id=&quot;20148&quot; value=&quot;5&quot;/&gt;&lt;property id=&quot;20300&quot; value=&quot;Slide 15&quot;/&gt;&lt;property id=&quot;20307&quot; value=&quot;572&quot;/&gt;&lt;/object&gt;&lt;object type=&quot;3&quot; unique_id=&quot;11320&quot;&gt;&lt;property id=&quot;20148&quot; value=&quot;5&quot;/&gt;&lt;property id=&quot;20300&quot; value=&quot;Slide 16&quot;/&gt;&lt;property id=&quot;20307&quot; value=&quot;574&quot;/&gt;&lt;/object&gt;&lt;object type=&quot;3&quot; unique_id=&quot;11321&quot;&gt;&lt;property id=&quot;20148&quot; value=&quot;5&quot;/&gt;&lt;property id=&quot;20300&quot; value=&quot;Slide 17&quot;/&gt;&lt;property id=&quot;20307&quot; value=&quot;573&quot;/&gt;&lt;/object&gt;&lt;object type=&quot;3&quot; unique_id=&quot;11322&quot;&gt;&lt;property id=&quot;20148&quot; value=&quot;5&quot;/&gt;&lt;property id=&quot;20300&quot; value=&quot;Slide 18&quot;/&gt;&lt;property id=&quot;20307&quot; value=&quot;575&quot;/&gt;&lt;/object&gt;&lt;object type=&quot;3&quot; unique_id=&quot;11323&quot;&gt;&lt;property id=&quot;20148&quot; value=&quot;5&quot;/&gt;&lt;property id=&quot;20300&quot; value=&quot;Slide 19&quot;/&gt;&lt;property id=&quot;20307&quot; value=&quot;576&quot;/&gt;&lt;/object&gt;&lt;object type=&quot;3&quot; unique_id=&quot;11324&quot;&gt;&lt;property id=&quot;20148&quot; value=&quot;5&quot;/&gt;&lt;property id=&quot;20300&quot; value=&quot;Slide 20&quot;/&gt;&lt;property id=&quot;20307&quot; value=&quot;701&quot;/&gt;&lt;/object&gt;&lt;object type=&quot;3&quot; unique_id=&quot;11325&quot;&gt;&lt;property id=&quot;20148&quot; value=&quot;5&quot;/&gt;&lt;property id=&quot;20300&quot; value=&quot;Slide 21&quot;/&gt;&lt;property id=&quot;20307&quot; value=&quot;577&quot;/&gt;&lt;/object&gt;&lt;object type=&quot;3&quot; unique_id=&quot;11326&quot;&gt;&lt;property id=&quot;20148&quot; value=&quot;5&quot;/&gt;&lt;property id=&quot;20300&quot; value=&quot;Slide 22&quot;/&gt;&lt;property id=&quot;20307&quot; value=&quot;579&quot;/&gt;&lt;/object&gt;&lt;object type=&quot;3&quot; unique_id=&quot;11327&quot;&gt;&lt;property id=&quot;20148&quot; value=&quot;5&quot;/&gt;&lt;property id=&quot;20300&quot; value=&quot;Slide 23&quot;/&gt;&lt;property id=&quot;20307&quot; value=&quot;595&quot;/&gt;&lt;/object&gt;&lt;object type=&quot;3&quot; unique_id=&quot;11328&quot;&gt;&lt;property id=&quot;20148&quot; value=&quot;5&quot;/&gt;&lt;property id=&quot;20300&quot; value=&quot;Slide 24&quot;/&gt;&lt;property id=&quot;20307&quot; value=&quot;615&quot;/&gt;&lt;/object&gt;&lt;object type=&quot;3&quot; unique_id=&quot;11329&quot;&gt;&lt;property id=&quot;20148&quot; value=&quot;5&quot;/&gt;&lt;property id=&quot;20300&quot; value=&quot;Slide 25&quot;/&gt;&lt;property id=&quot;20307&quot; value=&quot;616&quot;/&gt;&lt;/object&gt;&lt;object type=&quot;3&quot; unique_id=&quot;11330&quot;&gt;&lt;property id=&quot;20148&quot; value=&quot;5&quot;/&gt;&lt;property id=&quot;20300&quot; value=&quot;Slide 26&quot;/&gt;&lt;property id=&quot;20307&quot; value=&quot;597&quot;/&gt;&lt;/object&gt;&lt;object type=&quot;3&quot; unique_id=&quot;11331&quot;&gt;&lt;property id=&quot;20148&quot; value=&quot;5&quot;/&gt;&lt;property id=&quot;20300&quot; value=&quot;Slide 27&quot;/&gt;&lt;property id=&quot;20307&quot; value=&quot;618&quot;/&gt;&lt;/object&gt;&lt;object type=&quot;3&quot; unique_id=&quot;11332&quot;&gt;&lt;property id=&quot;20148&quot; value=&quot;5&quot;/&gt;&lt;property id=&quot;20300&quot; value=&quot;Slide 28&quot;/&gt;&lt;property id=&quot;20307&quot; value=&quot;617&quot;/&gt;&lt;/object&gt;&lt;object type=&quot;3&quot; unique_id=&quot;11333&quot;&gt;&lt;property id=&quot;20148&quot; value=&quot;5&quot;/&gt;&lt;property id=&quot;20300&quot; value=&quot;Slide 29 - &amp;quot;Hematopoietic Malignancies&amp;quot;&quot;/&gt;&lt;property id=&quot;20307&quot; value=&quot;696&quot;/&gt;&lt;/object&gt;&lt;object type=&quot;3&quot; unique_id=&quot;11334&quot;&gt;&lt;property id=&quot;20148&quot; value=&quot;5&quot;/&gt;&lt;property id=&quot;20300&quot; value=&quot;Slide 30 - &amp;quot;Leukemia&amp;quot;&quot;/&gt;&lt;property id=&quot;20307&quot; value=&quot;613&quot;/&gt;&lt;/object&gt;&lt;object type=&quot;3&quot; unique_id=&quot;11335&quot;&gt;&lt;property id=&quot;20148&quot; value=&quot;5&quot;/&gt;&lt;property id=&quot;20300&quot; value=&quot;Slide 31 - &amp;quot;Leukemia&amp;quot;&quot;/&gt;&lt;property id=&quot;20307&quot; value=&quot;589&quot;/&gt;&lt;/object&gt;&lt;object type=&quot;3&quot; unique_id=&quot;11336&quot;&gt;&lt;property id=&quot;20148&quot; value=&quot;5&quot;/&gt;&lt;property id=&quot;20300&quot; value=&quot;Slide 32 - &amp;quot;Leukemia&amp;quot;&quot;/&gt;&lt;property id=&quot;20307&quot; value=&quot;708&quot;/&gt;&lt;/object&gt;&lt;object type=&quot;3&quot; unique_id=&quot;11337&quot;&gt;&lt;property id=&quot;20148&quot; value=&quot;5&quot;/&gt;&lt;property id=&quot;20300&quot; value=&quot;Slide 33&quot;/&gt;&lt;property id=&quot;20307&quot; value=&quot;608&quot;/&gt;&lt;/object&gt;&lt;object type=&quot;3&quot; unique_id=&quot;11338&quot;&gt;&lt;property id=&quot;20148&quot; value=&quot;5&quot;/&gt;&lt;property id=&quot;20300&quot; value=&quot;Slide 34&quot;/&gt;&lt;property id=&quot;20307&quot; value=&quot;607&quot;/&gt;&lt;/object&gt;&lt;object type=&quot;3&quot; unique_id=&quot;11339&quot;&gt;&lt;property id=&quot;20148&quot; value=&quot;5&quot;/&gt;&lt;property id=&quot;20300&quot; value=&quot;Slide 35&quot;/&gt;&lt;property id=&quot;20307&quot; value=&quot;609&quot;/&gt;&lt;/object&gt;&lt;object type=&quot;3&quot; unique_id=&quot;11340&quot;&gt;&lt;property id=&quot;20148&quot; value=&quot;5&quot;/&gt;&lt;property id=&quot;20300&quot; value=&quot;Slide 36&quot;/&gt;&lt;property id=&quot;20307&quot; value=&quot;585&quot;/&gt;&lt;/object&gt;&lt;object type=&quot;3&quot; unique_id=&quot;11341&quot;&gt;&lt;property id=&quot;20148&quot; value=&quot;5&quot;/&gt;&lt;property id=&quot;20300&quot; value=&quot;Slide 37 - &amp;quot;Leukemia&amp;quot;&quot;/&gt;&lt;property id=&quot;20307&quot; value=&quot;707&quot;/&gt;&lt;/object&gt;&lt;object type=&quot;3&quot; unique_id=&quot;11342&quot;&gt;&lt;property id=&quot;20148&quot; value=&quot;5&quot;/&gt;&lt;property id=&quot;20300&quot; value=&quot;Slide 38&quot;/&gt;&lt;property id=&quot;20307&quot; value=&quot;606&quot;/&gt;&lt;/object&gt;&lt;object type=&quot;3&quot; unique_id=&quot;11343&quot;&gt;&lt;property id=&quot;20148&quot; value=&quot;5&quot;/&gt;&lt;property id=&quot;20300&quot; value=&quot;Slide 39 - &amp;quot;Hematopoietic Malignancies&amp;quot;&quot;/&gt;&lt;property id=&quot;20307&quot; value=&quot;581&quot;/&gt;&lt;/object&gt;&lt;object type=&quot;3&quot; unique_id=&quot;11344&quot;&gt;&lt;property id=&quot;20148&quot; value=&quot;5&quot;/&gt;&lt;property id=&quot;20300&quot; value=&quot;Slide 40 - &amp;quot;Acute Leukemia&amp;quot;&quot;/&gt;&lt;property id=&quot;20307&quot; value=&quot;693&quot;/&gt;&lt;/object&gt;&lt;object type=&quot;3&quot; unique_id=&quot;11345&quot;&gt;&lt;property id=&quot;20148&quot; value=&quot;5&quot;/&gt;&lt;property id=&quot;20300&quot; value=&quot;Slide 41&quot;/&gt;&lt;property id=&quot;20307&quot; value=&quot;739&quot;/&gt;&lt;/object&gt;&lt;object type=&quot;3&quot; unique_id=&quot;11346&quot;&gt;&lt;property id=&quot;20148&quot; value=&quot;5&quot;/&gt;&lt;property id=&quot;20300&quot; value=&quot;Slide 42&quot;/&gt;&lt;property id=&quot;20307&quot; value=&quot;740&quot;/&gt;&lt;/object&gt;&lt;object type=&quot;3&quot; unique_id=&quot;11347&quot;&gt;&lt;property id=&quot;20148&quot; value=&quot;5&quot;/&gt;&lt;property id=&quot;20300&quot; value=&quot;Slide 43&quot;/&gt;&lt;property id=&quot;20307&quot; value=&quot;700&quot;/&gt;&lt;/object&gt;&lt;object type=&quot;3&quot; unique_id=&quot;11348&quot;&gt;&lt;property id=&quot;20148&quot; value=&quot;5&quot;/&gt;&lt;property id=&quot;20300&quot; value=&quot;Slide 44&quot;/&gt;&lt;property id=&quot;20307&quot; value=&quot;626&quot;/&gt;&lt;/object&gt;&lt;object type=&quot;3&quot; unique_id=&quot;11349&quot;&gt;&lt;property id=&quot;20148&quot; value=&quot;5&quot;/&gt;&lt;property id=&quot;20300&quot; value=&quot;Slide 45&quot;/&gt;&lt;property id=&quot;20307&quot; value=&quot;734&quot;/&gt;&lt;/object&gt;&lt;object type=&quot;3&quot; unique_id=&quot;11350&quot;&gt;&lt;property id=&quot;20148&quot; value=&quot;5&quot;/&gt;&lt;property id=&quot;20300&quot; value=&quot;Slide 46 - &amp;quot;Acute Leukemia&amp;quot;&quot;/&gt;&lt;property id=&quot;20307&quot; value=&quot;694&quot;/&gt;&lt;/object&gt;&lt;object type=&quot;3&quot; unique_id=&quot;11351&quot;&gt;&lt;property id=&quot;20148&quot; value=&quot;5&quot;/&gt;&lt;property id=&quot;20300&quot; value=&quot;Slide 47 - &amp;quot;Acute Leukemia&amp;quot;&quot;/&gt;&lt;property id=&quot;20307&quot; value=&quot;695&quot;/&gt;&lt;/object&gt;&lt;object type=&quot;3&quot; unique_id=&quot;11352&quot;&gt;&lt;property id=&quot;20148&quot; value=&quot;5&quot;/&gt;&lt;property id=&quot;20300&quot; value=&quot;Slide 48 - &amp;quot;Hematopoietic Malignancies&amp;quot;&quot;/&gt;&lt;property id=&quot;20307&quot; value=&quot;698&quot;/&gt;&lt;/object&gt;&lt;object type=&quot;3&quot; unique_id=&quot;11353&quot;&gt;&lt;property id=&quot;20148&quot; value=&quot;5&quot;/&gt;&lt;property id=&quot;20300&quot; value=&quot;Slide 49 - &amp;quot;Acute Myeloid Leukemia&amp;quot;&quot;/&gt;&lt;property id=&quot;20307&quot; value=&quot;699&quot;/&gt;&lt;/object&gt;&lt;object type=&quot;3&quot; unique_id=&quot;11355&quot;&gt;&lt;property id=&quot;20148&quot; value=&quot;5&quot;/&gt;&lt;property id=&quot;20300&quot; value=&quot;Slide 51&quot;/&gt;&lt;property id=&quot;20307&quot; value=&quot;703&quot;/&gt;&lt;/object&gt;&lt;object type=&quot;3&quot; unique_id=&quot;11356&quot;&gt;&lt;property id=&quot;20148&quot; value=&quot;5&quot;/&gt;&lt;property id=&quot;20300&quot; value=&quot;Slide 52 - &amp;quot;Acute Myeloid Leukemia&amp;quot;&quot;/&gt;&lt;property id=&quot;20307&quot; value=&quot;624&quot;/&gt;&lt;/object&gt;&lt;object type=&quot;3&quot; unique_id=&quot;11358&quot;&gt;&lt;property id=&quot;20148&quot; value=&quot;5&quot;/&gt;&lt;property id=&quot;20300&quot; value=&quot;Slide 57 - &amp;quot;AML-M3&amp;quot;&quot;/&gt;&lt;property id=&quot;20307&quot; value=&quot;649&quot;/&gt;&lt;/object&gt;&lt;object type=&quot;3&quot; unique_id=&quot;11359&quot;&gt;&lt;property id=&quot;20148&quot; value=&quot;5&quot;/&gt;&lt;property id=&quot;20300&quot; value=&quot;Slide 58&quot;/&gt;&lt;property id=&quot;20307&quot; value=&quot;662&quot;/&gt;&lt;/object&gt;&lt;object type=&quot;3&quot; unique_id=&quot;11360&quot;&gt;&lt;property id=&quot;20148&quot; value=&quot;5&quot;/&gt;&lt;property id=&quot;20300&quot; value=&quot;Slide 59&quot;/&gt;&lt;property id=&quot;20307&quot; value=&quot;627&quot;/&gt;&lt;/object&gt;&lt;object type=&quot;3&quot; unique_id=&quot;11361&quot;&gt;&lt;property id=&quot;20148&quot; value=&quot;5&quot;/&gt;&lt;property id=&quot;20300&quot; value=&quot;Slide 60&quot;/&gt;&lt;property id=&quot;20307&quot; value=&quot;657&quot;/&gt;&lt;/object&gt;&lt;object type=&quot;3&quot; unique_id=&quot;11362&quot;&gt;&lt;property id=&quot;20148&quot; value=&quot;5&quot;/&gt;&lt;property id=&quot;20300&quot; value=&quot;Slide 61&quot;/&gt;&lt;property id=&quot;20307&quot; value=&quot;658&quot;/&gt;&lt;/object&gt;&lt;object type=&quot;3&quot; unique_id=&quot;11363&quot;&gt;&lt;property id=&quot;20148&quot; value=&quot;5&quot;/&gt;&lt;property id=&quot;20300&quot; value=&quot;Slide 62&quot;/&gt;&lt;property id=&quot;20307&quot; value=&quot;704&quot;/&gt;&lt;/object&gt;&lt;object type=&quot;3&quot; unique_id=&quot;11364&quot;&gt;&lt;property id=&quot;20148&quot; value=&quot;5&quot;/&gt;&lt;property id=&quot;20300&quot; value=&quot;Slide 63&quot;/&gt;&lt;property id=&quot;20307&quot; value=&quot;741&quot;/&gt;&lt;/object&gt;&lt;object type=&quot;3&quot; unique_id=&quot;11365&quot;&gt;&lt;property id=&quot;20148&quot; value=&quot;5&quot;/&gt;&lt;property id=&quot;20300&quot; value=&quot;Slide 64&quot;/&gt;&lt;property id=&quot;20307&quot; value=&quot;705&quot;/&gt;&lt;/object&gt;&lt;object type=&quot;3&quot; unique_id=&quot;11366&quot;&gt;&lt;property id=&quot;20148&quot; value=&quot;5&quot;/&gt;&lt;property id=&quot;20300&quot; value=&quot;Slide 65&quot;/&gt;&lt;property id=&quot;20307&quot; value=&quot;706&quot;/&gt;&lt;/object&gt;&lt;object type=&quot;3&quot; unique_id=&quot;11367&quot;&gt;&lt;property id=&quot;20148&quot; value=&quot;5&quot;/&gt;&lt;property id=&quot;20300&quot; value=&quot;Slide 66 - &amp;quot;Acute Myeloid Leukemia&amp;quot;&quot;/&gt;&lt;property id=&quot;20307&quot; value=&quot;636&quot;/&gt;&lt;/object&gt;&lt;object type=&quot;3&quot; unique_id=&quot;11368&quot;&gt;&lt;property id=&quot;20148&quot; value=&quot;5&quot;/&gt;&lt;property id=&quot;20300&quot; value=&quot;Slide 70 - &amp;quot;Hematopoietic Malignancies&amp;quot;&quot;/&gt;&lt;property id=&quot;20307&quot; value=&quot;709&quot;/&gt;&lt;/object&gt;&lt;object type=&quot;3&quot; unique_id=&quot;11369&quot;&gt;&lt;property id=&quot;20148&quot; value=&quot;5&quot;/&gt;&lt;property id=&quot;20300&quot; value=&quot;Slide 71 - &amp;quot;Acute Lymphoblastic Leukemia&amp;quot;&quot;/&gt;&lt;property id=&quot;20307&quot; value=&quot;732&quot;/&gt;&lt;/object&gt;&lt;object type=&quot;3&quot; unique_id=&quot;11370&quot;&gt;&lt;property id=&quot;20148&quot; value=&quot;5&quot;/&gt;&lt;property id=&quot;20300&quot; value=&quot;Slide 73&quot;/&gt;&lt;property id=&quot;20307&quot; value=&quot;738&quot;/&gt;&lt;/object&gt;&lt;object type=&quot;3&quot; unique_id=&quot;11372&quot;&gt;&lt;property id=&quot;20148&quot; value=&quot;5&quot;/&gt;&lt;property id=&quot;20300&quot; value=&quot;Slide 77 - &amp;quot;Acute Lymphoblastic Leukemia&amp;quot;&quot;/&gt;&lt;property id=&quot;20307&quot; value=&quot;733&quot;/&gt;&lt;/object&gt;&lt;object type=&quot;3&quot; unique_id=&quot;11373&quot;&gt;&lt;property id=&quot;20148&quot; value=&quot;5&quot;/&gt;&lt;property id=&quot;20300&quot; value=&quot;Slide 78&quot;/&gt;&lt;property id=&quot;20307&quot; value=&quot;735&quot;/&gt;&lt;/object&gt;&lt;object type=&quot;3&quot; unique_id=&quot;11374&quot;&gt;&lt;property id=&quot;20148&quot; value=&quot;5&quot;/&gt;&lt;property id=&quot;20300&quot; value=&quot;Slide 79&quot;/&gt;&lt;property id=&quot;20307&quot; value=&quot;736&quot;/&gt;&lt;/object&gt;&lt;object type=&quot;3&quot; unique_id=&quot;11375&quot;&gt;&lt;property id=&quot;20148&quot; value=&quot;5&quot;/&gt;&lt;property id=&quot;20300&quot; value=&quot;Slide 80 - &amp;quot;Acute Lymphoblastic Leukemia&amp;quot;&quot;/&gt;&lt;property id=&quot;20307&quot; value=&quot;737&quot;/&gt;&lt;/object&gt;&lt;object type=&quot;3&quot; unique_id=&quot;12146&quot;&gt;&lt;property id=&quot;20148&quot; value=&quot;5&quot;/&gt;&lt;property id=&quot;20300&quot; value=&quot;Slide 5 - &amp;quot;A 60-year-old male has a hemoglobin of 9 g/dL. He also has the following lab results: &amp;#x0D;&amp;#x0A;&amp;amp;#x09;MCV normal&amp;#x0D;&amp;#x0A;&amp;amp;#x09;LDH increased &amp;#x0D;&amp;#x0A;&quot;/&gt;&lt;property id=&quot;20307&quot; value=&quot;746&quot;/&gt;&lt;/object&gt;&lt;object type=&quot;3&quot; unique_id=&quot;12147&quot;&gt;&lt;property id=&quot;20148&quot; value=&quot;5&quot;/&gt;&lt;property id=&quot;20300&quot; value=&quot;Slide 6 - &amp;quot;You order a DAT, which comes back positive for complement, but not IgG. What is the most likely diagnosis?&amp;#x0D;&amp;#x0A; &amp;quot;&quot;/&gt;&lt;property id=&quot;20307&quot; value=&quot;747&quot;/&gt;&lt;/object&gt;&lt;object type=&quot;3&quot; unique_id=&quot;12148&quot;&gt;&lt;property id=&quot;20148&quot; value=&quot;5&quot;/&gt;&lt;property id=&quot;20300&quot; value=&quot;Slide 7 - &amp;quot;What is the diagnosis? &amp;quot;&quot;/&gt;&lt;property id=&quot;20307&quot; value=&quot;748&quot;/&gt;&lt;/object&gt;&lt;object type=&quot;3&quot; unique_id=&quot;16321&quot;&gt;&lt;property id=&quot;20148&quot; value=&quot;5&quot;/&gt;&lt;property id=&quot;20300&quot; value=&quot;Slide 50&quot;/&gt;&lt;property id=&quot;20307&quot; value=&quot;749&quot;/&gt;&lt;/object&gt;&lt;object type=&quot;3&quot; unique_id=&quot;16322&quot;&gt;&lt;property id=&quot;20148&quot; value=&quot;5&quot;/&gt;&lt;property id=&quot;20300&quot; value=&quot;Slide 53&quot;/&gt;&lt;property id=&quot;20307&quot; value=&quot;750&quot;/&gt;&lt;/object&gt;&lt;object type=&quot;3&quot; unique_id=&quot;16323&quot;&gt;&lt;property id=&quot;20148&quot; value=&quot;5&quot;/&gt;&lt;property id=&quot;20300&quot; value=&quot;Slide 54&quot;/&gt;&lt;property id=&quot;20307&quot; value=&quot;751&quot;/&gt;&lt;/object&gt;&lt;object type=&quot;3&quot; unique_id=&quot;16324&quot;&gt;&lt;property id=&quot;20148&quot; value=&quot;5&quot;/&gt;&lt;property id=&quot;20300&quot; value=&quot;Slide 55&quot;/&gt;&lt;property id=&quot;20307&quot; value=&quot;752&quot;/&gt;&lt;/object&gt;&lt;object type=&quot;3&quot; unique_id=&quot;16325&quot;&gt;&lt;property id=&quot;20148&quot; value=&quot;5&quot;/&gt;&lt;property id=&quot;20300&quot; value=&quot;Slide 56&quot;/&gt;&lt;property id=&quot;20307&quot; value=&quot;753&quot;/&gt;&lt;/object&gt;&lt;object type=&quot;3&quot; unique_id=&quot;16326&quot;&gt;&lt;property id=&quot;20148&quot; value=&quot;5&quot;/&gt;&lt;property id=&quot;20300&quot; value=&quot;Slide 67 - &amp;quot;Myelodysplastic Syndrome&amp;quot;&quot;/&gt;&lt;property id=&quot;20307&quot; value=&quot;761&quot;/&gt;&lt;/object&gt;&lt;object type=&quot;3&quot; unique_id=&quot;16327&quot;&gt;&lt;property id=&quot;20148&quot; value=&quot;5&quot;/&gt;&lt;property id=&quot;20300&quot; value=&quot;Slide 68&quot;/&gt;&lt;property id=&quot;20307&quot; value=&quot;762&quot;/&gt;&lt;/object&gt;&lt;object type=&quot;3&quot; unique_id=&quot;16328&quot;&gt;&lt;property id=&quot;20148&quot; value=&quot;5&quot;/&gt;&lt;property id=&quot;20300&quot; value=&quot;Slide 69&quot;/&gt;&lt;property id=&quot;20307&quot; value=&quot;758&quot;/&gt;&lt;/object&gt;&lt;object type=&quot;3&quot; unique_id=&quot;16329&quot;&gt;&lt;property id=&quot;20148&quot; value=&quot;5&quot;/&gt;&lt;property id=&quot;20300&quot; value=&quot;Slide 72&quot;/&gt;&lt;property id=&quot;20307&quot; value=&quot;764&quot;/&gt;&lt;/object&gt;&lt;object type=&quot;3&quot; unique_id=&quot;16330&quot;&gt;&lt;property id=&quot;20148&quot; value=&quot;5&quot;/&gt;&lt;property id=&quot;20300&quot; value=&quot;Slide 74&quot;/&gt;&lt;property id=&quot;20307&quot; value=&quot;763&quot;/&gt;&lt;/object&gt;&lt;object type=&quot;3&quot; unique_id=&quot;16331&quot;&gt;&lt;property id=&quot;20148&quot; value=&quot;5&quot;/&gt;&lt;property id=&quot;20300&quot; value=&quot;Slide 75&quot;/&gt;&lt;property id=&quot;20307&quot; value=&quot;765&quot;/&gt;&lt;/object&gt;&lt;object type=&quot;3&quot; unique_id=&quot;16332&quot;&gt;&lt;property id=&quot;20148&quot; value=&quot;5&quot;/&gt;&lt;property id=&quot;20300&quot; value=&quot;Slide 76&quot;/&gt;&lt;property id=&quot;20307&quot; value=&quot;766&quot;/&gt;&lt;/object&gt;&lt;/object&gt;&lt;/object&gt;&lt;/database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Franklin Gothic Medium"/>
        <a:ea typeface="ＭＳ Ｐゴシック"/>
        <a:cs typeface=""/>
      </a:majorFont>
      <a:minorFont>
        <a:latin typeface="Garamond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Batang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Batang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ank Presentation">
  <a:themeElements>
    <a:clrScheme name="Blank Presentation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Franklin Gothic Medium"/>
        <a:ea typeface="ＭＳ Ｐゴシック"/>
        <a:cs typeface=""/>
      </a:majorFont>
      <a:minorFont>
        <a:latin typeface="Franklin Gothic Medium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Batang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Batang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lank Presentation">
  <a:themeElements>
    <a:clrScheme name="Blank Presentation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Franklin Gothic Medium"/>
        <a:ea typeface="ＭＳ Ｐゴシック"/>
        <a:cs typeface=""/>
      </a:majorFont>
      <a:minorFont>
        <a:latin typeface="Franklin Gothic Medium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10475</TotalTime>
  <Words>750</Words>
  <Application>Microsoft Macintosh PowerPoint</Application>
  <PresentationFormat>On-screen Show (4:3)</PresentationFormat>
  <Paragraphs>228</Paragraphs>
  <Slides>49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49</vt:i4>
      </vt:variant>
    </vt:vector>
  </HeadingPairs>
  <TitlesOfParts>
    <vt:vector size="61" baseType="lpstr">
      <vt:lpstr>Batang</vt:lpstr>
      <vt:lpstr>ＭＳ Ｐゴシック</vt:lpstr>
      <vt:lpstr>Arial</vt:lpstr>
      <vt:lpstr>Franklin Gothic Medium</vt:lpstr>
      <vt:lpstr>Garamond</vt:lpstr>
      <vt:lpstr>Times New Roman</vt:lpstr>
      <vt:lpstr>Calibri</vt:lpstr>
      <vt:lpstr>Times</vt:lpstr>
      <vt:lpstr>Symbol</vt:lpstr>
      <vt:lpstr>PERFECT MASTER</vt:lpstr>
      <vt:lpstr>Blank Presentation</vt:lpstr>
      <vt:lpstr>2_Blank Presentation</vt:lpstr>
      <vt:lpstr>PowerPoint Presentation</vt:lpstr>
      <vt:lpstr>Acute Leukemia Outline</vt:lpstr>
      <vt:lpstr>Acute Leukemia Outline</vt:lpstr>
      <vt:lpstr>PowerPoint Presentation</vt:lpstr>
      <vt:lpstr>Three Groups of Hematologic Malignancies</vt:lpstr>
      <vt:lpstr>Leukemia vs. Lymphoma</vt:lpstr>
      <vt:lpstr>How is a diagnosis made?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Acute Leukemia Outline</vt:lpstr>
      <vt:lpstr>Acute Leukemia</vt:lpstr>
      <vt:lpstr>PowerPoint Presentation</vt:lpstr>
      <vt:lpstr>PowerPoint Presentation</vt:lpstr>
      <vt:lpstr>PowerPoint Presentation</vt:lpstr>
      <vt:lpstr>PowerPoint Presentation</vt:lpstr>
      <vt:lpstr>Acute Leukemia Outline</vt:lpstr>
      <vt:lpstr>Acute Myeloid Leukemia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Acute Leukemia Outline</vt:lpstr>
      <vt:lpstr>Acute Lymphoblastic Leukemia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Kristine Krafts</dc:creator>
  <cp:lastModifiedBy>Kristine P Krafts</cp:lastModifiedBy>
  <cp:revision>192</cp:revision>
  <dcterms:created xsi:type="dcterms:W3CDTF">1995-05-28T16:10:28Z</dcterms:created>
  <dcterms:modified xsi:type="dcterms:W3CDTF">2022-11-14T06:59:56Z</dcterms:modified>
</cp:coreProperties>
</file>