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notesSlides/notesSlide33.xml" ContentType="application/vnd.openxmlformats-officedocument.presentationml.notesSlide+xml"/>
  <Override PartName="/ppt/tags/tag34.xml" ContentType="application/vnd.openxmlformats-officedocument.presentationml.tags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3" r:id="rId2"/>
    <p:sldMasterId id="2147483677" r:id="rId3"/>
  </p:sldMasterIdLst>
  <p:notesMasterIdLst>
    <p:notesMasterId r:id="rId42"/>
  </p:notesMasterIdLst>
  <p:handoutMasterIdLst>
    <p:handoutMasterId r:id="rId43"/>
  </p:handoutMasterIdLst>
  <p:sldIdLst>
    <p:sldId id="721" r:id="rId4"/>
    <p:sldId id="773" r:id="rId5"/>
    <p:sldId id="830" r:id="rId6"/>
    <p:sldId id="735" r:id="rId7"/>
    <p:sldId id="736" r:id="rId8"/>
    <p:sldId id="748" r:id="rId9"/>
    <p:sldId id="836" r:id="rId10"/>
    <p:sldId id="749" r:id="rId11"/>
    <p:sldId id="813" r:id="rId12"/>
    <p:sldId id="755" r:id="rId13"/>
    <p:sldId id="814" r:id="rId14"/>
    <p:sldId id="816" r:id="rId15"/>
    <p:sldId id="817" r:id="rId16"/>
    <p:sldId id="818" r:id="rId17"/>
    <p:sldId id="820" r:id="rId18"/>
    <p:sldId id="822" r:id="rId19"/>
    <p:sldId id="823" r:id="rId20"/>
    <p:sldId id="763" r:id="rId21"/>
    <p:sldId id="821" r:id="rId22"/>
    <p:sldId id="764" r:id="rId23"/>
    <p:sldId id="824" r:id="rId24"/>
    <p:sldId id="825" r:id="rId25"/>
    <p:sldId id="826" r:id="rId26"/>
    <p:sldId id="827" r:id="rId27"/>
    <p:sldId id="828" r:id="rId28"/>
    <p:sldId id="811" r:id="rId29"/>
    <p:sldId id="829" r:id="rId30"/>
    <p:sldId id="774" r:id="rId31"/>
    <p:sldId id="775" r:id="rId32"/>
    <p:sldId id="777" r:id="rId33"/>
    <p:sldId id="778" r:id="rId34"/>
    <p:sldId id="779" r:id="rId35"/>
    <p:sldId id="831" r:id="rId36"/>
    <p:sldId id="832" r:id="rId37"/>
    <p:sldId id="833" r:id="rId38"/>
    <p:sldId id="834" r:id="rId39"/>
    <p:sldId id="835" r:id="rId40"/>
    <p:sldId id="797" r:id="rId41"/>
  </p:sldIdLst>
  <p:sldSz cx="9144000" cy="6858000" type="screen4x3"/>
  <p:notesSz cx="6858000" cy="9080500"/>
  <p:custDataLst>
    <p:tags r:id="rId4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56" userDrawn="1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9300"/>
    <a:srgbClr val="808080"/>
    <a:srgbClr val="77B539"/>
    <a:srgbClr val="677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/>
    <p:restoredTop sz="94422"/>
  </p:normalViewPr>
  <p:slideViewPr>
    <p:cSldViewPr showGuides="1">
      <p:cViewPr>
        <p:scale>
          <a:sx n="108" d="100"/>
          <a:sy n="108" d="100"/>
        </p:scale>
        <p:origin x="1088" y="464"/>
      </p:cViewPr>
      <p:guideLst>
        <p:guide orient="horz" pos="1056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60"/>
    </p:cViewPr>
  </p:sorterViewPr>
  <p:notesViewPr>
    <p:cSldViewPr showGuides="1">
      <p:cViewPr varScale="1">
        <p:scale>
          <a:sx n="58" d="100"/>
          <a:sy n="58" d="100"/>
        </p:scale>
        <p:origin x="-1770" y="-78"/>
      </p:cViewPr>
      <p:guideLst>
        <p:guide orient="horz" pos="286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16E1507-1B75-2E2F-F573-F9C15D45D2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181D407-F02A-5629-CB18-7D2B4E7CB83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BF636D3-AC93-4B49-3954-8147BE198ED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6475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5317F108-C503-26B9-124A-3483C1AAB0A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26475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065FAAB-59A1-4344-BB85-967C80915C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1:19.37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66 24575,'38'-10'0,"7"3"0,11 1 0,2 3 0,-3 2 0,-4 0 0,-1 1 0,2 0 0,1 0 0,-1 2 0,-1-1 0,3 2 0,5 0 0,5-1 0,0 1 0,-7-1 0,-10 0 0,-10-1 0,-4 0 0,-1 1 0,2 0 0,4 1 0,1-1 0,-1 0 0,-1-1 0,-4-1 0,0 0 0,-1 0 0,1 0 0,4 0 0,2-1 0,1 0 0,4 1 0,2-1 0,1 0 0,-5 0 0,-11 0 0,-12 0 0,-10 0 0,-2 0 0,2 0 0,5 1 0,1-2 0,-3 2 0,-7-1 0,-51-3 0,-18 0 0,12 0 0,-2 0 0,-40-2 0,22 0 0,23 4 0,14-1 0,3 2 0,-3 0 0,-7-2 0,-2 1 0,1-1 0,-1 1 0,2 0 0,1 1 0,4-1 0,5 1 0,1 1 0,-4 0 0,-5 0 0,-2 0 0,3 0 0,4 0 0,3 0 0,-3 0 0,-6 0 0,-6 0 0,-2 0 0,2 0 0,2 0 0,7 0 0,7 0 0,10 0 0,7 0 0,2 0 0,-1-1 0,-4 0 0,-2 1 0,1-1 0,3 0 0,4 1 0,3-1 0,-1 1 0,-3 0 0,-1 0 0,0 0 0,2 0 0,2 0 0,0 0 0,4 0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1:23.20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294 0 24575,'-13'42'0,"2"-9"0,5-8 0,3-9 0,1-1 0,1-3 0,0 1 0,1-2 0,0 2 0,0-2 0,0 0 0,0 0 0,0 3 0,0 3 0,0 1 0,0 1 0,1 1 0,0 0 0,0 0 0,1-1 0,-1-5 0,1-3 0,-1-2 0,-1 1 0,1-1 0,0-1 0,14-9 0,21-8 0,21-10 0,10 0 0,-16 5 0,-27 6 0,-33 4 0,-30 3 0,-25 1 0,-14 0 0,4 0 0,14-1 0,18 0 0,8 1 0,3-1 0,-1 1 0,6 2 0,8-1 0,8 1 0,10-1 0,20 0 0,30-1 0,41 0 0,-30 0 0,4 0 0,3 0 0,1 0 0,-2 0 0,-2 0 0,-5 0 0,-1 0 0,-1 0 0,1 0 0,5 0 0,1-1 0,8-1 0,2 1 0,6 0 0,0-1 0,-2 1 0,-1 0 0,-6 1 0,-3-1 0,-10 1 0,-4 0 0,32 0 0,-13 0 0,-10 1 0,-9 0 0,-13-1 0,-24 2 0,-29 2 0,-43 3 0,-33 2 0,33-3 0,-1-1 0,2-1 0,2 0 0,-38 3 0,13-2 0,-4-2 0,-13 0 0,-6-1 0,4 0 0,16-1 0,17 0 0,13 0 0,11-1 0,10 1 0,7 0 0,6 0 0,5 0 0,3 0 0,25-2 0,32-1 0,-2 0 0,5 1 0,11 0 0,3 0 0,2 0 0,0 1 0,-7 0 0,-3 0 0,39 0 0,-18 1 0,-8 0 0,-9 1-3277,-14 0 2457,-18-1 1,-17-1 0,-11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3:20.6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214 38 24575,'0'50'0,"0"-4"0,0-11 0,0-3 0,-1 0 0,0 1 0,1 1 0,0 0 0,1-1 0,2-1 0,-1 0 0,0-1 0,0-3 0,-1 0 0,1-1 0,-1 1 0,1 0 0,0 0 0,-1-1 0,1-4 0,0 0 0,-1 1 0,0 4 0,0 3 0,-1 4 0,0-2 0,0-2 0,0-1 0,0-2 0,0-2 0,-2-6 0,1-7 0,-11-45 0,0 15 0,-15-35 0,0 28 0,-4 0 0,0-1 0,3 3 0,2 2 0,4 4 0,8 6 0,9-1 0,14-4 0,13-10 0,11-10 0,2-2 0,-4 1 0,-6 5 0,-6 2 0,-3 2 0,-3-1 0,-2 1 0,-3 1 0,-3 1 0,-2 2 0,-1 3 0,-2 1 0,0 1 0,0 2 0,0-1 0,0 2 0,-2 1 0,0 2 0,0 1 0,-1 1 0,-1 1 0,-1-1 0,-2 2 0,-1-1 0,0 0 0,-1-1 0,1 2 0,1 0 0,2 2 0,-1-1 0,0-1 0,-1 0 0,2 1 0,5-4 0,2 3 0,4-4 0,-2 4 0,-1-3 0,-3-2 0,-2-4 0,-1 0 0,1 4 0,0 4 0,2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3:40.1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544 34 24575,'61'0'0,"13"0"0,12 0 0,13 0 0,-48 0 0,0 0 0,3 0 0,0 0 0,1 0 0,2 0 0,4 0 0,1-1 0,2 0 0,0 1 0,2-1 0,0 0 0,2 1 0,-1-1 0,-2 0 0,0 1 0,3-1 0,1 0 0,0 1 0,1-1 0,2 1 0,0-1 0,3 1 0,1 0 0,5-1 0,2 0 0,8 0 0,4-1-211,-26 0 1,1 0-1,2 1 211,3-1 0,2 0 0,0 1 0,2-1 0,0 0 0,0 1 0,-3 0 0,-1 0 0,-1 1 0,-5 0 0,0-1 0,-2 1-17,26 0 1,-1 0 16,-5 0 0,0 0 0,2 0 0,0 0 0,4 0 0,2 0 0,-28 0 0,0 0 0,1 0 0,0 0 0,1 0 0,-1 0 0,30 1 0,-1 0 0,-7 0 0,-2 1 0,-7-1 0,-1 1 0,-4 0 0,-1 0 0,-1-1 0,-1 0 0,-4 1 0,-2-1 315,-6-1 1,-2 1-316,-7-1 0,-3 1 34,31-1-34,-19 0 0,-16 0 0,-15 0 0,-9 0 0,-16 2 0,-30 3 0,-53 6 0,1-1 0,-13-1 0,8-1 0,-6-1 0,-3 0-246,13-2 0,-3-1 0,-1 1 0,0-1 87,-1 0 1,-2-1 0,1 1-1,1-1 159,2-1 0,2 0 0,-1 0 0,2 0 0,-22 1 0,2 1 0,0 0-309,5 1 1,2 1 0,0 0 308,2 0 0,0 1 0,2 0 0,6 0 0,1 1 0,1-1-103,5 0 1,0-1 0,2 0 102,4-1 0,2-1 0,0-1 0,-23 2 0,2-2 0,7-2 0,1 0 0,5 1 0,0-1 491,-1 0 1,1 0-228,1 0 0,0 0 227,-1 0 1,1 0-490,-3 0 1,1 0 172,-2 1 1,1-1-176,0 1 0,0-1 0,4-1 0,0 1 0,4-1 0,0 0 0,4 0 0,0 0 0,4 0 0,2 0 0,4 0 0,1 0 0,-47 0 0,2 0 0,-1-1 0,48-1 0,1 1 0,-48-2 0,6 0 0,7 1 0,9 0 0,9 1 0,12 1 0,11 1 0,6 0 0,3 1 0,5 1 0,6 0 0,17-1 0,35 0 0,19 0 0,12 1 0,2 0 0,8 1 0,5 1-246,-1 0 0,4 1 0,4 0 0,1 0 8,8 1 1,4 1 0,0-1-1,0 0 238,-1 0 0,-1 0 0,0 0 0,-2-1 0,-6-1 0,-1 0 0,-2-1 0,-2 0-262,13-1 1,-2-2-1,-2 1 262,-4-1 0,-1 0 0,0 0 0,1 1 0,1-1 0,1 1 0,3 0 0,1 0 0,1 1 0,2-1 0,1 1 0,-1 0 0,-4-1 0,-2 0 0,0 0 0,-4 0 0,-2 0 0,0-1 0,-2 0 0,0 1 0,-1-1 0,0 1 0,1-1 0,-1 1 0,-1-1 0,0 1 0,-2 0-2,-5-1 0,-1 1 0,-2 0 2,19 1 0,-5 0 0,-14-1 0,-3-1 0,-9 1 0,-1-1 983,42 1-115,-6-1-1,-8 0-867,6 0 3,-36-1 1,4 0-4,16 0 0,3 1 0,11 1 0,2 0 0,-5 0 0,-3 1 0,-14 0 0,-7-1 0,10 1 0,-37-2 0,-19-1 0,-7 0 0,-49 6 0,-3-2 0,-8 1 0,-34 3 0,-11 0 0,18-2 0,-5 0 0,-2 0-328,-5 1 0,-2-1 0,-1 1 238,-2-1 0,-1 1 0,1-1 90,1 0 0,1 0 0,-1 0 0,-1-1 0,0 1 0,-1-1 0,22-2 0,-1 1 0,0-1 0,0 0 0,0-1 0,0 1 0,0-1 0,0 0 0,2 0 0,-1 0 0,1-1 0,1 0 0,-20 0 0,0 0 0,2-1 0,3 0 0,1 0 0,1 0 0,2 0 0,1 0 0,2 0-152,2 0 1,1 0 0,2 0 151,5 0 0,2 0 0,2 0 0,-23 0 0,3 0 0,11 1 0,3 0 0,8 0 0,3 1 0,7 0 0,1 1 0,-40 3 983,10-1-741,12 0 241,5-1-483,3 0 0,3-1 0,1-2 0,1 0 0,-2-1 0,-2 0 0,3 0 0,3 0 0,10 0 0,8 0 0,12 0 0,11 0 0,6 0 0,5 0 0,48-1 0,21 0 0,3 1 0,11-1 0,17 2 0,7-1-328,-20 1 0,5 0 0,2 0 235,-13 0 0,2 0 0,2-1 0,1 1-153,7 0 0,0-1 0,2 0 0,0 0 42,3 0 1,-1 0 0,1 0 0,0 0 203,-1 0 0,0 0 0,0 0 0,-1 0 0,-5 0 0,-1 0 0,-1 0 0,-1 0-269,17 0 0,-1 1 0,-3-1 269,-6-1 0,-3 0 0,1 0 0,-5 0 0,-1 0 0,2-1 0,1 0 0,1 1 0,1-1 0,4 0 0,0 1 0,0-1 0,-2 0 0,0 1 0,-2-1 0,-5 1 0,-1-1 0,-3 1 0,21-2 0,-4 0 0,-11 0 0,-2 1 491,-5 0 1,0-1-398,-1 2 0,-1-1 397,-5 1 1,-3 0-66,-11 1 0,-3-1 528,24 1-954,-29 1 0,-15 0 0,-7-1 0,-8 1 0,-7-1 0,-95 21 0,11-5 0,-13 1 0,19-4 0,-7 2 0,-4-1 0,-1 1-246,-11 1 0,-3-1 0,-2 1 0,-1-1 49,17-3 0,-1 0 1,-1-1-1,1 1 0,0-1 97,-17 2 0,0 0 1,0-1-1,2 0-146,4-1 0,2-1 0,0 1 0,0-2 55,2 0 1,0-1 0,0-1 0,-1 0 190,-3 0 0,-1-2 0,0 1 0,0-1 0,1-1 0,-1 0 0,1 0 0,1-1 0,4 0 0,1 0 0,1-1 0,1 0-257,-16 1 0,1-1 0,4 0 257,10 0 0,3 0 0,1-1 0,3 0 0,0 0 0,1-1 0,1 0 0,1 0 0,2 0-39,3 0 0,1 0 0,1 0 39,-25 0 0,3 0 491,12 0 1,4 0-1,10 0 1,3 0-1,6 0 1,2 0 447,-43 0 18,10 0-957,4-2 155,2-1-155,9 0 0,14-1 0,19 2 0,21 1 0,14 1 0,45 1 0,6 1 0,10 0 0,28 1 0,11 2 0,-14-2 0,5 1 0,3 0-328,8 1 0,2 0 0,1-1 210,-23 0 0,1-1 0,-1 0 1,1 0 117,-1 0 0,-1-1 0,1 1 0,0-1 0,-1-1 0,0 1 0,1-1 0,-1 0 0,3-1 0,-1 1 0,1-1 0,1 0 0,3 1 0,1-1 0,0 0 0,0 1 0,1-1 0,0 0 0,0 1 0,-1-1 0,-2 1 0,-1 0 0,-1-1 0,0 1 0,19 1 0,0-1 0,-4 1-220,-7 0 1,-3-1 0,-2 1 219,-7 0 0,-1-1 0,-1 0 0,-3 1 0,0-1 0,-1 0 0,-3 0 0,0 1 0,0-1-27,30 1 0,-1 1 27,-5 0 0,-3 0 0,-14 0 0,-4 1 0,-12-2 0,-4 0 983,28 1-566,-23-2 289,-13-1-706,-12 0 61,-9 0-61,0-1 0,41-2 0,-3 1 0,8 0 0,19-1 0,3 0 0,2 0 0,-4 1 0,-20 0 0,-7 1 0,8-1 0,-36 1 0,-14 1 0,-1-1 0,-1 2 0,-1-1 0,-13 2 0,-58 1 0,-23 0 0,-19 1 0,21-1 0,-9-1 0,-4 1 0,-4 0-197,3 0 0,-5-1 1,-2 1-1,-2 0 0,1 0 33,11 0 0,-1 0 0,-1 0 0,1 0 0,0 1 0,1-1-33,-13 0 0,0 1 1,1 0-1,2-1 0,1 2-49,-11 0 0,3 1 0,1 0 0,2 1 50,11 0 0,1 0 1,2 0-1,1 1-53,-20 2 0,3 1 0,2 1 249,10-1 0,2 1 0,3 0-27,10-2 1,3 1 0,1-1 26,-20 3 0,4-1 491,13-4 1,2 0-1,7-2 1,1 0-1,4-2 1,1 0-1,0 0 1,-1 0-1,-1-1 1,-2 0-231,-2-1 0,0 1-207,0-1 0,0 0-54,3 0 0,3 0 0,-43 3 0,16-1 0,5 1 0,-5 1 0,-13 0 0,43-4 0,1 0 0,0 0 0,2-1 0,-39 0 0,12-1 0,3 0 0,-2-2 0,-6-1 0,-5-2 0,-6-2 0,1 1 0,8-1 0,17 1 0,20 1 0,18 3 0,19 0 0,53 2 0,30 0 0,-10 1 0,7 0 0,5 1 0,5 1 0,-16 0 0,4 1 0,2-1-328,12 2 0,2 0 0,3 1 247,9 0 1,3 1 0,1 0 80,-21-3 0,2 1 0,-1 0 0,1-1 0,-1 1 0,1 0 0,0 0 0,-1-1 0,-2 0 0,0 0 0,0-1 0,-2 1 0,19-1 0,-2 1 0,-2-1-159,-8 0 0,-1 0 1,-3-1 158,-7 0 0,-2-1 0,-2-1 0,26 2 0,-2-1-11,-3 0 0,-1 0 11,-3 0 0,-2-1 0,-1 1 0,-1 0 0,2-1 0,0 1 0,4-1 0,1 0 0,8 1 0,4 2 154,-27-1 0,1 1 1,1 0-155,3 0 0,-1 0 0,1 0 0,-3 1 0,0-1 0,-3 1 243,26-1 1,-4 1-244,-13-2 0,-2 1 0,-2-1 0,0 0 0,8 1 0,4-1 0,-24 0 0,3-1 0,0 0-150,6 0 1,1 0 0,0 0 149,-1-1 0,0 1 0,-2-1 0,24 0 0,-4-1 0,-18 0 0,-6-1 0,26-2 732,-31-2-732,-22 1 0,-12 0 0,-7 1 489,2 0-489,-1 1 0,-3 1 0,-12 0 0,-81 2 0,16 0 0,-10 1 0,-4 0 0,-8 0 0,0 0-233,-2 2 1,-1 0 0,0 0 232,1 1 0,-1 1 0,2 0 0,3 1 0,1 1 0,0 1 0,-2 1 0,-1 2 0,0 1 0,-10 2 0,-1 1 0,-2 0-328,-4 2 0,-2 1 0,1 0 260,1 0 0,1 2 1,1-1 67,8-2 0,2 0 0,1 0-120,10-2 0,1 0 0,1-1 120,4-1 0,0 1 0,1-2 0,-33 4 0,0 0 0,1-1 0,0-1 0,3-1 0,0-2 0,2-1 0,0-1 0,3-2 0,0 0 0,0-2 0,0-1 0,0 0 0,1-1 0,2 1 0,1-1 0,5-1 0,1 1 0,8-1 0,2-1 321,4 1 1,2 0-322,5-2 0,1 1 491,-2-1 1,-2 0-382,-4 0 1,-3 0 87,-2-2 1,-1 1-199,-2-1 0,0 0 0,1 0 0,0-1 0,-1-1 0,1 0 0,-1-1 0,-1 0 0,-1 0 0,-1-1 0,1 0 0,1 1 0,2 0 0,2 2 0,3 0 0,1 1 0,5 1 0,1 0 0,7 0 0,2 0 0,-36-2 0,18-1 0,15-1 0,10 1 0,11 1 0,12 2 0,13-1 0,61-14 0,1 6 0,-2-1 0,3 0 0,36 0 0,10 2 0,-42 5 0,3 0 0,18-1 0,5 1 0,-16 0 0,4 0 0,0 1-212,8 0 0,0-1 0,1 1 212,-1 0 0,0 1 0,-2 0 0,-8 0 0,-3 0 0,-2 1 0,18 1 0,-3-1 0,-9 1 0,-2 0 0,-3 0 0,-1 0 0,1 1 0,0 0 0,2 0 0,1 1 0,2 0 0,-1 0 0,-19 0 0,0 0 0,15-1 0,2-1 318,-12 1 0,0-2-318,13 1 0,1 0 0,-2 0 0,-2 0 0,-9 1 0,-1-1 0,-4 1 0,0 0 0,46 2 0,-8 1 0,-16-1 0,-18-1 0,-16-1 0,-10-1 0,-1 0 0,-1 0 0,-1 0 0,-7 0 0,-9 0 0,-4 0 0,2 0 0,5 0 0,2 0 0,-2 1 0,-2-1 0,6 0 0,9 1 0,15 0 0,28 0 0,-20 0 0,3-1 0,11 1 0,3 1 0,4-1 0,1 0 0,-4 0 0,-2 1 0,-7-1 0,-3 0 0,-5 0 0,-1 0 0,46 1 0,0-1 0,0 1 0,-3 0 0,-7 0 0,-11 0 0,-14-1 0,-13 0 0,-12-1 0,-10 0 0,-5 0 0,-4 0 0,-1 0 0,-4 0 0,-2 0 0,3 0 0,2 0 0,12 1 0,3 0 0,8 1 0,5-1 0,10 0 0,15 1 0,13 1 0,8 1 0,1-2 0,-4-1 0,-11 0 0,-7 0 0,-12 0 0,-16 1 0,-14-2 0,-25 5 0,-35 7 0,-59 12 0,8-6 0,-13 2 0,6-3 0,-7 0 0,-4 0-246,14-3 0,-3-1 0,-2 0 0,1 0 0,-4 0 0,-1-1 0,0 0 0,1 0 183,4-1 1,0 0 0,1 0 0,2 0-184,8-1 0,2 0 0,1 0 0,0 0 164,3 1 1,0-1 0,0 0 0,0 0 81,0-1 0,0 1 0,1-1 0,-1-1 0,-23 2 0,0-2 0,1 0 0,1 0 0,1-2 0,2 0-177,7-1 0,2-1 1,1 0 176,9 0 0,1 0 0,1-1 0,-27 1 0,3-1-3,9 0 0,2-1 3,4 0 0,2-1 491,7 0 1,3 0-1,6 0 1,3 0-1,5 0 1,1-1-260,0 1 1,-1-1 87,-1-1 0,-1 0-320,0 0 0,1 0 4,-2-1 0,-1 0-4,2 0 0,0 0 0,1 0 0,0 0 0,2 0 0,1 0 0,-45-1 0,13 0 0,9 1 0,3 1 0,-1 1 0,-8-1 0,-5-1 0,1-1 0,9 0 0,19 1 0,22 0 0,21 2 0,72 0 0,36 2 0,-17-1 0,7 1 0,-1 0 0,0 1 0,2-1 0,-1 1 0,0-1 0,1 1 0,5 0 0,3 0 0,-24-1 0,0 1 0,3 0-230,4 0 1,1 0 0,2 1 229,3-1 0,0 1 0,1-1 0,-4 0 0,0 0 0,-1-1 0,-6 0 0,-1 0 0,-2-1-8,25 0 0,-3 0 8,-3 0 0,-1-1 0,3 1 0,1 0 0,5-1 0,1 1 0,3 0 0,0-1 0,-1 1 0,-1 0 0,-3-1 0,-2 1 0,-7 0 0,-1 0 0,-1-1 0,-1 1 0,4-1 0,0 0 0,5 0 0,2 0 0,0 0 0,1 0 0,-5 0 0,-3 0 0,-9 0 0,-3 0 0,-10 0 0,-2 0 0,-6 0 0,-2-1 0,-1-1 0,0 0 344,-2 0 0,0 0-344,45-2 16,-14 1-16,-18 3 0,-16 0 0,-13 0 0,-6 0 0,7 0 0,12 0 0,11 0 0,4 0 0,-7 0 0,-12-1 0,-14 1 0,-2-1 0,6 0 0,10 0 0,7 0 0,1-1 0,-7 0 0,-8 0 0,-5 0 0,-2 0 0,-1 0 0,-2 1 0,-4 0 0,-2 0 0,-1 0 0,0-1 0,-2 1 0,-4 1 0,-4-1 0,-2 1 0,2 0 0,1-1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3:57.2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418 117 24575,'61'-2'0,"19"-1"0,-31 3 0,2-1 0,7 1 0,-1 0 0,-1 0 0,-2 1 0,-3-1 0,-1 1 0,43 0 0,-4 0 0,-34 0 0,3 1 0,6 0 0,1 1 0,-1 0 0,1 0 0,-4 0 0,-3 0 0,35 3 0,-12-2 0,4-1 0,-36-1 0,2 0 0,6-1 0,0 0 0,4 1 0,1-1 0,-1-1 0,1 1 0,-1-1 0,0 0 0,4 0 0,1 0 0,4-1 0,1 0 0,7 0 0,2 0 0,9-1 0,2-1 0,7 1 0,2-1 0,-32 2 0,1-1 0,-1 1 0,31 0 0,-1-1 0,-3 1 0,-1 0 0,2 0 0,2 0-208,-28 0 0,1 1 0,0-1 208,4 0 0,2-1 0,-1 1 0,0 0 0,0 0 0,-1 0 0,-2 0 0,-1 0 0,-2-1 0,30 0 0,-1 0 0,-5 0 0,-1 0 0,0 0 0,-1-1 0,0 0 0,0-1 0,-3 0 0,-2 0 0,-5 0 0,-2-1 0,-7 1 0,-3-1 0,-3 0 0,-1 1 0,-1 1 0,-1 0 0,2 1 0,1 0 312,3 2 0,1-1-312,3 1 0,1 0 0,0-1 0,0 1 0,2-1 0,0 0 0,-1-1 0,1 1 0,-2-1 0,-2-1 0,-6 1 0,-4 0 0,32-2 0,-38 2 0,-39 0 0,-90-1 0,23 1 0,-7 1 0,-37-2 0,-9 1 0,4-2 0,-1 1 0,31 1 0,0 1 0,0-1 0,-30 0 0,1 0 0,3 1 0,1 1 0,1 1 0,0 0 0,0 1 0,-2 1 0,-3 0 0,-2 0-222,30-1 1,0 0-1,-2-1 222,-5 0 0,0 0 0,-2-1 0,-2 0 0,0-1 0,-1 1 0,-1-1 0,0 0 0,0 0 0,-1-1 0,0 0 0,1 1 0,2-1 0,0 1 0,1 0 0,5-1 0,0 1 0,2 0-4,-27-1 1,4 1 3,10 0 0,2 1 0,7-1 0,2 1 0,4 0 0,0 0 0,1 0 0,1 0 0,-2 0 0,1 0 332,-3 0 0,0 0-332,-2 0 0,-1 0 4,1 0 0,0 0-4,0 0 0,0 0 0,0 1 0,0 0 0,-1-1 0,1 1 0,0 0 0,0-1 0,2 0 0,2 1 0,3-1 0,1 1 0,4-1 0,0 1 0,3-1 0,0 1 0,-2-1 0,1 1 0,1-1 0,1 0 0,3 0 0,0 0 0,-44 0 0,9 0 0,0 0 0,-1-1 0,-1 1 0,1-1 0,4 0 0,2 0 0,2 1 0,1 0 0,5 0 0,9 0 0,5 0 0,1 0 0,-7 2 0,-8 1 0,1 3 0,10 2 0,16-1 0,18 0 0,12 1 0,8 3 0,5 4 0,3 2 0,5 4 0,6 1 0,11 2 0,17 2 0,22 3 0,26 2 0,-24-13 0,6-2 0,24 2 0,8-2-328,-16-4 0,3 0 0,4-1 191,-10-2 1,2-1 0,3 1 0,0-1-110,8 0 0,1-1 0,2 1 0,-1-1 8,1-1 1,1 0 0,0 0-1,-1-1 238,-3 0 0,0-1 0,-1-1 0,0 0 0,-5 0 0,-1-1 0,-1-1 0,2 0 0,0 0 0,1 0 0,0-1 0,2 0 0,-10 0 0,2 0 0,0 0 0,2-1 0,1 1-197,9-1 0,2 0 1,1 0-1,1 0 0,1 0 33,-12 0 0,1 0 0,1-1 0,0 1 0,0-1 0,-1 0 35,-2 0 1,1 0 0,-1 0 0,0 0 0,-1 0 0,-2-1-69,10 1 0,-1 0 1,-2-1-1,-1 1 0,-1-1 62,11 0 1,-1 0-1,-2 0 1,-2 0 134,-5 1 0,-1-1 0,-1 1 0,-1-1 28,-2 2 0,0-1 0,-2 1 1,0 0-29,22-2 0,-2 1 0,-2 0 327,-9 0 1,-1 1 0,-4 0-297,-11 0 1,-3-1 0,-2 1 459,17-2 1,-4 0-1,-11-1 1,-3 1-1,-5-1 1,-2 0-1,1 0 1,-1 0-1,0 1 1,-1 0-1,-6 1 1,-3 0 141,25-1-633,-47 3 0,-39 3 0,-33 4 0,-33 1 0,25-3 0,-4-1 0,-11 1 0,-5-1 0,-9 1 0,-4-1 0,-8 1 0,-3 0 0,24-2 0,-2 1 0,-1-1-324,-5 0 0,-1 1 1,-2-1 323,-6 1 0,-2 0 0,-1 1 0,17-2 0,0 1 0,-2 1 0,0-1-246,-4 1 0,0 0 0,-1 0 0,-1 1 59,-5-1 0,-1 1 0,0 0 0,-1 0 187,-2 0 0,-1 0 0,0 0 0,0-1 0,-1 0 0,-1 0 0,0-1 0,0 0 0,1 0 0,0-1 0,0 0 0,1 1 0,3-1 0,0 1 0,2 0 0,0 0 0,6 0 0,0 0 0,2 1 0,2 1-201,-15 1 0,2 1 1,3 1 200,9-1 0,2 0 0,2 0 0,7-1 0,1-1 0,2 1 0,-21 1 0,2-1 0,7-1 0,0 1 0,-8 0 0,-2 0 0,-3 2 0,-2-1 0,25-1 0,-3-1 0,0-1 67,-9 1 0,-1-1 0,1 1-67,0-2 0,0 0 0,0 0 0,-3 0 0,-2 0 0,1 0 0,3-1 0,0 1 0,2 0 0,7-1 0,1 0 0,1 1 491,-27-1 1,1 1-144,10-2 1,1 1-15,5-1 0,3 0-334,6-1 0,3 0 0,10 0 0,5 0 0,-27 0 742,29 0-742,23 0 14,15-1-14,81-1 0,-2 0 0,14 2 0,-11-1 0,9 1 0,5 0 0,1 1-197,-6 0 0,3 0 1,1 1-1,2 0 0,1 0 0,5 0 0,2 1 1,1 0-1,0 0 0,0 0 31,-2 0 0,0-1 0,0 1 0,0 0 1,-2-1 165,-5 0 0,-1 1 0,-1-1 0,0-1 0,-1 1-246,15-1 0,-1 0 0,0 0 0,0 0 57,-3-1 1,-1 0 0,1 0 0,0-1 188,0 1 0,0 1 0,0-1 0,0 0 0,-1-1 0,1 1 0,-1-1 0,0 1 0,1-1 0,-1 1 0,0 0 0,0 0 0,-3 0 0,-1 0 0,-1 0 0,-1 0-219,-7 0 0,-1 0 1,-1 0-1,-2 0 219,18 0 0,-2 0 0,-1 0 0,-7 0 0,-2 0 0,0 0 0,-2 1 0,-1-1 0,0 1-173,1-1 0,0 1 0,0 0 173,1 1 0,-1 0 0,-1 0 0,-3 0 0,-1 0 0,-3 0 491,23 1 1,-6 0-1,-16-1 1,-5 1-1,-13-1 1,-4 0 491,33 1 0,-14-3-676,-16-1 399,-27-1-706,-25 1 0,-56 1 0,-4 0 0,-9-1 0,2 1 0,-7-1 0,-3 1-246,3-1 0,-4 1 0,-3-1 0,-2 1 0,-11 0 0,-4-1 0,-1 1 0,-2 1 49,17-1 0,-1 1 1,-1 0-1,0 0 0,0 0 0,0 0 0,-1 0 1,1 1-1,-1 0 0,1 0 117,0 0 1,-1 1-1,1 0 1,1 1-1,-1 0 80,0 0 0,1 1 0,0 0 0,0 0 0,-1 0 0,0 0 0,-1 0 0,0 1 0,0-1 0,-1 1 0,-2-1 0,-1 1 0,0-1 0,0 1 0,1-1 0,1 0 0,1-1 0,0 1 0,0-1 0,0 0 0,4 0 0,-1-1 0,2 1 0,-1-1 0,2 1 0,-18 0 0,2 0 0,1 1 0,1-1-246,8 0 0,2 0 0,1 0 0,1 0 224,-15 1 1,2-1 0,3-1-24,14 0 0,2-1 1,4-1 44,-17 0 0,5 0 491,16-2 1,3 0-149,11 0 1,1 0 639,-39-1 0,11 0 0,5 0-269,12 0-531,17 1-183,20 0 0,26 0 0,34-2 0,63-1 0,-6 1 0,15 1 0,-11 0 0,7 0 0,4 1-246,-15 0 0,2 1 0,1 0 0,1-1 0,5 1 0,0 0 0,0 0 0,1 0 200,-19 0 0,0 0 0,1 0 0,-1 0 1,0 0 45,19 0 0,1 1 0,-1 0 0,0-1 0,-1 1 0,1-1 0,-1 0 0,-1 1 0,-3-1 0,0 1 0,-2 0 0,0 0-246,-6-1 0,-1 1 0,0 0 0,-1-1 122,-2 1 0,0 0 1,-1-1-1,0 1 124,0 1 0,0-1 0,0 1 0,-1 0 0,0-1 0,-1 1 0,-1 0 0,0-1-247,20 2 0,0 0 0,-4 0 247,-7-1 0,-2 1 0,-3-1 0,-9 0 0,-2-1 0,-2 1-27,25 0 1,-2 0 26,-2 0 0,-1-1 0,1 0 0,1-1 0,-1 0 0,-2 0 491,-5-1 1,-4 1-22,-13-1 1,-5 0 512,31 0-388,-22 0 304,-10 0-899,-8 0 0,-12 0 0,-15 0 69,-15 0-69,-6 0 0,5-27 0,-1-12 0,4-29 0,-3-5 0,-4 2 0,-1 5 0,-3 4 0,-1 5 0,-2 3 0,-1 6 0,-1 8 0,-1 12 0,2 11 0,-8 13 0,-17 18 0,-28 15 0,-34 10 0,31-19 0,-4 0 0,-6-2 0,-3-1 0,-3-1 0,1-2 0,2-1 0,1-1 0,3-1 0,1-2 0,0-1 0,-1-2 0,-2-1 0,-1-2 0,-4-1 0,-2 0 0,0-2 0,1-1 0,4 0 0,3 0 0,10-1 0,2 1 0,-30-2 0,26 1-984,22 1 0,18 1 0,5 1 0,-23 1 0,-40 1 492,22 0 0,-4 0 52,-8 0 0,-1 0 440,3 1 0,1-1 491,0 1 1,-1 0-1,-7 0 1,-2 1-1,-15 0 1,-5 2-165,18-2 1,-3 1 0,-3 0-1,-10 1 1,-3 0 0,1 0-114,-1 0 1,1 0 0,1 0-215,6 0 0,2-1 0,3 0-94,9 0 1,1-2-1,3 1 94,-23 2 0,3 0 0,6 1 0,1 1 0,6-1 0,1 2 0,4-1 0,3 1 0,6-1 0,2 0 0,7-2 0,4-1 983,-25 4-759,32-4 75,23-2-299,9 0 0,7-3 0,89 9 0,-22-6 0,12 0 0,12 2 0,12 1 0,5 0-246,-13-2 0,3 0 0,3 1 0,3-1 49,-7 0 0,2 0 1,2 1-1,2-1 0,1-1 33,-8 0 0,1 0 0,1 0 0,2 0 0,0 0 0,0-1 23,-9 0 1,0 0-1,1-1 1,1 1-1,0 0 1,0-1-1,-1 0 0,2 1 1,1-1-1,-1 0 1,1 0-1,-1 1 1,0-2-1,-1 1-23,9 0 0,0 0 0,-1-1 0,-1 1 0,-2-1 0,0 1-33,7 0 0,0 0 1,-3-1-1,-1 1 0,-2 0-49,8-1 0,-3 0 0,-2 0 0,-3 0 0,-11 0 0,-2-1 0,-1 1 0,-2 0 218,21 0 0,-2 0 1,0 0 27,0 0 0,1 0 0,1 0 0,-22 0 0,1 0 0,0 0 0,-1 1 0,19-1 0,-1 0 0,-4 1 0,-12-1 0,-4 0 0,-8 0 491,-1 0 1,-19 1 475,-31 2 16,-85 4-492,3-3 1,-12-1-165,4 0 1,-7 0 0,-4 0-134,8-1 0,-4 0 0,-3 0 0,0-1-194,-9 1 0,-3-1 0,0 0 0,-1 1 0,17-1 0,-1 0 0,-1 1 0,1-1 0,0 0 0,-1 1 0,0-1 0,0 1 0,0-1 0,1 1 0,-19 1 0,2 0 0,-1 1 0,2 0 0,2 0 0,0 0 0,1 0 0,0 1 0,-1-1 0,0 0 0,0 1 0,-1-1 0,17-2 0,0 1 0,-1 0 0,-1-1 0,1 1-197,-4-2 0,-1 1 1,1-1-1,-2 0 0,1 0 172,-3 0 0,0 0 0,-1-1 0,1 0 0,0 1 25,4-1 0,-1 0 0,1 0 0,2 0 0,0 0-246,-10 1 0,0 0 0,3 0 0,2 0 221,-15 2 0,2 0 1,5 0-36,16 0 0,2 0 0,4 1 60,-18 1 0,5-1 491,13 0 1,3 0-160,10-1 0,4-1 651,-32 3 0,22 0 0,14-3-213,4 0-525,0-1-245,7 0 0,8 0 0,8-1 0,-2 0 0,-14-1 0,-18 0 0,-8 0 0,8 0 0,18 0 0,16 0 0,10 0 0,5 0 0,0 0 0,-4 0 0,-13 0 0,-19-1 0,-15-1 0,2 0 0,13 0 0,16 1 0,9 0 0,1 0 0,3 0 0,10 0 0,70 2 0,36 2 0,-14-1 0,9 0 0,-27-1 0,2 1 0,2-1-328,9 1 0,3-1 0,2 1 268,10 0 1,1 0 0,2 0 59,-19-1 0,1 1 0,1 0 0,1-1-246,4 1 0,0 0 0,2 0 0,0-1 29,4 1 0,0 0 0,1-1 1,0 1 216,0-1 0,1 1 0,-1-1 0,1 1 0,-2 0 0,1 0 0,-1 1 0,-1-1 0,-5 1 0,-1-1 0,-1 1 0,-1 0-274,17 0 1,-2 1 0,-2 0 273,-9 0 0,-2-1 0,-2 0 0,-10 0 0,-2 0 0,-1-1-47,27 1 1,-3 0 46,-4-2 0,0 0 0,3 0 0,2-1 0,5 1 0,0 0 0,-4 0 0,-3-1 491,-13 1 1,-7-1-486,-19 0 0,-6 0 977,9 0-106,-32-1 78,-11 1-955,3-1 116,7 1-116,4 0 0,-1 0 0,-11 0 0,2 0 0,6 0 0,9 0 0,2 0 0,-2 0 0,8 0 0,10 0 0,7 0 0,-7-1 0,-16 1 0,-14-1 0,-9 0 0,-46 3 0,-20-1 0,4 1 0,-5 0 0,-5 0 0,-1 0 0,-5 0 0,-2 0 0,-4 0 0,-1 1 0,-6-1 0,-2 1 0,-10 0 0,-3-1-208,26 1 0,-3-1 0,0 1 208,-4-1 0,-2 0 0,0 1 0,0 0 0,-1-1 0,1 1 0,1 1 0,1-1 0,0 0 0,2 0 0,1 1 0,0-1 0,1 0 0,0 1 0,0-1 0,1-1 0,-1 1 0,1-1 0,0-1 0,0 1 0,0-1 0,2-1 0,1 0 0,0 1-53,-29-1 1,1 0 52,3 0 0,2 0 0,3 0 0,0 0 0,1 0 0,1 0 0,1 0 0,0 0 0,1 1 0,2-1 0,1 1 0,1 0 0,2-1 0,0 1 0,0-1 0,-1 0 310,0 0 1,0-1-311,3 0 0,2 0 54,6-1 0,3 1-54,8 0 0,1 0 0,4 0 0,0 1 0,0 0 0,-1 0 0,-47 0 0,12 0 0,23 0 0,19 0 0,16 1 0,9-1 0,11 2 0,49-1 0,47 0 0,-6 0 0,9 0 0,-24 0 0,4 0 0,-1 0 0,4 1 0,0-1 0,0 1 0,-3 0 0,0-1 0,1 1 0,15 0 0,1-1 0,-7 0 0,-7 1 0,0 0 0,13-1 0,9 1 0,-1-1-328,-15 0 0,-1 1 0,5-1 135,1 0 1,5 1 0,3 0-1,0 0 193,-11-1 0,1 1 0,0 0 0,1 0 0,-3-1 0,13 2 0,-1-1 0,-2 0 0,-2 1 0,-8-1 0,-1 0 0,-2 1 0,-3-1-93,8 0 1,-4 1 0,-2-1 92,23-1 0,-3 0 0,-8-1 0,1-1 0,9 0 0,3-1-328,-22 0 0,2 1 0,2-1 308,8 1 0,2 0 0,0-1 20,-1 1 0,1 0 0,-3 0-55,-9 0 1,-2 0 0,-4 0 54,17-1 0,-6 1 491,-18-1 1,-5 1-177,-8 0 1,-3 1-174,0-1 0,0 1-142,4-1 0,1 1 491,2-1 1,-1 1-328,41-1-164,-34 1 193,-40 1-193,-41 1 0,-36 1 0,-38 4 0,28-2 0,-4-1 0,-14 2 0,-3-2 0,-10 1 0,-4-1-208,27-1 0,-1-2 0,-1 1 208,-3 0 0,-1 0 0,1-1 0,0 1 0,0-1 0,1 0 0,3 0 0,1 0 0,2 0-13,-28 1 1,3 0 12,6 0 0,1-1 0,3 0 0,0 1 0,-1-1 0,0 2 0,0-1 0,0 1 0,-1 0 0,-1-1 0,-2 1 0,-1-1 0,-3 1 0,-1-1 0,-5-1 0,0 0 0,1 1 0,-1-1 0,6-1 0,0 1 0,7-1 0,1 1 0,6-1 0,2 1 0,1 0 0,1-1 0,3 1 0,1-1 0,4 0 0,3 0 311,7 0 0,4-1-311,-31-1 27,20 0-27,18 1 0,6-1 0,-2 1 0,-8-1 0,-9-1 0,-8 1 0,-4 0 0,0-1 0,2 0 0,2 0 0,-6 0 0,-6 2 0,-5-1 0,-9 1 0,39 0 0,-3-1 0,-5 0 0,-2 0 0,-4-1 0,0 0 0,2 0 0,3 0 0,8 0 0,3 2 0,-32-1 0,19 1 0,13 1 0,10-1 0,14 0 0,11 0 0,7 1 0,2 0 0,-3 0 0,84 3 0,11 0 0,5 2 0,11 0 0,-30 0 0,2 1 0,3 1-328,16 1 0,5 1 0,3 1 109,-13-2 1,3 0-1,2 1 1,1-1 21,-11-1 0,1 1 1,1-1-1,1 1 0,0-1 0,6 0 0,1 1 1,0-1-1,1 0 0,1 0 77,4-1 1,1 0 0,0 0 0,1 0 0,-1 0 119,-15-1 0,0-1 0,0 1 0,0-1 0,0 0 0,-1 0 0,15 0 0,0 0 0,0 0 0,-1 0 0,-1-1 0,-5 0 0,0-1 0,-2 1 0,0-2 0,-1 1-197,-5-1 0,-1 1 1,-2-2-1,1 1 0,-1-1 9,16 0 0,-1 0 0,0-1 0,0 0 188,-2-1 0,0 0 0,0 0 0,-1 0 0,1-1 0,0 1 0,-1-1 0,1 0 0,-1 1 0,0-1 0,0 0 0,-1-1 0,-1 1 0,0-1 0,-1 0 0,-1 1-182,-6 0 0,0 0 1,-1 0-1,-3 0 182,13 0 0,-3 0 0,-5 0 491,12 1 1,-10-1-305,-26 2 0,-10 0 796,-8 0 0,-125 15-773,8-5 0,-15 2-210,16-3 0,-7 2 0,-6 0 0,0 0-141,10-2 1,-1 0 0,-3-1-1,-1 1 1,-1 0 140,-11 0 0,-1 1 0,-2-1 0,-2 0 0,0 0-164,10-1 0,0-1 0,-2 1 0,-1-1 0,0 1 0,0-2 0,-3 1 0,0-1 0,-1-1 0,-1 1 0,1-1 0,-1 0 70,0 0 0,0 0 0,-1 0 0,1 0 0,0 0 0,1-1 94,3 0 0,0 0 0,0 0 0,1 0 0,0-1 0,1 1-164,2-1 0,1 0 0,0 0 0,0 1 0,1-1 0,0 0 0,3 0 0,1 1 0,-1-1 0,2 1 0,-1-1 0,1 0 90,-14 0 0,0 0 0,1 0 1,0-1-1,1 0-123,3 0 0,1 0 1,0 0-1,1-1 0,2 0 94,-14 0 0,1-1 0,2 0 1,2 0 337,8 0 1,1 0 0,2-1 0,2 1-236,-16 0 0,2 0 0,5 1 327,14 0 1,3-1 0,4 2 163,-15-1 1,5 1-1,17 0 1,6-1 491,-29 0 0,31 0 0,24 0 0,17 0 0,7 0 0,2 0-665,30 0-318,21-1 0,5 0 0,8 0 0,8-1 0,4 0 0,24-1 0,6 0-328,-22 1 0,3 0 0,3 0 257,9 0 0,2 0 0,2 1 71,-18 0 0,2 0 0,0 0 0,-1 1 0,-1 0 0,-1-1 0,1 1 0,-2 0 0,21-1 0,-1 1 0,0-1 0,-6 1 0,0-1 0,0 0 0,0 0 0,0 0 0,0 0 0,1 0 0,0 0 0,-1 1 0,-4-1 0,-2 1 0,-2 0 0,-10-1 0,-3 1 0,-3 0 0,10 0 0,-7-1 0,-14 1 0,-4-1 0,44 0 0,-43 0 0,2 1 0,7-1 0,2 0 491,4 1 1,0 0-385,1 0 0,-1 1-107,-4-1 0,-1 1 0,-4 0 0,1-1 0,2 0 0,2 0 0,9 0 0,3 0 0,8 0 0,1 0 0,3 0 0,-1 0 0,-5 0 0,-2 0 0,-9 0 0,-2-1 0,-5 0 0,-2 0 0,-5-1 0,0 1 0,42-3 0,-13 2 0,-13 1 0,-6 1 0,9 0 0,3 0 0,-5 0 0,-17 0 0,-24 0 0,-16 0 0,-8 0 0,-1 0 0,8 1 0,11 1 0,8 0 0,2 0 0,-7 1 0,-9-2 0,-3 0 0,-4 0 0,-7-1 0,-40 10 0,10-5 0,-25 5 0,31-8 0,8-1 0,5-1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4:00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4939 0 24575,'-3'23'0,"-3"-3"0,-2-15 0,-7 1 0,-6 1 0,-7-1 0,-9-2 0,-6 0 0,-4 0 0,-1 2 0,-9 1 0,-17 1 0,-21 0 0,38-3 0,-2-1 0,-4-1 0,1 1 0,0 0 0,2 0 0,2-1 0,0 1 0,4-2 0,1 1 0,1-1 0,1-1 0,-1 0 0,0 0 0,-3-1 0,0 1 0,-6-1 0,-1 1 0,-5-1 0,-2 1 0,-1-1 0,-2 1 0,0-1 0,0 1 0,1 0 0,1-1 0,2 1 0,1-1 0,3-1 0,2 1 0,2-1 0,0 0 0,0 1 0,0-1 0,-3 1 0,-1 0 0,-2 0 0,-1 0 0,-1 0 0,1 0 0,3 0 0,0 0 0,4 0 0,1 0 0,5 1 0,2-1 0,-44 1 0,13 1 0,11-2 0,10-1 0,8 0 0,2 0 0,1 1 0,-2 0 0,2 0 0,4 0 0,5-1 0,6 1 0,0-1 0,-4 0 0,-7 1 0,-4 0 0,-8 0 0,-7 0 0,-9 0 0,-6 0 0,2 0 0,7 0 0,9 0 0,10 1 0,4 0 0,4 1 0,6-1 0,7 1 0,11-1 0,9 0 0,75 3 0,25 1 0,-7 0 0,7 1 0,-1 0 0,0 0 0,5 1 0,0 0 0,1-1 0,0 0 0,2-2 0,2 0 0,-31-2 0,1 0 0,0 0 0,2 0 0,1-1 0,-1 1 0,29 1 0,-2 0 0,-13 0 0,-5 0 0,-15 0 0,-7-1 0,17 1 0,-34-3 0,-20 1 0,-13 4 0,-9 9 0,-4 8 0,-3 8 0,-1 3 0,1-1 0,3-2 0,3-4 0,1-6 0,1-4 0,0-2 0,0-1 0,1 0 0,0 0 0,1 1 0,-1-1 0,1-1 0,-1-1 0,0-1 0,1 0 0,0 0 0,1 2 0,0 0 0,-1-57 0,-1 17 0,-1-45 0,-2 36 0,0 9 0,-1 4 0,1 3 0,-1 1 0,0 4 0,2 5 0,2 4 0,0 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4:05.1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40 493 24575,'-10'19'0,"2"-2"0,7-11 0,-1 1 0,7-32 0,-3 13 0,5-28 0,-5 21 0,-2-2 0,1-1 0,-1-2 0,0 1 0,-1 2 0,0 3 0,1 3 0,-1 1 0,1 0 0,0-1 0,0-1 0,0-1 0,0-1 0,0 1 0,0 2 0,-1 0 0,0 0 0,0 0 0,0-1 0,-1 0 0,0-1 0,-1 0 0,-1 0 0,-1 2 0,1 3 0,0 2 0,2 4 0,0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4:13.2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137 1 24575,'-13'64'0,"1"2"0,1 2 0,2 1 0,2-1 0,3 3 0,1 6 0,1 3 0,1-1 0,0-4 0,1-4 0,0 1 0,0 1 0,-1 0 0,0-2 0,-1 0 0,-1-2 0,0 2 0,-1 4 0,0 4 0,-2 7 0,-1 9 0,4-44 0,0 0 0,0 2 0,-1 0 0,2-1 0,-1 0 0,0-1 0,0-1 0,-2 45 0,1-5 0,1-6 0,1-7 0,0-5 0,0-9 0,1-11 0,1-13 0,0-9 0,1-9 0,0-8 0,-1-5 0,44-5 0,43-3 0,-7 0 0,9 0 0,-21 1 0,2-1 0,0 2 0,2-1 0,0 1 0,0 0 0,29 1 0,-4 1 0,-12-1 0,-4-1 0,-8 0 0,-2 0 0,-6-1 0,-1-1 0,-6 0 0,-2 0 0,43 0 0,-10 0 0,-2 0 0,6 1 0,5 0 0,-1 1 0,-16 0 0,-17 0 0,-10 0 0,-3 0 0,6 2 0,6 0 0,3 2 0,-2-2 0,-5 1 0,-3 1 0,0 1 0,7 1 0,10 0 0,6-1 0,0-1 0,-11-2 0,-17-1 0,-9-1 0,-6-1 0,-1 1 0,3 0 0,1 0 0,-3 2 0,-1 0 0,0-1 0,9 1 0,19 2 0,29 2 0,-39-4 0,0 1 0,43 4 0,-27-3 0,-34-3 0,-17-2 0,-1-1 0,0 0 0,5 0 0,5 0 0,3 0 0,3 0 0,3-1 0,0-1 0,-1 0 0,-2 0 0,-1-2 0,2 1 0,0-1 0,-1 0 0,-1 1 0,4 0 0,7 0 0,8 1 0,3 0 0,-1 2 0,-7 0 0,-9 0 0,-10 1 0,-7-1 0,-3 1 0,-5-1 0,-1 0 0,-4 0 0,-47 6 0,-9 1 0,1-1 0,-6 1 0,-45 5 0,0-1 0,16 0 0,25-4 0,22-1 0,18-3 0,12-1 0,1 3 0,1 5 0,0 0 0,-1 5 0,2-4 0,0 1 0,0 2 0,0 1 0,-1 1 0,2-1 0,0-1 0,1-2 0,1 1 0,-1 0 0,1 2 0,0-1 0,-1 2 0,0 0 0,-1 0 0,1 1 0,0-9 0,-18-43 0,7 11 0,-15-30 0,18 39 0,3 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4:16.4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135 1 24575,'-4'28'0,"1"-1"0,1-8 0,0 4 0,1 3 0,-1 2 0,0 1 0,1 0 0,0-2 0,0-2 0,0-4 0,1 0 0,0-1 0,0-2 0,-1 0 0,1-2 0,-1 0 0,0-2 0,1-1 0,-1-1 0,-1-1 0,0 1 0,1-1 0,-2 0 0,1 1 0,-1 0 0,0 1 0,0 0 0,0 1 0,1 0 0,-1-2 0,1 1 0,-1-1 0,1-2 0,0-2 0,-1 2 0,2-2 0,-1 3 0,-1-3 0,1 2 0,0 2 0,-1 1 0,-1 0 0,2-1 0,0-1 0,0-2 0,1 0 0,-1 1 0,1-2 0,-1 4 0,1-4 0,-1 2 0,1-1 0,-2-1 0,0 1 0,0-1 0,-1 2 0,1-2 0,1 1 0,-2 0 0,0-56 0,-1 1 0,2-4 0,1-6 0,0-37 0,2 37 0,0 13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4:34.2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4489 2509 24575,'56'-5'0,"-5"2"0,-16 1 0,-6 1 0,-4 0 0,0 0 0,2-1 0,-1 1 0,-6 0 0,-3 0 0,1 0 0,5 0 0,4 1 0,-4 0 0,-5 0 0,-3 0 0,2 0 0,9 0 0,8 0 0,4 2 0,-2-1 0,-10 1 0,-8-2 0,-8 0 0,4 0 0,8 0 0,9 0 0,-1 0 0,-11 0 0,-11 0 0,-4-17 0,-1-4 0,1-18 0,-1-4 0,-2-6 0,0-5 0,-1-3 0,2-6 0,0-5 0,1-4 0,0 1 0,0 6 0,-2 10 0,-1 4 0,0 4 0,1 2 0,0-1 0,0 1 0,0-2 0,-1 1 0,0-1 0,0 2 0,0 0 0,0 2 0,0-3 0,0-1 0,0-2 0,1-1 0,0 2 0,0 5 0,-1 5 0,0 3 0,0 2 0,0 0 0,0 0 0,1 0 0,0-2 0,0-5 0,1-3 0,-2-1 0,1 3 0,-1 5 0,1 3 0,0-1 0,0 0 0,0 0 0,0 1 0,1 2 0,-1 0 0,1 0 0,-2 0 0,1 0 0,0 3 0,0 3 0,1 5 0,-1 7 0,0 0 0,-1 4 0,0-4 0,0 1 0,0 2 0,0 0 0,0-3 0,-1-4 0,0 0 0,1 2 0,-1 6 0,-8 6 0,-36 2 0,-40 2 0,26 1 0,-5-1 0,-8 2 0,-1-1 0,4 0 0,-1 1 0,2-1 0,0 0 0,1 0 0,0-1 0,-1-1 0,-2 1 0,0-1 0,-1 0 0,0 0 0,0 0 0,4 0 0,0 0 0,5 0 0,2 0 0,3 0 0,0 0 0,3 0 0,0 0 0,1 0 0,1 0 0,0 0 0,1 0 0,-46 0 0,10 0 0,2 0 0,1 0 0,-4 0 0,1-1 0,4 0 0,8 0 0,2 0 0,1 0 0,0-1 0,-5-2 0,-3 0 0,-2 0 0,1 1 0,7 1 0,4 0 0,4 0 0,2 0 0,1 2 0,2-1 0,4 1 0,0-1 0,-2 0 0,0 0 0,1 1 0,3 0 0,4 0 0,3 0 0,1 0 0,-2 0 0,-7 0 0,-10-1 0,-11 0 0,-1-1 0,8 1 0,11 0 0,7 0 0,-1 0 0,1 0 0,1 0 0,4-1 0,4 1 0,2 0 0,1 0 0,1 0 0,2-1 0,7 1 0,6 0 0,6 1 0,0 0 0,-2 0 0,0-1 0,1 1 0,3-1 0,7 0 0,-2 18 0,-2 19 0,-1 18 0,-2 13 0,6-5 0,2-2 0,2-1 0,1-1 0,1 4 0,0 4 0,0 7 0,1 0 0,1-4 0,0-12 0,0-9 0,2-7 0,0-1 0,-1 3 0,0 4 0,-1 6 0,0 7 0,-2 2 0,0 1 0,0-1 0,0 0 0,1 1 0,-1 1 0,-1 1 0,-1 5 0,-3 2 0,1 0 0,1-4 0,2-8 0,1-8 0,1-7 0,2-4 0,-1-4 0,1-2 0,0-3 0,-1-5 0,1-1 0,0-2 0,0-1 0,1-2 0,0-3 0,1-3 0,0-4 0,9-5 0,32-8 0,49-8 0,-20 2 0,7 0 0,12-1 0,3 1 0,2 0 0,1 1 0,-3-1 0,-2 2 0,-6 0 0,-1 2 0,-3 0 0,0 0 0,2 1 0,0 1 0,4-1 0,0 2 0,1-1 0,-1 0 0,-2 0 0,-2 0 0,-9 1 0,-4 0 0,-10 0 0,-3 0 0,-5 0 0,0 0 0,47-2 0,-43 1 0,1 0 0,8-1 0,2 1 0,2 0 0,1 1 0,-2-1 0,-2 2 0,-4-1 0,-2 1 0,-3 0 0,1 0 0,-1 0 0,2 0 0,1 0 0,2 0 0,3 0 0,0 0 0,1 0 0,0 0 0,1 0 0,-1 0 0,-2 0 0,0 0 0,-3 0 0,0 0 0,-1 1 0,-2 0 0,-1 0 0,-1 0 0,-3 1 0,-1-1 0,41 2 0,-9-2 0,-8 0 0,1 0 0,3-1 0,5 1 0,-5 0 0,-17 1 0,-26 0 0,-34 1 0,-39 3 0,-50 3 0,27-2 0,-4-1 0,-7 1 0,-3 0 0,-1 1 0,-1-1 0,4 0 0,1 0 0,3-1 0,1 1 0,6 0 0,1-1 0,6 0 0,1 1 0,-41 5 0,6-1 0,2-2 0,2-1 0,4-2 0,7 0 0,5-1 0,-7-1 0,-10 0 0,-8-1 0,8 0 0,19-2 0,18 0 0,10-1 0,-1 0 0,-13 0 0,-15-2 0,-10-1 0,1-1 0,17 0 0,23 3 0,19 0 0,20-1 0,20-3 0,23-4 0,31-7 0,-27 6 0,3 0 0,11-1 0,4-1 0,15 1 0,6 0 0,-17 4 0,3 0 0,3 0-328,8 0 0,3 0 0,-1 1 315,2 0 1,0 0-1,-3 0 13,-9 1 0,-2 0 0,-5 0 0,10-1 0,-8 0 0,20-2 0,-39-1 0,-17 0 0,-7-3 0,-4 0 983,-5 1-944,-7 2-39,-5 1 0,-4 0 0,0-4 0,1-8 0,0-9 0,-1-5 0,-2-2 0,-2 2 0,-1 2 0,0-4 0,1-9 0,2-12 0,2-11 0,4-7 0,1-2 0,2 0 0,1-1 0,0-1 0,1-1 0,2-2 0,1-2 0,3 0 0,0 2 0,-1 6 0,-4 11 0,-6 13 0,-4 12 0,-2 10 0,0 8 0,-1 6 0,0 2 0,-1 1 0,0 0 0,0-2 0,-1-1 0,0-2 0,-1-1 0,0 0 0,0 3 0,0 1 0,0 0 0,0 7 0,0 53 0,1 12 0,0-3 0,0 6 0,0-5 0,1 1 0,-1 5 0,1 1 0,0 3 0,0 1 0,1 3 0,0 0 0,1 1 0,1 1 0,-1-2 0,-1-1 0,1-4 0,-1-3 0,0-5 0,-1-2 0,1 38 0,1-14 0,-1-12 0,-1-10 0,1-12 0,-2-11 0,0-13 0,0-10 0,2-62 0,-1-1 0,0 1 0,-1-4 0,1 6 0,-1-1 0,1-4 0,1-1 0,-1-2 0,0-1 0,0 3 0,0 1 0,0-43 0,-1 8 0,0 6 0,0 4 0,1 5 0,0 8 0,0 10 0,-1 8 0,0 10 0,0 8 0,-1 10 0,0 8 0,-2 3 0,-2-2 0,-3-8 0,-3-10 0,1 0 0,1-6 0,2 0 0,0 1 0,2 0 0,1 7 0,1 3 0,1 6 0,1 5 0,-1 6 0,0 0 0,-7 2 0,-4 2 0,-16 4 0,-10 9 0,-8 2 0,-5 1 0,-4 0 0,-4-2 0,-9-4 0,-11-3 0,-14-2 0,40-2 0,-3 0 0,-6-1 0,-1 0 0,-5 0 0,-2-1 0,-1-1 0,-2 1 0,0-1 0,-1 1 0,5 0 0,1 0 0,6 0 0,1 1 0,3 1 0,0-1 0,1 1 0,-2 0 0,-1-1 0,-2 1 0,-1 0 0,-1 0 0,3 0 0,1 0 0,5 0 0,1 1 0,2 0 0,0 0 0,0 0 0,0 0 0,-4 0 0,-1 0 0,-5 0 0,-2 0 0,-1 0 0,-1 0 0,-1 0 0,1 0 0,0 0 0,1 0 0,3-1 0,2 1 0,4-1 0,1 1 0,2 0 0,2 0 0,-1 1 0,0 0 0,-3 1 0,0 1 0,1-1 0,0 2 0,-44 1 0,18 0 0,15-3 0,14 0 0,10-1 0,7 0 0,4-1 0,5 0 0,7 0 0,6 1 0,1 8 0,-2 7 0,0 1 0,3-2 0,-5-21 0,-13-23 0,-13-17 0,-9-12 0,7 9 0,14 14 0,13 15 0,11 12 0,5 46 0,1 3 0,0 39 0,-1-9 0,1 1 0,0-2 0,1-2 0,0-2 0,-1-2 0,0-1 0,-1-4 0,0-1 0,-1 1 0,-2 2 0,0 6 0,-1 2 0,1 3 0,0-3 0,0-6 0,0-7 0,-1-4 0,0-4 0,-1-4 0,1-5 0,1-4 0,1-2 0,0-3 0,0-6 0,2-8 0,-1-7 0,1-3 0,7 5 0,4 1 0,9 4 0,3-4 0,9-4 0,18-5 0,35-3 0,-22-3 0,7 0 0,24-1 0,8-1-328,-21 1 0,3 0 0,2-1 279,5 0 0,1-1 0,0 0 49,-1 0 0,-1 1 0,-2-1 0,-6 1 0,-2 0 0,-2 1-51,-9 0 1,-1 0 0,-1 0 50,25 1 0,-3-1 0,-3 1 0,0 0 0,-1 0 0,-1 0 0,3-1 0,-1 1 0,-2 0 0,-2 1 0,-3 1 0,-3-1 0,-6 1 0,-3 0 0,-8 0 0,-1 1 0,-7-1 0,-2 0 983,34 0-844,-11 1 21,-6 0-160,-3 1 0,-7 0 0,-11 0 0,-11 0 0,-6-1 0,-1 0 0,9 2 0,7 0 0,2-1 0,-4 0 0,-11-1 0,-12 0 0,-7 0 0,-4 0 0,-3-11 0,-1-18 0,0-25 0,1-14 0,0-8 0,0 1 0,0 2 0,-2 0 0,0 5 0,0 9 0,0 7 0,1 4 0,-1 1 0,0 0 0,-2 4 0,0 8 0,1 5 0,0 3 0,0 0 0,0 1 0,0 3 0,0 5 0,-1 4 0,0 5 0,-18 2 0,-42 1 0,7 3 0,-8 0 0,-19-1 0,-5 0 0,-7 0 0,-2 0 0,6-1 0,2 0 0,5 1 0,2-1 0,7 1 0,1 0 0,1 1 0,0-1 0,0 2 0,-1-1 0,-1 0 0,-1 0 0,0-1 0,-1 0 0,2-1 0,0 0 0,4 1 0,0 1 0,1 1 0,5 0 0,-11 1 0,-23-1 0,29 0 0,-27-1 0,39 1 0,-1 0 0,4 0 0,0 1 0,1 0 0,-1 0 0,2 1 0,0-1 0,-48 1 0,2-2 0,2 0 0,7 0 0,6-1 0,5 1 0,8 0 0,12 1 0,14 0 0,13 0 0,6 0 0,1 2 0,1 1 0,-4 1 0,-1 1 0,5 0 0,5-2 0,9 2 0,2 8 0,1 9 0,-1 13 0,-1 7 0,-1 5 0,1 5 0,-1 8 0,-1 8 0,-3 6 0,0 1 0,0-7 0,0-8 0,3-6 0,2-5 0,3-4 0,0-5 0,0-7 0,1-6 0,0-4 0,0-3 0,1-4 0,0-4 0,0-5 0,21-2 0,27-2 0,45 0 0,-27-1 0,5 0 0,13-1 0,3-1 0,7 0 0,3-1 0,-29-1 0,2 1 0,0-1-153,2 0 1,0 0 0,1 0 152,0 1 0,0 0 0,0 0 0,0 0 0,-1 0 0,0 0 0,27 0 0,-3-1 0,-4 1 0,-1 0 0,-3 0 0,0 0 0,1 2 0,1 0 0,5 0 0,0 0 0,0 0 0,-2 0 0,-6 0 0,-3 0 0,-7-1 0,-2 1 0,-7 0 0,1 0 0,-1 0 0,0 0 0,4 0 0,0 0 0,0 0 0,-2 0 0,-6 0 0,-5 0 457,30 0-457,-36 0 0,-25 0 0,-16 0 0,-5 0 0,4-1 0,-5-15 0,1-17 0,-5-15 0,1-16 0,0 1 0,0 1 0,-1 9 0,0 14 0,0 16 0,-1 10 0,-19 12 0,-41 12 0,9-3 0,-7 2 0,-19 3 0,-5 1 0,0-1 0,0-1 0,-3-1 0,1-2 0,3 0 0,-1-2 0,5-1 0,-1 0 0,-5-1 0,0 1 0,6-2 0,0 0 0,1-1 0,1-1 0,0-1 0,0-2 0,0 0 0,-1 0 0,-1 0 0,0-1 0,-3 1 0,-1-1 0,-3 0 0,-1 0 0,3 0 0,0 0 0,5-1 0,3 0 0,6 1 0,3 0 0,7 0 0,0-1 0,2 1 0,0 0 0,1 0 0,1 1 0,1-1 0,2 1 0,-41-3 0,11 1 0,12 0 0,11 1 0,6 1 0,4 0 0,1 1 0,1-1 0,9 1 0,13 0 0,13-2 0,31-17 0,3 3 0,19-12 0,-11 12 0,-5 6 0,-2 3 0,7 2 0,12 0 0,16 0 0,15 2 0,13 1 0,12 1 0,-45 0 0,2 1 0,3 0 0,1 0 0,3 1 0,1-1 0,1 1 0,0 1 0,0-1 0,1 2 0,-1-1 0,0 1 0,-1 0 0,1 1 0,-4 0 0,-1-1 0,-5 1 0,-3-1 0,37 4 0,-13-2 0,3 0 0,17 0 0,-37-4 0,2 0 0,9 0 0,4-1 0,6 1 0,1-1 0,3 0 0,0 0 0,-1 0 0,-3 0 0,-9 0 0,-4 0 0,-13 0 0,-4 0 0,20 0 0,-26 0 0,-13 1 0,-9 0 0,-5 0 0,-6-1 0,-6 0 0,-2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8T00:05:26.3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07:34.7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2486 177 24575,'-38'-5'0,"-10"0"0,-9 0 0,-10 0 0,-1 1 0,2 0 0,4 1 0,3 0 0,-5 1 0,-2 1 0,-3-1 0,-1-1 0,-1 0 0,2 1 0,2 0 0,1 0 0,-2 1 0,-1-2 0,0-1 0,4-1 0,8 0 0,4 3 0,1-2 0,2 0 0,1-1 0,3 1 0,4 1 0,1 0 0,-6-1 0,-3 0 0,-2 0 0,5-1 0,4 1 0,2 1 0,-1 0 0,-2-1 0,-2 0 0,1-2 0,3 1 0,7 1 0,9 1 0,6 0 0,3 1 0,-3-1 0,-3 0 0,-4 0 0,-3 0 0,-1 0 0,1 0 0,4 1 0,2-1 0,14 2 0,42 0 0,17 1 0,43 0 0,-1 0 0,-1 0 0,-9 0 0,-8 0 0,-3 0 0,0 1 0,7 0 0,1 2 0,-1 2 0,-5-1 0,-4 0 0,1-1 0,6 0 0,10 0 0,13 1 0,-47-1 0,1-1 0,0 1 0,0-1 0,46 1 0,-14-2 0,-8-1 0,-7 0 0,-8 0 0,-6 0 0,-10 0 0,-8 0 0,-3 0 0,3 0 0,8 1 0,7 0 0,5 0 0,-5 0 0,-13-1 0,-12 0 0,-12 0 0,-5 0 0,1 0 0,6-1 0,-6 0 0,2 0 0,-43 5 0,-4 2 0,-31 3 0,9-1 0,3-1 0,1 1 0,-8 4 0,-14 6 0,-22 6 0,40-9 0,-2 0 0,-1 1 0,-1 0 0,2 1 0,0 0 0,-1 3 0,0 0 0,-2 2 0,0 0 0,-4 3 0,0 0 0,-1 0 0,0 1 0,5-2 0,0 1 0,3-1 0,1 1 0,2-2 0,1 1 0,3 0 0,0-1 0,3-1 0,2 0 0,-36 16 0,15-8 0,15-7 0,13-7 0,12-5 0,7-5 0,10-3 0,76-24 0,-12 5 0,9-1 0,5-2 0,7-1 0,2 0-238,2 0 0,2 0 0,0 0 238,-1 1 0,-1 0 0,-2 1 0,21-6 0,-9 1 0,-25 5 0,-8 1 0,9-6 0,-44 11 0,-26-3 0,-23-6 0,-21-10 714,-25-9-714,25 19 0,-4 0 0,-8-1 0,-2 2 0,-4 0 0,-1 2 0,0 3 0,1 2 0,6 3 0,1 1 0,8 2 0,3 1 0,-35-3 0,22 2 0,17 3 0,16 0 0,14 3 0,8 0 0,56-3 0,49-1 0,-20 1 0,7 1 0,11 1 0,2 1 0,-3 1 0,-2 0 0,-11 1 0,-3 1 0,-10 1 0,-5 0 0,12 0 0,-12 3 0,-36-2 0,2 1 0,-15 0 0,-62 13 0,-10-7 0,1 0 0,-6-2 0,-1-4 0,-2-3 0,-12 0 0,-3-1 0,-8-1 0,-2-1 0,-2 0 0,2 0 0,6-1 0,2 1 0,11-2 0,4 1 0,7-1 0,3 1 0,-37-2 0,16 1 0,20 3 0,21 0 0,12 0 0,9 0 0,5 0 0,5 0 0,39 20 0,3-2 0,13 1 0,10 1 0,4-4 0,5-3 0,9 0 0,2-3 0,3-2 0,-2-2 0,-15-3 0,-5-2 0,-8-1 0,-3 0 0,34-4 0,-5-2 0,4-3 0,6-1 0,-4-1 0,-3-1 0,-4 0 0,-7 0 0,-6 2 0,-5 2 0,-2 2 0,8 1 0,5 0 0,6 1 0,-1 1 0,-4 2 0,-3 1 0,-9 0 0,-6 0 0,-8 0 0,-7 1 0,0 1 0,4 1 0,8 3 0,10 1 0,6 0 0,2 2 0,0-1 0,5 2 0,9 0 0,0 0 0,-14-2 0,-24-3 0,-25-3 0,-14-2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07:56.9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1 24575,'-1'21'0,"0"-2"0,1-15 0,0 2 0,0 9 0,0-4 0,1 7 0,1-7 0,0 1 0,1 1 0,0-1 0,0-1 0,0-1 0,0 0 0,0-1 0,-1 0 0,1-1 0,2 3 0,-3-6 0,4 8 0,-2-9 0,4 5 0,-3 3 0,-1-1 0,-2 0 0,-2-4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07:49.8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2478 188 24575,'66'-12'0,"-5"2"0,-15 6 0,-3 0 0,-3 0 0,-3-1 0,-2 2 0,1 0 0,5 1 0,4 0 0,1 0 0,-6 1 0,-7 0 0,-8 1 0,-4 0 0,0-1 0,-1 1 0,-2-1 0,-2 0 0,-3 1 0,-1 0 0,1 1 0,5 0 0,4 0 0,5 1 0,3-1 0,5 1 0,5 0 0,5 0 0,-3 0 0,-9 0 0,-8 0 0,-6 0 0,0 0 0,2 1 0,2 1 0,-3 0 0,-3-2 0,-3 0 0,-4-2 0,-3 1 0,4 1 0,2 1 0,5 0 0,2 1 0,-3 0 0,-1 0 0,-2 0 0,-2-2 0,-2 1 0,4 0 0,4 1 0,2 0 0,0-2 0,-5 1 0,-5-3 0,-2 1 0,3-1 0,6 1 0,5 0 0,-1 0 0,-5-1 0,-7-3 0,-5-4 0,0-14 0,0-8 0,1-4 0,-2 1 0,-2 8 0,0 3 0,0 4 0,-1 4 0,1 3 0,0 2 0,2 38 0,-1-15 0,3 29 0,-2-27 0,-1-1 0,2 2 0,1 4 0,2 0 0,-1-2 0,0-3 0,-2-2 0,0-2 0,0 0 0,0 1 0,1 1 0,-1-1 0,0-1 0,-1-2 0,0 2 0,0 1 0,-1 2 0,0 1 0,-1 0 0,1 1 0,-1 0 0,0 0 0,-1-1 0,0-2 0,1 1 0,0 0 0,0 1 0,-1 2 0,0 5 0,0 1 0,0 3 0,0 0 0,1-3 0,0-2 0,-1 1 0,0 4 0,1 6 0,0 6 0,0 0 0,0-2 0,-1-6 0,0-6 0,0-4 0,0-2 0,0 0 0,0-1 0,0-4 0,0-6 0,35-64 0,5-2 0,-6 3 0,1-3 0,-6 14 0,-2 2 0,14-27 0,-15 19 0,-13 15 0,-5 10 0,-2 5 0,-2 6 0,-1 6 0,-2 40 0,-1 10 0,-1 36 0,0-6 0,0-8 0,0-9 0,1-11 0,0-5 0,-1-5 0,0-5 0,-1-5 0,1-5 0,1-10 0,0-4 0,-18-36 0,-15-21 0,-23-29 0,25 38 0,0 2 0,-26-28 0,7 12 0,9 10 0,8 10 0,0 5 0,1 6 0,4 7 0,2 4 0,11 8 0,6 5 0,1 4 0,-6 12 0,-8 19 0,-8 20 0,-6 20 0,-3 16 0,20-42 0,0 2 0,0 0 0,2-1 0,-14 43 0,7-13 0,7-14 0,3-14 0,3-14 0,4-14 0,3-11 0,2-8 0,-2-59 0,3-23 0,-2 18 0,1-4 0,0 1 0,1 0 0,-2 7 0,0 2 0,-4-41 0,-2 16 0,3 26 0,2 19 0,1 19 0,-1 16 0,-10 28 0,-12 28 0,-12 34 0,14-33 0,0 2 0,0 4 0,-1 2 0,2 2 0,0 0 0,1-1 0,1 0 0,2-3 0,0 0 0,1-4 0,0-1 0,2-4 0,1-2 0,-9 37 0,8-21-984,7-24 0,5-22 0,2-17 0,2-63 0,2-16 492,1 5 0,0-7 52,0 0 0,1-1 440,-1-4 0,0-1 491,0 1 1,-2 0-1,0 6 1,-1 2-1,0 9 1,0 2-1,0 9 1,0 4 491,0-22 0,0 30-97,-2 26-886,-8 47 0,-7 24 0,3-10 0,0 5 0,-3 5 0,1 3 0,-2 4 0,1 0 0,0 2 0,1-1 0,1-2 0,1-2 0,2-6 0,0-3 0,-6 38 0,4-17 0,5-17 0,3-14 0,2-15 0,0-10 0,3-10 0,1-36 0,3-24 0,1-38 0,-1 36 0,0-2 0,0-7 0,0-3 0,-1-7 0,1-2 0,-1-2 0,0 0 0,0 3 0,-1 3 0,0 10 0,0 4 0,-1-31 0,0 23 0,-1 21 0,0 15 0,0 12 0,1 9 0,-14 41 0,1 5 0,-11 38 0,3-5 0,2 3 0,1-1 0,1 3 0,-1 8 0,0 6 0,3 1 0,3-6 0,4-12 0,4-10 0,1-11 0,0-11 0,2-10 0,-1-8 0,2-5 0,-1-1 0,0 0 0,1 0 0,0-7 0,0 0 0,0 1 0,0-3 0,0 7 0,0-6 0,1 0 0,3 6 0,0-2 0,5 8 0,0 4 0,3 4 0,1 1 0,-1-4 0,-2-9 0,-4-8 0,0-4 0,4-2 0,6-1 0,14-1 0,8 0 0,6-1 0,-5-1 0,-10 0 0,-11-1 0,-8 0 0,-1-1 0,-1-2 0,1-2 0,-3-1 0,-2 0 0,-2-1 0,-1-2 0,-2-3 0,0 3 0,-2 2 0,-6 1 0,-9 1 0,-13 1 0,-13 1 0,-5 3 0,-1 3 0,2 0 0,5 1 0,6 0 0,8-1 0,7 0 0,3 0 0,0-2 0,-1-3 0,-4-5 0,-5-5 0,-2-5 0,3-1 0,6 0 0,6-1 0,5-4 0,4-8 0,3-10 0,2-8 0,4-8 0,3-3 0,3-2 0,4-1 0,6-2 0,3-6 0,4-5 0,-1 1 0,-5 11 0,-4 12 0,-4 12 0,-4 10 0,-2 6 0,-1 10 0,-2 5 0,-23 38 0,2 3 0,-22 33 0,7-7 0,2 1 0,2-1 0,4-3 0,4-4 0,2-4 0,3 3 0,0 2 0,-1 3 0,2 1 0,2-5 0,4-9 0,4-8 0,2-7 0,3-7 0,-1-2 0,1-1 0,1-1 0,-1-1 0,1 2 0,0 1 0,0 1 0,0 1 0,1-2 0,1 1 0,-1 1 0,2 2 0,1 0 0,1-2 0,1-2 0,0-3 0,2 1 0,0-1 0,1-1 0,1 0 0,0-2 0,2 0 0,3-1 0,2-1 0,-1-1 0,-4-3 0,-56-9 0,6 2 0,-43-7 0,31 7 0,9 1 0,8 1 0,4 0 0,3-1 0,-2 1 0,3-1 0,1 2 0,1-1 0,3 0 0,3 0 0,2 1 0,2-1 0,-1 1 0,-2-1 0,-4 1 0,-4-1 0,-3 0 0,-2-1 0,-2 1 0,1 0 0,1 0 0,2-1 0,1 0 0,0 0 0,-1 0 0,1 1 0,3 0 0,4 1 0,4-1 0,2 1 0,0-1 0,2-1 0,1 1 0,1 0 0,-3 1 0,-1 0 0,0 0 0,0 0 0,1-1 0,1 0 0,0 0 0,-3-1 0,-4 1 0,-3-2 0,0 0 0,2 0 0,5 0 0,2 1 0,2 1 0,1 0 0,0-1 0,0-1 0,40-8 0,16 4 0,39-4 0,-3 6 0,-4 4 0,-4-1 0,9 1 0,-34 1 0,1 0 0,4-1 0,2 1 0,2 0 0,0-1 0,-4 1 0,-1 0 0,37-2 0,-21 1 0,-18 1 0,-9 0 0,2 0 0,6-1 0,4-1 0,-6 0 0,-15 0 0,-14 1 0,-13 1 0,-37-11 0,-32-10 0,8 4 0,-4-1 0,-7-2 0,0 0 0,5 2 0,2 2 0,-28-10 0,37 12 0,24 8 0,17 1 0,20-11 0,25-11 0,19-10 0,14-3 0,0 10 0,-4 6 0,-1 3 0,0 4 0,3 2 0,3 4 0,5 2 0,1 2 0,-4 2 0,-11 2 0,-14 2 0,-11-1 0,-8 0 0,-4 0 0,-6-1 0,-12 0 0,-58-5 0,-12 4 0,6 0 0,-5 1 0,6 0 0,-1 2 0,-3-1 0,-2 0 0,-2 1 0,-1 0 0,-1 1 0,0-1 0,1 2 0,0-1 0,2 0 0,2 0 0,5 1 0,1-1 0,2 0 0,1 0 0,2 1 0,0-1 0,-46-2 0,4 0 0,6 0 0,1 0 0,-4 2 0,-4-2 0,0 0 0,7-1 0,8-1 0,9 2 0,8 1 0,7 1 0,4 1 0,0 0 0,1 0 0,2-1 0,6 0 0,11 0 0,10-1 0,8 1 0,41-11 0,40-1 0,-2 2 0,10 1 0,-12 4 0,4 0 0,2 2-179,5 0 0,1 2 1,1-1 178,-1 1 0,0 0 0,-2 1 0,-6 0 0,-2 0 0,-1 1 0,23-1 0,-3 1 0,-7-1 0,-3 0 0,-6 0 0,-4 1 0,-7-1 0,-3-1 0,34-1 0,-14 0 536,-5 0-536,7 1 0,10 0 0,9 0 0,-6 0 0,-22 0 0,-24 1 0,-27 1 0,-20 2 0,-21 2 0,-27 2 0,-29 2 0,28-4 0,-1 0 0,-3-1 0,1 0 0,0-1 0,0 0 0,2-1 0,0 0 0,1 0 0,0 0 0,-2 0 0,0 0 0,-2 0 0,0 0 0,0-1 0,-1 1 0,1 0 0,0-1 0,0 1 0,-1 0 0,-3 0 0,-2 0 0,-5-1 0,0 1 0,-6 0 0,-1 0 0,-2 0 0,1-1 0,4 1 0,3 0 0,5 0 0,2-1 0,8 0 0,2 0 0,-30 0 0,20 0 0,13 0 0,9 0 0,5 0 0,6 0 0,8 0 0,4 1 0,1 0 0,0 0 0,2-1 0,-2 1 0,-4 0 0,-6 1 0,-2-1 0,2 1 0,5-2 0,3 2 0,1-1 0,2 0 0,3 0 0,-12 0 0,-12-1 0,-14-3 0,-1-1-984,15-1 0,16 1 0,11 1 0,79 19 0,8 4 492,-6-1 0,5 2 52,-11-2 0,-1 1 440,-3-1 0,-2 0 491,-5-1 1,-2 0-1,-4-1 1,-2 0-1,1-2 1,0 1-1,1 0 1,0 0-1,0-1 1,-1 0 491,40 11-97,-13-5-886,-8-2 0,2-3 0,9 1 0,3-2 0,2-2 0,-4-1 0,-11-3 0,-10-4 0,-14-1 0,-5 0 0,4-1 0,1-1 0,0 1 0,-1-1 0,1-1 0,2-1 0,2 1 0,-3 0 0,-3 0 0,-5 0 0,-4-1 0,-7 0 0,-7 0 0,-11 0 0,-4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07:51.6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1745 974 24575,'-25'-20'0,"0"1"0,2 2 0,0 2 0,-1 0 0,-2-1 0,-2-1 0,-1-2 0,-1-1 0,1-1 0,0 1 0,4 3 0,3 3 0,4 2 0,3 2 0,0-1 0,-1-2 0,0 0 0,0 0 0,-2-1 0,-5-1 0,-5-3 0,-3 1 0,2 2 0,5 4 0,3 3 0,1 0 0,-1 1 0,-3-3 0,-1-1 0,2-1 0,3 2 0,2-1 0,-4-3 0,-8-7 0,-8-6 0,-7-3 0,-3 1 0,3 4 0,4 3 0,7 3 0,7 4 0,7 4 0,5 2 0,3 2 0,-1-1 0,-4-2 0,-6-2 0,-6-3 0,-5-2 0,3 2 0,5 3 0,4 3 0,4 1 0,-3 1 0,-2-2 0,-2 0 0,-1 0 0,2 1 0,2 0 0,0 0 0,0 0 0,-2 0 0,-2-2 0,-1-2 0,1 0 0,3-1 0,3 2 0,3 0 0,3 2 0,4 3 0,2 1 0,1 2 0,-2-1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08:35.05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489 394 24575,'-20'-17'0,"2"3"0,9 7 0,2 1 0,0 1 0,-2-2 0,3 3 0,-2-2 0,0 1 0,1-1 0,-1 0 0,0-1 0,2 3 0,-2-2 0,0 1 0,1 0 0,-2-1 0,2 1 0,0 0 0,-4 0 0,6 2 0,-6-2 0,4 2 0,-2-1 0,0-1 0,3 2 0,-4-2 0,2 1 0,0 1 0,-1-2 0,2 2 0,-2-2 0,0 0 0,2 2 0,-3-2 0,3 0 0,-2 0 0,2 1 0,-3-2 0,3 2 0,-1 0 0,-2-1 0,4 1 0,-3-2 0,1 1 0,1-1 0,0-1 0,0 2 0,1-1 0,-2 0 0,0 0 0,2 1 0,-4-2 0,5 3 0,-5-3 0,3 0 0,-1 0 0,1 1 0,2-1 0,0 0 0,25 12 0,-14-6 0,20 12 0,-20-9 0,-1 0 0,8 4 0,-6-4 0,5 4 0,-4-3 0,-2 1 0,4 1 0,-2 0 0,0-2 0,2 4 0,-5-3 0,5 2 0,-3-1 0,-1 0 0,3 0 0,-3 0 0,2 0 0,0 0 0,1-1 0,-2-1 0,5 1 0,-5-2 0,3 0 0,0 0 0,-2-1 0,3 1 0,-2-1 0,2 0 0,-1 0 0,0 0 0,-2-1 0,1 1 0,-30-13 0,17 9 0,-25-10 0,23 11 0,1 0 0,-6-2 0,5 1 0,-7-3 0,8 3 0,-2-3 0,0 0 0,1 0 0,-2-1 0,0 2 0,2 0 0,-3-1 0,2 2 0,0-1 0,-1 0 0,0 1 0,-2-2 0,2 1 0,-2 0 0,2 0 0,0 1 0,-2-2 0,3 3 0,-3-2 0,4 2 0,-2 0 0,-2-1 0,3 2 0,28 7 0,-16-3 0,23 5 0,-26-6 0,0 0 0,11 7 0,-6-4 0,7 4 0,-8-4 0,-1-1 0,5 3 0,-3-2 0,2 1 0,-1-1 0,-1-1 0,2 1 0,1 0 0,-2-2 0,2 0 0,-2 0 0,1 0 0,3 0 0,-4-1 0,2 1 0,-1 1 0,-1-1 0,3 0 0,-1 2 0,-1 0 0,0 3 0,-2-2 0,0 0 0,-28-15 0,16 9 0,-22-13 0,23 11 0,-1 1 0,-6-5 0,6 4 0,-6-4 0,4 4 0,1 0 0,-5-2 0,4 1 0,-2 0 0,1 0 0,1 0 0,-2-1 0,2 1 0,-2 1 0,1-2 0,0 1 0,-1-2 0,1 1 0,-1 0 0,2 1 0,-3 0 0,3 1 0,-3-1 0,2 0 0,-1 0 0,1-1 0,0 2 0,1-1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4:29.950"/>
    </inkml:context>
    <inkml:brush xml:id="br0">
      <inkml:brushProperty name="width" value="0.1" units="cm"/>
      <inkml:brushProperty name="height" value="0.1" units="cm"/>
      <inkml:brushProperty name="color" value="#CB7A2B"/>
    </inkml:brush>
  </inkml:definitions>
  <inkml:trace contextRef="#ctx0" brushRef="#br0">620 186 24575,'1'13'0,"0"1"0,0 1 0,0 1 0,0 3 0,-1 2 0,1 1 0,0-1 0,-1-3 0,1-4 0,-1-5 0,0-7 0,1-14 0,2-5 0,2-14 0,0 0 0,0 2 0,-1 1 0,-2 6 0,0 8 0,-1 7 0,-1 10 0,-1 10 0,-1 9 0,0 8 0,-1 4 0,1-2 0,0-6 0,1-8 0,1-9 0,0-6 0,2-24 0,0 2 0,1-15 0,0 12 0,-1 8 0,-1 7 0,-1 5 0,-1 18 0,-2 11 0,-4 19 0,-3 5 0,-1-3 0,0-11 0,3-13 0,3-15 0,0-20 0,-2-19 0,0-16 0,1-8 0,3 1 0,0 7 0,1 12 0,0 12 0,2 14 0,-2 8 0,-5 16 0,-6 17 0,-7 17 0,-4 8 0,3-7 0,7-17 0,7-17 0,4-20 0,2-19 0,0-15 0,-1-18 0,0-9 0,1 3 0,-1 16 0,2 22 0,-2 26 0,-4 21 0,-5 20 0,-3 17 0,-1 5 0,3-4 0,4-15-6784,3-16 6784,2-15 0,3-12 0,-1-41 0,1-9 0,1-32 0,0 13 0,-1 16 0,1 16 0,-1 16 6784,0 9-6784,0 7 0,-1 12 0,-2 15 0,-4 18 0,-5 20 0,-6 11 0,-2-1 0,2-13 0,4-22 0,8-20 0,3-14 0,2-18 0,0-17 0,1-19 0,1-16 0,3-10 0,0 3 0,-1 12 0,0 17 0,-2 25 0,-1 12 0,-3 20 0,-5 14 0,-6 16 0,-5 12 0,-3 5 0,1-6 0,4-14 0,7-17 0,7-15 0,2-13 0,1-20 0,0-23 0,1-19 0,0-6 0,0 10 0,0 18 0,-1 16 0,0 17 0,-2 15 0,-5 22 0,-5 22 0,-8 22 0,-2 15 0,2 0 0,5-12 0,7-22 0,5-23 0,1-17 0,1-8 0,2-21 0,1-7 0,3-20 0,2-3 0,0 1 0,1 1 0,-2 5 0,-1 4 0,-1 5 0,-1 7 0,-1 8 0,-1 7 0,-1 7 0,-1 12 0,-2 4 0,-2 10 0,-1 2 0,-2 1 0,0 1 0,0-2 0,0-5 0,2-5 0,0-3 0,1-3 0,0-1 0,0-1 0,-2 0 0,0-1 0,-1 0 0,2-2 0,2-1 0,3-4 0,0-10 0,2-9 0,1-8 0,3-6 0,2-1 0,3 2 0,2 1 0,1 2 0,-1 5 0,1 0 0,-1 2 0,-1 2 0,-1 2 0,-1 2 0,-1 1 0,-2 2 0,1 0 0,-2 2 0,0-1 0,1 1 0,-1 0 0,0 2 0,-2 2 0,0 3 0,-2 2 0,-5 18 0,1 2 0,-4 18 0,1-1 0,0 4 0,-1 2 0,0 2 0,0 2 0,1 0 0,2-2 0,2-3 0,-1-6 0,1-2 0,2-1 0,-1-2 0,1 0 0,0-2 0,1-4 0,-1-1 0,2-5 0,0-3 0,0-3 0,0-3 0,5-8 0,5-7 0,10-10 0,8-5 0,-1 1 0,-2 3 0,-9 4 0,-6 5 0,-4 2 0,-2 4 0,-3 1 0,-2 4 0,-4 8 0,-4 7 0,-2 5 0,-2 1 0,3-7 0,2-3 0,1-4 0,3-4 0,0-2 0,1-1 0,-2 0 0,-1-1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4:36.068"/>
    </inkml:context>
    <inkml:brush xml:id="br0">
      <inkml:brushProperty name="width" value="0.1" units="cm"/>
      <inkml:brushProperty name="height" value="0.1" units="cm"/>
      <inkml:brushProperty name="color" value="#CB7A2B"/>
    </inkml:brush>
  </inkml:definitions>
  <inkml:trace contextRef="#ctx0" brushRef="#br0">858 91 24575,'-18'1'0,"-3"0"0,-2 0 0,-2-1 0,0 0 0,2 0 0,0 0 0,1 0 0,-1 0 0,1 0 0,2 0 0,3 0 0,0-1 0,-2 1 0,-2-1 0,-2-1 0,-1 1 0,2 0 0,1-2 0,-3 0 0,10 0 0,-9 0 0,8 1 0,-6-1 0,-3 0 0,1 1 0,0 0 0,2 1 0,4-1 0,6 2 0,6-1 0,4-1 0,3-2 0,1 0 0,3-3 0,0 3 0,0-1 0,0 2 0,1-1 0,1 1 0,2 0 0,2 0 0,2 1 0,0-1 0,0 1 0,1 1 0,3-1 0,1 0 0,1 0 0,-2 1 0,-1 0 0,0 0 0,2 1 0,0 0 0,-2 0 0,-2 0 0,-2 0 0,-3 0 0,-1 0 0,-1 0 0,3 1 0,3 0 0,3-1 0,-1 1 0,-4-1 0,-7 1 0,-11 4 0,-11 5 0,-10 5 0,-6 3 0,-1-3 0,4-1 0,2-4 0,-1 1 0,-2 0 0,-2 0 0,-1 0 0,4-2 0,0 0 0,3-1 0,0 1 0,2 0 0,3 0 0,2-1 0,3-1 0,2 0 0,0-2 0,2 1 0,2-2 0,3 0 0,3-2 0,5 0 0,10-1 0,14-2 0,17-1 0,11-2 0,-6 1 0,-11 0 0,-16 2 0,-10 1 0,-6 0 0,-12 8 0,-7 3 0,-14 8 0,-4 1 0,0-3 0,7-5 0,8-4 0,8-3 0,5-3 0,5-1 0,10-4 0,15-5 0,10-2-6784,1 1 6784,-13 4 0,-16 6 0,-15 7 0,-11 7 0,-8 6 0,-1 1 0,7-6 0,10-7 6784,9-6-6784,7-2 0,-7 7 0,1 3 0,-9 5 0,2-4 0,7-7 0,5-5 0,13-8 0,10-3 0,-7 3 0,1 0 0,-20 12 0,-5 5 0,-4 4 0,-3 3 0,2-2 0,4-7 0,7-7 0,5-7 0,2-1 0,-2 2 0,-5 6 0,-9 11 0,-11 13 0,-9 9 0,-2 3 0,5-6 0,12-15 0,8-13 0,8-18 0,3-8 0,1-4 0,-2 6 0,-2 10 0,-3 9 0,-2 4 0,-2 5 0,-1 1 0,1 1 0,1-7 0,1-5 0,0-5 0,1-1 0,-1 4 0,0 6 0,-2 7 0,-1 6 0,-2 4 0,2-1 0,2-3 0,0-3 0,1-1 0,1-1 0,-1 0 0,1-1 0,0 0 0,-1 0 0,1-2 0,0 1 0,0 0 0,0 0 0,0-1 0,0 0 0,1 0 0,-1-1 0,0 1 0,0 1 0,1-3 0,0 1 0,0-2 0,0 0 0,0 2 0,0-17 0,2-1 0,0-12 0,0 2 0,-1 6 0,-1 3 0,0 4 0,1 0 0,-1 1 0,1 0 0,0 0 0,0 1 0,0-1 0,0 1 0,1-1 0,-1 0 0,0 2 0,-1 1 0,1 3 0,-1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4:49.122"/>
    </inkml:context>
    <inkml:brush xml:id="br0">
      <inkml:brushProperty name="width" value="0.1" units="cm"/>
      <inkml:brushProperty name="height" value="0.1" units="cm"/>
      <inkml:brushProperty name="color" value="#CB7A2B"/>
    </inkml:brush>
  </inkml:definitions>
  <inkml:trace contextRef="#ctx0" brushRef="#br0">486 924 24575,'-24'-12'0,"0"1"0,1 0 0,6 4 0,5 3 0,8 3 0,4 4 0,3 1 0,2 2 0,1-1 0,-1-1 0,-1 0 0,1-1 0,-1 0 0,1-1 0,0 1 0,-1-1 0,0 0 0,-1 0 0,0 0 0,0-1 0,0 0 0,-15-10 0,4 4 0,-11-8 0,8 7 0,2 2 0,2 1 0,0 1 0,1 0 0,1 0 0,-1 1 0,2 0 0,0 0 0,0 1 0,0-1 0,1 0 0,-2 1 0,0-1 0,0 0 0,0 1 0,0 0 0,1 0 0,-1 0 0,1-1 0,1 1 0,0 0 0,0 0 0,0 0 0,-1-1 0,-1 1 0,1 0 0,0-1 0,1 1 0,0 0 0,0-1 0,0 0 0,1 1 0,-2-1 0,1 0 0,-1-1 0,1 1 0,0 0 0,0-1 0,0 1 0,1 0 0,-1-1 0,1 0 0,-1 0 0,1 0 0,0 1 0,0-1 0,-1 0 0,1 0 0,0 0 0,-1 0 0,2 1 0,-1-1 0,0 0 0,0-1 0,-1 0 0,-1 0 0,2 1 0,-1 0 0,2 1 0,-3-3 0,1 1 0,-3-3 0,1 2 0,1 2 0,1-1 0,1 1 0,-1 1 0,0-1 0,1 0 0,-1-1 0,1 1 0,0-1 0,0 2 0,-1-2 0,-1 0 0,0 0 0,0-1 0,-1 0 0,2 1 0,-1 1 0,2 0 0,0 0 0,0 0 0,0 0 0,-1 0 0,1-1 0,0 1 0,-1 0 0,-1 0 0,1-1 0,0 1 0,-1 0 0,1-1 0,-1 1 0,-1-1 0,1 0 0,1 1 0,0 0 0,1 0 0,0 1 0,-1-1 0,-1 0 0,0 0 0,2 0 0,0-1 0,1-1 0,0-2 0,0 0 0,0 1 0,0-1 0,1 0 0,-1 0 0,0-1 0,1 0 0,0-1 0,-1 1 0,1 3 0,2 2 0,6 8 0,9 5 0,6 3 0,3 2 0,-6-5 0,-5-4 0,-4-3 0,-3-1 0,-2-2 0,0 1 0,0 0 0,0-1 0,-3 0 0,-1-1 0,-3-7 0,-6-6 0,-3-9 0,-6-5 0,-4-1 0,-1 1 0,1 2 0,3 5 0,6 6 0,3 5 0,5 4 0,1 3 0,7 11 0,3 1 0,7 7 0,0-3 0,0-3 0,-2-4 0,-5-2 0,-3-4 0,-5-4 0,-6-10 0,-7-10 0,-6-6 0,-2 0 0,3 6 0,10 12 0,18 13 0,16 12 0,5 3 0,1-1 0,-13-9 0,-10-5 0,-7-10 0,-7-10 0,-4-10 0,-6-6 0,-1 3 0,2 8 0,7 12 0,12 10 0,10 11 0,9 4 0,3 1 0,-4-3 0,-7-5 0,-10-6 0,-7-5 0,-8-7 0,-4-7 0,-5-7 0,-2-3 0,-1 1 0,2 3 0,6 9 0,4 5 0,4 5 0,5 4 0,7 6 0,4 2 0,2 0 0,-1-1 0,-8-4 0,-16-12 0,-4-2 0,-14-11 0,3 0 0,2-1 0,5 3 0,8 4 0,5 4 0,5 4 0,0 3 0,2 3 0,15 10 0,15 10 0,11 5 0,4 1 0,-14-9 0,-18-13 0,-10-12 0,-11-9 0,-3-7 0,-1 0 0,0 5 0,3 5 0,3 6 0,4 7 0,16 20 0,0-1 0,12 13 0,-9-11 0,-6-6 0,-6-5 0,-4-4 0,-4 0 0,-2 1 0,-1 1 0,-1 2 0,0 1 0,-1 2 0,-3 4 0,1 4 0,-1 1 0,2 1 0,2-2 0,0 2 0,3 1 0,0-1 0,2-1 0,1-6 0,1-7 0,0-3 0,1-16 0,-1 0 0,0-11 0,-1 4 0,-1-3 0,-2 0 0,0 0 0,1 1 0,0 2 0,2 1 0,0 3 0,1 2 0,0 2 0,0 3 0,1 1 0,0 2 0,-1 1 0,0 2 0,1 1 0,-1 0 0,0 0 0,1 0 0,0-1 0,-1 0 0,2-1 0,-1 1 0,1-1 0,-1 1 0,0 1 0,-1 1 0,1-1 0,4 6 0,2 0 0,3 4 0,-2-1 0,-3-3 0,-2-1 0,-2-1 0,2 1 0,-1-1 0,2 0 0,-1 1 0,0-1 0,1 1 0,0 0 0,-1 0 0,-1 0 0,-1-1 0,-9-11 0,2 3 0,-7-9 0,6 7 0,3 3 0,0 1 0,2 2 0,1 0 0,0 1 0,-1 0 0,0-1 0,0 2 0,9 3 0,-4-1 0,6 4 0,-7-4 0,-1-1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4:53.906"/>
    </inkml:context>
    <inkml:brush xml:id="br0">
      <inkml:brushProperty name="width" value="0.1" units="cm"/>
      <inkml:brushProperty name="height" value="0.1" units="cm"/>
      <inkml:brushProperty name="color" value="#CB7A2B"/>
    </inkml:brush>
  </inkml:definitions>
  <inkml:trace contextRef="#ctx0" brushRef="#br0">218 9 24575,'-8'-2'0,"2"0"0,4 2 0,0 0 0,-1-1 0,0 1 0,-1-1 0,0 1 0,-1-1 0,0 1 0,-1-1 0,1 1 0,1 0 0,-1 0 0,2 0 0,0 0 0,0 0 0,0 0 0,-1 0 0,1 0 0,1 0 0,-1 0 0,0 0 0,-1 0 0,0 1 0,-1-1 0,3 0 0,-1 0 0,0 0 0,0 1 0,-1-1 0,1 0 0,1 0 0,0 0 0,-1 1 0,-1-1 0,0 1 0,-2-1 0,0 1 0,0 0 0,2-1 0,2 0 0,0 0 0,-1 0 0,-1 1 0,1-1 0,0 0 0,-2 2 0,1-2 0,-3 2 0,2-1 0,1-1 0,2 1 0,0-1 0,-1 0 0,0 0 0,-1 0 0,2 0 0,-1 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5:25.94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106 13 24575,'5'5'0,"0"0"0,1-1 0,2 0 0,0 0 0,-2-2 0,0 1 0,-2-2 0,-1 1 0,-1-2 0,-1 1 0,0 0 0,1 1 0,1 0 0,1 0 0,-1 0 0,-1-1 0,2 1 0,-1 0 0,1 1 0,1-1 0,-1 0 0,1 0 0,0 0 0,-2-1 0,0 0 0,-1-1 0,2 1 0,-1 1 0,0-2 0,0 1 0,1 0 0,0 0 0,5 2 0,2 0 0,3 1 0,-1-1 0,-2 0 0,-4-2 0,-6 0 0,-7-3 0,-7-1 0,-6-2 0,-1 0 0,4 1 0,5 1 0,4 0 0,3 2 0,0 0 0,2 0 0,0 0 0,0 0 0,1 1 0,0-1 0,-1 0 0,1 1 0,-1-1 0,1 0 0,0 1 0,-1-1 0,1 1 0,-1-1 0,1 0 0,-1 1 0,0-2 0,-1 1 0,0 0 0,0 0 0,1 0 0,-1 0 0,1 0 0,0 0 0,-1 1 0,0-1 0,1 0 0,-1 0 0,1 1 0,1-1 0,-2 1 0,0-1 0,0 0 0,-1 0 0,0 0 0,1 1 0,0-1 0,0 0 0,0 1 0,0-1 0,1 1 0,0-1 0,-1 0 0,-1 0 0,0 0 0,0 0 0,2 0 0,-1 1 0,2-1 0,-1 0 0,0 1 0,-2-1 0,1 0 0,-1 0 0,0 0 0,2 1 0,-1-1 0,0-1 0,-2 0 0,-1-1 0,0 0 0,0 1 0,1 0 0,1 0 0,0 0 0,-1 1 0,1-1 0,-1 0 0,2 1 0,0 0 0,2 1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5:37.91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30 17 24575,'5'4'0,"0"-1"0,-2-1 0,-2-1 0,0 0 0,1 0 0,0 1 0,3 3 0,0-1 0,-1 0 0,0-1 0,-2-1 0,0-1 0,-1 0 0,0 1 0,1-1 0,0 0 0,0 0 0,-1 1 0,1-1 0,1 1 0,-1 0 0,1 0 0,1 0 0,0 1 0,1 0 0,1 0 0,1 2 0,-1 0 0,0-1 0,-3-3 0,-3-3 0,-3-3 0,-2-1 0,0 0 0,-1 0 0,0 0 0,0 1 0,0 0 0,1 1 0,0 1 0,-1 0 0,-1 0 0,2 0 0,1 1 0,0 0 0,0 1 0,1-1 0,-1 0 0,0 1 0,1 0 0,1 0 0,0 0 0,0 0 0,-1 1 0,0-1 0,0-1 0,-2 1 0,2-1 0,-1 1 0,2 1 0,0-1 0,0 0 0,0 0 0,0 0 0,1-1 0,0 1 0,10 7 0,3 0 0,9 7 0,-2-2 0,-5-3 0,-4-3 0,-3-1 0,-2-2 0,-2 0 0,0-1 0,-1 1 0,-1-1 0,1 0 0,0 1 0,0 0 0,2 1 0,0 0 0,-1 0 0,1 0 0,-1 0 0,1 0 0,-2-1 0,1 0 0,-1 0 0,1-1 0,-1 1 0,1 0 0,-1 0 0,1-1 0,-2 0 0,1 0 0,-1 0 0,-10-5 0,1-1 0,-8-4 0,4 0 0,3 2 0,1 2 0,3 1 0,0 1 0,1-1 0,0 1 0,-1 0 0,1 0 0,1 0 0,-1 0 0,1 1 0,0 0 0,1 0 0,-1 0 0,1 0 0,0 1 0,-1-1 0,1 0 0,-1 0 0,-1-1 0,-1 0 0,0 0 0,0 0 0,1 0 0,1 1 0,0 1 0,1-1 0,0 1 0,0 0 0,1 0 0,0 1 0,0-2 0,8 7 0,0-1 0,6 4 0,-2-3 0,-2-1 0,-3-1 0,-1-1 0,0 0 0,1 1 0,-1-1 0,0-1 0,-1 0 0,-2 0 0,0 0 0,0 0 0,1 0 0,1 0 0,0 1 0,1 0 0,-1 0 0,1 0 0,-1-1 0,1 1 0,1 0 0,0 0 0,0 0 0,-2 0 0,-1 0 0,-1-1 0,-1-1 0,0 1 0,0 0 0,1 0 0,-1 0 0,1 0 0,-1 1 0,1-1 0,-1 0 0,0 0 0,0 0 0,1-1 0,-1 1 0,0 0 0,0 0 0,-5-2 0,-3 0 0,-4-1 0,-1 0 0,4 0 0,2 1 0,2 0 0,2 0 0,0 1 0,0-1 0,0 1 0,0-1 0,-1 1 0,1-1 0,0 0 0,0 0 0,-1 0 0,0-1 0,0 1 0,1-1 0,0 1 0,1 0 0,0 0 0,0 1 0,0-1 0,0-1 0,0 1 0,0 0 0,1 0 0,-1 0 0,0 0 0,0 0 0,0-1 0,0 1 0,-2-1 0,0 0 0,1 0 0,1 1 0,0 0 0,0 1 0,-1-2 0,1 1 0,0-1 0,1 1 0,-1 0 0,1 0 0,-1-1 0,6 6 0,-2-1 0,3 3 0,-2-4 0,-3-1 0,0 0 0,1 1 0,2 1 0,3 2 0,0 0 0,-1-1 0,-2-1 0,-4-3 0,-5-2 0,-5-4 0,-4-2 0,-1 0 0,2 2 0,5 2 0,1 1 0,3 0 0,0 1 0,1 0 0,1 1 0,1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5:52.21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 33 24575,'5'3'0,"-1"0"0,-2-2 0,1 1 0,0-1 0,1 1 0,0 1 0,2-1 0,-1 1 0,-1 0 0,-1-2 0,-1 1 0,-1-1 0,0 0 0,0 1 0,0 0 0,0 0 0,1 1 0,-1-1 0,0 0 0,0 0 0,0 0 0,0 1 0,1 0 0,-1 1 0,0-2 0,0 0 0,0 1 0,-1-1 0,1 0 0,-1 1 0,1 0 0,0-2 0,-1 0 0,-2-3 0,-2-5 0,-3-2 0,-3-3 0,0 1 0,2 1 0,1 2 0,2 3 0,1 0 0,-1 1 0,0 0 0,1 0 0,1 2 0,2 1 0,6 4 0,5 3 0,4 1 0,-1 0 0,-4-3 0,-2-2 0,-2 0 0,-2 0 0,1 0 0,-2 0 0,0-1 0,-1 0 0,0 1 0,0-1 0,0 1 0,0-1 0,0 0 0,0 0 0,-5-9 0,0 3 0,-3-8 0,2 5 0,1 1 0,0 1 0,0 0 0,0 1 0,0 1 0,1 2 0,2 0 0,0 1 0,1 0 0,0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5:57.38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122 41 24575,'-7'0'0,"-1"-1"0,-1 1 0,1-1 0,3 1 0,2-1 0,1 1 0,0 0 0,0 0 0,-1 0 0,-1-1 0,2 1 0,0 0 0,0 0 0,0-1 0,0 1 0,-2-1 0,1 0 0,0 0 0,0 0 0,2 0 0,-1 0 0,-1 0 0,2-1 0,-1 1 0,1 1 0,0-1 0,0 0 0,-1 0 0,0 1 0,0-2 0,0 1 0,2 1 0,-2-2 0,1 1 0,-1-2 0,0 1 0,0 1 0,1 0 0,0 0 0,-1 0 0,0-1 0,-1 0 0,1 1 0,0-1 0,0 2 0,2 0 0,-1 3 0,1-1 0,0 2 0,0-2 0,1-1 0,-1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6:01.58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39 24575,'5'-5'0,"-1"0"0,-2 2 0,1 0 0,-2 1 0,1 0 0,-1 1 0,0 1 0,0-2 0,-1 1 0,1 0 0,0 0 0,0 0 0,0 0 0,0 0 0,0-1 0,0 1 0,0 0 0,1 0 0,-1 0 0,0 0 0,1 0 0,0 0 0,-1 0 0,0 1 0,0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6:04.17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8 40 24575,'-1'-6'0,"-1"0"0,0 2 0,1 0 0,0 2 0,1 1 0,-1-1 0,1 0 0,0 1 0,0-1 0,0 1 0,0 0 0,0-1 0,1 1 0,-1-1 0,0 1 0,0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1T04:16:07.92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21 24575,'4'-4'0,"1"0"0,-2 1 0,0 1 0,-2 1 0,0 0 0,1 0 0,0-1 0,0 0 0,-1 1 0,0 5 0,-1-3 0,2 3 0,1-4 0,1-1 0,0 1 0,1-1 0,-2 0 0,-1 1 0,-1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A974EAE8-DD07-733B-BBD4-899ADA48A2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3FBEB87F-3E03-8C73-C4A4-F74C32CB67B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0D86003B-0DDE-1BAF-2220-C5C4FCE645C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81038"/>
            <a:ext cx="4540250" cy="3405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99F84D97-0D16-E876-C69E-FB04C9D92C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13238"/>
            <a:ext cx="5029200" cy="4086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8DFF4F5E-321B-A8FE-0A1E-F4D5386A6EB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BA8BEBA3-B6A4-0547-C516-1D2B597BD7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26475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ACD0629-7D46-7745-A7C6-0A4094321C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A3C277BF-1942-DF6C-112D-7F72ECE0A4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D0A1AD5-5DC0-DB49-9699-012DBA100EEF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2F4870D7-5304-019B-9286-02710C8B27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6915" name="Rectangle 3">
            <a:extLst>
              <a:ext uri="{FF2B5EF4-FFF2-40B4-BE49-F238E27FC236}">
                <a16:creationId xmlns:a16="http://schemas.microsoft.com/office/drawing/2014/main" id="{88D5892C-2B4D-7DD5-5808-4861DE5662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2B6D2CED-E2A2-A8D3-339E-D85A68B434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E14B900-8D1B-E340-A628-7C65EB4EB2C2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64E60B22-BBB8-2977-D9D7-3BBB1922E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845699" name="Rectangle 3">
            <a:extLst>
              <a:ext uri="{FF2B5EF4-FFF2-40B4-BE49-F238E27FC236}">
                <a16:creationId xmlns:a16="http://schemas.microsoft.com/office/drawing/2014/main" id="{AD37A579-F568-5B17-02C0-5350912DD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2B6D2CED-E2A2-A8D3-339E-D85A68B434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E14B900-8D1B-E340-A628-7C65EB4EB2C2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64E60B22-BBB8-2977-D9D7-3BBB1922E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845699" name="Rectangle 3">
            <a:extLst>
              <a:ext uri="{FF2B5EF4-FFF2-40B4-BE49-F238E27FC236}">
                <a16:creationId xmlns:a16="http://schemas.microsoft.com/office/drawing/2014/main" id="{AD37A579-F568-5B17-02C0-5350912DD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378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61F2E99F-505C-C9E0-C216-8E0546C658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07D7ACB-4E43-D74A-8C19-66E6D4E934B0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F8F89D26-43A1-5613-AB77-6FEEF849FB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7875" name="Rectangle 3">
            <a:extLst>
              <a:ext uri="{FF2B5EF4-FFF2-40B4-BE49-F238E27FC236}">
                <a16:creationId xmlns:a16="http://schemas.microsoft.com/office/drawing/2014/main" id="{96B255D8-962E-C19C-6790-6C2BBDD92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B658E500-57DC-1A5F-EDCB-4D8322CD0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C8263E3-B442-B548-9740-E9D8F75B32D7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1A8D792C-606F-B455-C328-93A6B0E5D6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9923" name="Rectangle 3">
            <a:extLst>
              <a:ext uri="{FF2B5EF4-FFF2-40B4-BE49-F238E27FC236}">
                <a16:creationId xmlns:a16="http://schemas.microsoft.com/office/drawing/2014/main" id="{DCE2255C-F5E9-C135-672D-B798213D6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2F41F1B4-723D-70D7-BA62-32EC3A6A03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190DF9-66A4-5F4B-BCDE-B5D332CDEBF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F6A049D0-F4B6-522A-653F-AE63FB75D6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4499" name="Rectangle 3">
            <a:extLst>
              <a:ext uri="{FF2B5EF4-FFF2-40B4-BE49-F238E27FC236}">
                <a16:creationId xmlns:a16="http://schemas.microsoft.com/office/drawing/2014/main" id="{1389B406-75C3-97D6-33D5-7AF572B16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CD0629-7D46-7745-A7C6-0A4094321C06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047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FD2E7143-503F-9217-C1E6-4EB1CAA3B1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43BE2D5-FB40-2E43-B7B9-7006F47D51F3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5F73A537-3066-1646-C116-1EA3AB68AE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08835" name="Rectangle 3">
            <a:extLst>
              <a:ext uri="{FF2B5EF4-FFF2-40B4-BE49-F238E27FC236}">
                <a16:creationId xmlns:a16="http://schemas.microsoft.com/office/drawing/2014/main" id="{48C28AE0-A248-1FB9-DBDC-0F62C1C46F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>
              <a:lnSpc>
                <a:spcPct val="80000"/>
              </a:lnSpc>
              <a:defRPr/>
            </a:pPr>
            <a:endParaRPr lang="en-US" sz="80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468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5780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206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194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2552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321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461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7B2CDE64-B7F9-31F0-9F38-5853C05699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B304A2E-EBDF-984F-828A-F1C6647556E0}" type="slidenum">
              <a:rPr lang="en-US" altLang="en-US" sz="120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B8462C29-9DF7-3FAF-FA67-7007C84B32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25219" name="Rectangle 3">
            <a:extLst>
              <a:ext uri="{FF2B5EF4-FFF2-40B4-BE49-F238E27FC236}">
                <a16:creationId xmlns:a16="http://schemas.microsoft.com/office/drawing/2014/main" id="{CE915A5B-AD77-A172-4612-F4BEF2877D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688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1A943086-E761-3D5E-16D1-F7A31177D2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03982A1-AA3E-654A-9489-3FDC29FE6FFE}" type="slidenum">
              <a:rPr lang="en-US" altLang="en-US" sz="120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E51D054C-F39C-2EFA-F40D-0E050CE137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27267" name="Rectangle 3">
            <a:extLst>
              <a:ext uri="{FF2B5EF4-FFF2-40B4-BE49-F238E27FC236}">
                <a16:creationId xmlns:a16="http://schemas.microsoft.com/office/drawing/2014/main" id="{34347345-50FF-6B8E-4B55-D4C2ED182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395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79675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B658E500-57DC-1A5F-EDCB-4D8322CD0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C8263E3-B442-B548-9740-E9D8F75B32D7}" type="slidenum">
              <a:rPr lang="en-US" altLang="en-US" sz="120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1A8D792C-606F-B455-C328-93A6B0E5D6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9923" name="Rectangle 3">
            <a:extLst>
              <a:ext uri="{FF2B5EF4-FFF2-40B4-BE49-F238E27FC236}">
                <a16:creationId xmlns:a16="http://schemas.microsoft.com/office/drawing/2014/main" id="{DCE2255C-F5E9-C135-672D-B798213D6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755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5235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B658E500-57DC-1A5F-EDCB-4D8322CD0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C8263E3-B442-B548-9740-E9D8F75B32D7}" type="slidenum">
              <a:rPr lang="en-US" altLang="en-US" sz="120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1A8D792C-606F-B455-C328-93A6B0E5D6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9923" name="Rectangle 3">
            <a:extLst>
              <a:ext uri="{FF2B5EF4-FFF2-40B4-BE49-F238E27FC236}">
                <a16:creationId xmlns:a16="http://schemas.microsoft.com/office/drawing/2014/main" id="{DCE2255C-F5E9-C135-672D-B798213D6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7654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6EEA5779-8D31-910A-5925-90BBB9E180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826B2B0-DBB8-2646-8791-E43B66539D88}" type="slidenum">
              <a:rPr lang="en-US" altLang="en-US" sz="1200">
                <a:latin typeface="Arial" panose="020B0604020202020204" pitchFamily="34" charset="0"/>
              </a:rPr>
              <a:pPr/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1A69FE9F-B92D-020D-66A4-024BA8A0C8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88355" name="Rectangle 3">
            <a:extLst>
              <a:ext uri="{FF2B5EF4-FFF2-40B4-BE49-F238E27FC236}">
                <a16:creationId xmlns:a16="http://schemas.microsoft.com/office/drawing/2014/main" id="{606905DB-E6C2-E895-7BDF-FC5AF0FD4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2B6D2CED-E2A2-A8D3-339E-D85A68B434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E14B900-8D1B-E340-A628-7C65EB4EB2C2}" type="slidenum">
              <a:rPr lang="en-US" altLang="en-US" sz="1200"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64E60B22-BBB8-2977-D9D7-3BBB1922E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845699" name="Rectangle 3">
            <a:extLst>
              <a:ext uri="{FF2B5EF4-FFF2-40B4-BE49-F238E27FC236}">
                <a16:creationId xmlns:a16="http://schemas.microsoft.com/office/drawing/2014/main" id="{AD37A579-F568-5B17-02C0-5350912DD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9465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48D25315-ABD8-69C0-E0B7-5B42DDCDF2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7D22D13-11D0-B744-A84C-27AB48C669E4}" type="slidenum">
              <a:rPr lang="en-US" altLang="en-US" sz="1200"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7C0F056-966B-AE59-7E13-29A85B6329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7747" name="Rectangle 3">
            <a:extLst>
              <a:ext uri="{FF2B5EF4-FFF2-40B4-BE49-F238E27FC236}">
                <a16:creationId xmlns:a16="http://schemas.microsoft.com/office/drawing/2014/main" id="{080A217F-E523-299C-C056-20942D8559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>
            <a:extLst>
              <a:ext uri="{FF2B5EF4-FFF2-40B4-BE49-F238E27FC236}">
                <a16:creationId xmlns:a16="http://schemas.microsoft.com/office/drawing/2014/main" id="{BA1E200B-2EB2-33CF-2274-4FE85C76FD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2306F47-4577-6A4C-86D9-04F8B07C978F}" type="slidenum">
              <a:rPr lang="en-US" altLang="en-US" sz="1200"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0DC53E14-C771-6F9E-E26F-DA7B0F990E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9795" name="Rectangle 3">
            <a:extLst>
              <a:ext uri="{FF2B5EF4-FFF2-40B4-BE49-F238E27FC236}">
                <a16:creationId xmlns:a16="http://schemas.microsoft.com/office/drawing/2014/main" id="{062C0F14-008E-92FD-3BB9-D077DB9A4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>
            <a:extLst>
              <a:ext uri="{FF2B5EF4-FFF2-40B4-BE49-F238E27FC236}">
                <a16:creationId xmlns:a16="http://schemas.microsoft.com/office/drawing/2014/main" id="{45027651-EA4F-E16D-8015-D97212B2F3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C36048E-0C2E-1C4A-8052-0961BF40D49F}" type="slidenum">
              <a:rPr lang="en-US" altLang="en-US" sz="1200"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3D7AE9B2-1ED0-1CE9-829C-E328D64D1B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53891" name="Rectangle 3">
            <a:extLst>
              <a:ext uri="{FF2B5EF4-FFF2-40B4-BE49-F238E27FC236}">
                <a16:creationId xmlns:a16="http://schemas.microsoft.com/office/drawing/2014/main" id="{68310899-4879-4F6C-D87D-1EBEA58F3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D6B1C906-0024-4067-00BC-4A3C4EDB52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3785E92-DE4D-FE48-AC42-46886DB331DB}" type="slidenum">
              <a:rPr lang="en-US" altLang="en-US" sz="1200">
                <a:latin typeface="Arial" panose="020B0604020202020204" pitchFamily="34" charset="0"/>
              </a:rPr>
              <a:pPr/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ABA0C717-9FB2-99E9-11FA-6115146BBD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55939" name="Rectangle 3">
            <a:extLst>
              <a:ext uri="{FF2B5EF4-FFF2-40B4-BE49-F238E27FC236}">
                <a16:creationId xmlns:a16="http://schemas.microsoft.com/office/drawing/2014/main" id="{4C20683B-8971-9C79-04FE-D4FA4F37AB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>
            <a:extLst>
              <a:ext uri="{FF2B5EF4-FFF2-40B4-BE49-F238E27FC236}">
                <a16:creationId xmlns:a16="http://schemas.microsoft.com/office/drawing/2014/main" id="{F20D64B9-9117-CD66-78CD-450ED9CB85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F55018C-FE49-6043-84FA-394A1506B753}" type="slidenum">
              <a:rPr lang="en-US" altLang="en-US" sz="1200">
                <a:latin typeface="Arial" panose="020B0604020202020204" pitchFamily="34" charset="0"/>
              </a:rPr>
              <a:pPr/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D0362941-5704-2632-F8B5-C0668C45F3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57987" name="Rectangle 3">
            <a:extLst>
              <a:ext uri="{FF2B5EF4-FFF2-40B4-BE49-F238E27FC236}">
                <a16:creationId xmlns:a16="http://schemas.microsoft.com/office/drawing/2014/main" id="{CD77DCD6-F1B0-F2AD-BFC2-E95EEE9E0A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057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>
            <a:extLst>
              <a:ext uri="{FF2B5EF4-FFF2-40B4-BE49-F238E27FC236}">
                <a16:creationId xmlns:a16="http://schemas.microsoft.com/office/drawing/2014/main" id="{F20D64B9-9117-CD66-78CD-450ED9CB85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F55018C-FE49-6043-84FA-394A1506B753}" type="slidenum">
              <a:rPr lang="en-US" altLang="en-US" sz="1200">
                <a:latin typeface="Arial" panose="020B0604020202020204" pitchFamily="34" charset="0"/>
              </a:rPr>
              <a:pPr/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D0362941-5704-2632-F8B5-C0668C45F3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57987" name="Rectangle 3">
            <a:extLst>
              <a:ext uri="{FF2B5EF4-FFF2-40B4-BE49-F238E27FC236}">
                <a16:creationId xmlns:a16="http://schemas.microsoft.com/office/drawing/2014/main" id="{CD77DCD6-F1B0-F2AD-BFC2-E95EEE9E0A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4952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5D74FE1-6522-10DD-B572-032251BC9E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266FDB5-B1A6-3A44-99AB-5295E9E34C73}" type="slidenum">
              <a:rPr lang="en-US" altLang="en-US" sz="1200">
                <a:latin typeface="Arial" panose="020B0604020202020204" pitchFamily="34" charset="0"/>
              </a:rPr>
              <a:pPr/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6991E-B889-3414-5903-496ABF29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96547" name="Rectangle 3">
            <a:extLst>
              <a:ext uri="{FF2B5EF4-FFF2-40B4-BE49-F238E27FC236}">
                <a16:creationId xmlns:a16="http://schemas.microsoft.com/office/drawing/2014/main" id="{BF909B89-74F6-7906-5B6C-93A53E8C1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8811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>
            <a:extLst>
              <a:ext uri="{FF2B5EF4-FFF2-40B4-BE49-F238E27FC236}">
                <a16:creationId xmlns:a16="http://schemas.microsoft.com/office/drawing/2014/main" id="{74D6C2EE-874D-AB0D-6116-DA74E1A12C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AF115A2-66C6-1943-82D2-794799E04783}" type="slidenum">
              <a:rPr lang="en-US" altLang="en-US" sz="1200">
                <a:latin typeface="Arial" panose="020B0604020202020204" pitchFamily="34" charset="0"/>
              </a:rPr>
              <a:pPr/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C35315D9-60AB-FE45-DB54-85C835290D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94851" name="Rectangle 3">
            <a:extLst>
              <a:ext uri="{FF2B5EF4-FFF2-40B4-BE49-F238E27FC236}">
                <a16:creationId xmlns:a16="http://schemas.microsoft.com/office/drawing/2014/main" id="{1A4252B6-4FF4-6DE8-6568-629ED976C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26C79D-A026-CB26-E565-4DE38DDD5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B22962-597A-9E8D-FEAD-5BB9BB295B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485062-1B69-DA31-F42C-BE040857C9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AABB4-CD7F-ED49-B7C9-03F5B3CE65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09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6EAD3B-B204-705C-D12F-C998165D35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F0AFCF-9AAF-E67B-CB4B-B91155680D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D11029-3524-4D38-EC0B-245851F721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70607-03F5-CD45-A118-D8C20A8CB0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53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98FF7E-C53E-2256-E338-5F53DC1A63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8D8DDD-1CBF-522F-C751-EAEFDEDD20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F83B64-9B41-BA92-B7AE-C24359C889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B3C97-655F-664E-8DE5-8BD7A094C3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083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7A2F5E-690E-C60E-277A-D8C1AAE28F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C0BBC0-E94A-C308-60FE-1FEE216F85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3F4E26-991E-F511-0F33-FB83C0CC36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3D399-6049-FF47-B9EB-DA1FF04761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3884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1993E21-C555-E1E7-F576-49EBB687BB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100A080-B49F-6320-D5D8-D2245C93C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C74FA2A-90AF-F3FC-09EA-82D94ED4AB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69F10-6F5F-AA43-AF29-CFF5FC6AC1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186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4CB709B-9646-0535-AD91-C8279FF2DA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153E93-89D1-1165-DFC3-EFF7FCFEB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44B562-B6B9-9579-BE00-ACC8E41D6B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E20EC-94CB-904D-899C-FDE2AEFE93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79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9AA6BA-A882-A57B-8A60-2E14D89F08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BD67F7F-A280-768F-5224-952A312964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73C554F-92FF-3BD2-9CBD-D15DFCBF7D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22477-29C0-3A48-86FD-2C42E306A9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68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471E21-B22D-0A18-D108-6E05F3B948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A32C4F-7337-15FE-A578-1DE755D6BC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6D4935-27A8-3958-0F6E-B9FAB25D69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B632D-51E6-984E-8696-79A1475B01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6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2CEA8A-B799-250C-B62D-16B8E52AC1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5AA855-EB65-CF2A-7570-FC63BEA184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F094D1-56EB-EE70-7B2E-0CDA70EC57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445BC-5621-D048-A8AF-8874171AAA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251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396F10-0629-101D-AC97-39466D19AE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D0B52B-B42C-5765-160D-BB21FDF40F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18613C-0E36-8D0D-72AB-723A84D94D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BA483-DBEB-EA45-9018-69A4D322B1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056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81350C-5287-08BA-1730-68D418E7BB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D112D7-93DB-8CA7-A508-F383B72852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34249C-F3D0-7E47-ACAA-BD022D1641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0B328-DD03-1546-AA61-9E0F4B79EB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803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A569746-941B-61F6-C42C-D90A312F3B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DE40154-6669-9ADF-E692-EAD397DC1A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C60CF86-576C-8544-4B0E-874E9EED26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871C2-580C-E341-9F45-9C6B70F913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894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46FC44-2465-CE9D-E2C5-D7A67254A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97B9DD-3583-2C5E-1186-5155883D4E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E71DD9-DEEE-25D2-2200-F2D6B876EB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7D64A-4F01-6E4C-85E2-20F2BEC757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901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0C59D5-4874-AA1C-3A7B-636381213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EA1EF8-3AF3-C02C-F8D2-D7CC240758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74F38B-E2DB-BA75-C3AB-A7E7D48C85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E76D4-0C98-404C-A2B2-790F9D728A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7565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2F36B2-2091-84FE-F7FD-7C07B9922B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4B322A-9326-3793-4200-DE8F2D487E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A5C452-E959-BFE9-7703-22D09217D5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5264A-7D13-9C4E-B654-63B9FA32F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68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680D87-4E31-1FD6-D568-12DB0ADDD7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B97DF4-F370-07A1-2F62-DB71F722ED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F8E2E3-9BFB-0FF8-20FA-202B5D3A1F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7077B-A119-E147-BA0F-33335B70C5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7248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FFCF60E-EB78-3CAF-FD2F-4242BB3020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9B71F7F-0043-8CB8-E4EB-F1A39B0BB0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D368C85-7B21-3670-F6FD-38F6136940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FDA03-EBAD-3E47-BE76-6993F142B5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74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6F35F87-AF76-92E8-4142-4DBD315631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AEFC639-B1D2-AFD0-C1C1-D62E65E1B1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9DE994C-B35D-B997-BB3A-CBA83B3668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97C57-2A49-9441-BF4E-76A397DAC7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196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B07062-F98F-D989-49C2-7C1DDE4623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8744DB6-276D-93AE-A0E2-73E6DAC191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F2A5FEB-B806-9475-7080-8745309F40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9CD20-5787-3E45-B7B2-B62017DBAF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5909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4A0373-E1EC-7C55-2088-67DB4BC14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5AFCE8-1E92-8F36-63BE-2E0897566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56E787-1970-F904-98C0-8AD000475B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7D14B-A852-7848-84EB-5BABFE2A33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1509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741363-CE94-4429-D205-D494F744B7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40BDAF-C527-D01C-D47D-2F5F673DC1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6E2B7-EBA9-589F-128E-096D7F768A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B81CA-64EF-F84D-AD36-B35C1A97F7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4784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9A611C-E0F9-8775-3A2A-08486BFD5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ABA4A4-CC1A-4828-9659-E12EF6A5A7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ED3EE1-88C6-CC06-7DA9-9831E291DB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5B4CE-4AB3-624A-B269-D34369067A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4874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ADB277-357F-C347-D12D-0AFEC7872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92CA8D-BEA6-E280-BB51-A7C23C87E7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333DDD-CDC2-29E9-2E99-30043C83E2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7F4F4-3F4A-E740-8CF1-06414BCE4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911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C9BF53-0108-DD38-7A04-FA683DDF03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85AD58-32DD-F435-23E7-891E16DC5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D6B868-A233-1A20-0C54-BE676F482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A3222-ED3E-024A-8390-ACB2E0B990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5264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9FDA46-2B2A-9B96-1681-2F23E2EB24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9B4EE5-90DF-10A2-F493-5AAEF05008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2869BE-2BEE-A0DF-D8ED-F2FA18873B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D7383-087E-0A4E-8F1A-662A3E4A45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5769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BDD93C-F17F-8979-9254-B8A636FF8D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7BA524-EA46-5211-9B20-010D4D3302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C33678-2669-6EDA-47B0-217437AEE6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CE14B-F0ED-B749-AACB-64BC1094B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585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1945E6-EB33-4503-5BA2-AD88C8C9B8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E963B4-E71D-45A5-218B-F689AF4DA0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A7BE3B-B909-63DB-D081-BAD85CD909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894A9-C919-D744-BBB5-A8FA3D0B33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6878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3CBD077-4CEE-331A-732B-59482890C9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08600A6-5AC4-58F8-4C78-A268C0BD7A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D59529-7C2F-F630-3212-FE019415CA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6C854-D7B9-E445-BCA9-65F5365671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0271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B823A4B-4FB6-24D6-E042-AF1D4BAE70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FD481B-389F-B0A9-834F-A11EE1ADE8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7EE9FEC-89AD-7003-EE1B-F2E75465ED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A6DA4-DCD6-7D47-8097-007E431440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9286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F3DB967-2C5F-0861-19E8-F71CB3C15C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1FEE1C-9229-738C-61D8-AC4BB5DF7D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8D890CB-CBC2-51C9-B4D6-511EACEB20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A3752-3826-2C45-A337-AC9792AD6B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00985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1CC84C-13DF-0883-3D28-4A76B31E3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AC8A9-CD80-9EA4-3412-4FC13A5B09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C3B23E-0B52-7865-E327-F1FD422D5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5227A-BC8E-C345-8ED8-17899D8F58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8523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D1C2DB-0A7E-057D-DD0A-314E339E6F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EC4D8A-1BC8-E6A8-6F21-15FADDE8F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06626F-CAF2-D968-60B9-76E31FDE83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1F096-7CDC-7247-B645-CBD45D1328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5158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A1CDD1-B314-4DA4-C277-0F75D76688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F17B5A-AB82-F7DD-3ACA-33BB362FC0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6EE9C1-324A-D3AA-76E9-E1DE711FFA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D57D9-CA5C-6D4E-9D7D-F0AC980762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912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2A052D-8CE5-5EBF-B295-66F90972C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FC527F-1CA8-8434-B73C-3D05E29A6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F4C9E4-EDE1-E61C-FE19-85E8B90BA0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45C41-8571-E345-931C-FF3953E640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6260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2C6DE59-55C9-4BFB-3AC8-E322DB3E24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45A8522-61FD-E6CC-775E-FF12E3364B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FA4219A-8AF4-C4BE-A1B2-44307DF8C1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01284-9721-794B-A7BB-3A28E36633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99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40049"/>
            </a:gs>
            <a:gs pos="100000">
              <a:srgbClr val="09002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9E8DE3B-3634-5719-34E6-60D9AD3112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BF1CBFD-A887-C50A-F46F-43084CD30B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5112CB33-37FC-7B74-B330-4BDF5CD7AA6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DC818817-6BFF-B0C9-E8F3-28026DD571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72560E37-B96F-F46F-EDBF-BE3845923BB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F7E13FC-22DE-0446-B608-00B2CB7CF0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9BA7AD2-66B7-6865-4D89-8DBC8C883A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58D9568-B262-3F24-A404-C748F8597D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724868" name="Rectangle 4">
            <a:extLst>
              <a:ext uri="{FF2B5EF4-FFF2-40B4-BE49-F238E27FC236}">
                <a16:creationId xmlns:a16="http://schemas.microsoft.com/office/drawing/2014/main" id="{F5A7509C-4F2D-0C47-DE55-33AACC87ED2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24869" name="Rectangle 5">
            <a:extLst>
              <a:ext uri="{FF2B5EF4-FFF2-40B4-BE49-F238E27FC236}">
                <a16:creationId xmlns:a16="http://schemas.microsoft.com/office/drawing/2014/main" id="{AFA12E89-BD45-D750-0B17-926C6B283F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24870" name="Rectangle 6">
            <a:extLst>
              <a:ext uri="{FF2B5EF4-FFF2-40B4-BE49-F238E27FC236}">
                <a16:creationId xmlns:a16="http://schemas.microsoft.com/office/drawing/2014/main" id="{03C902A2-4791-28A3-073D-FE036E1C779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2E398CD-4547-2246-99A1-8266D72E9C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40049"/>
            </a:gs>
            <a:gs pos="100000">
              <a:srgbClr val="09002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AD061E9-2D18-E42B-D3CE-9A71D1332A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33CCE5-4066-7275-A4A8-08E032B74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09FD36E1-ABDC-6288-5564-558AFB086ED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9B027BD2-0A6F-18A3-CEBC-13BCDB109EC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2CCD342F-EE5F-2BC6-4C4C-25DD349A60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7D3A7D7-340D-174C-82E7-9BFFC00A70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33463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customXml" Target="../ink/ink8.xml"/><Relationship Id="rId26" Type="http://schemas.openxmlformats.org/officeDocument/2006/relationships/image" Target="../media/image16.png"/><Relationship Id="rId39" Type="http://schemas.openxmlformats.org/officeDocument/2006/relationships/customXml" Target="../ink/ink18.xml"/><Relationship Id="rId21" Type="http://schemas.openxmlformats.org/officeDocument/2006/relationships/image" Target="../media/image13.png"/><Relationship Id="rId34" Type="http://schemas.openxmlformats.org/officeDocument/2006/relationships/image" Target="../media/image19.png"/><Relationship Id="rId42" Type="http://schemas.openxmlformats.org/officeDocument/2006/relationships/image" Target="../media/image23.png"/><Relationship Id="rId47" Type="http://schemas.openxmlformats.org/officeDocument/2006/relationships/customXml" Target="../ink/ink22.xml"/><Relationship Id="rId50" Type="http://schemas.openxmlformats.org/officeDocument/2006/relationships/image" Target="../media/image27.png"/><Relationship Id="rId55" Type="http://schemas.openxmlformats.org/officeDocument/2006/relationships/customXml" Target="../ink/ink26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7.xml"/><Relationship Id="rId29" Type="http://schemas.openxmlformats.org/officeDocument/2006/relationships/customXml" Target="../ink/ink13.xml"/><Relationship Id="rId11" Type="http://schemas.openxmlformats.org/officeDocument/2006/relationships/image" Target="../media/image8.png"/><Relationship Id="rId24" Type="http://schemas.openxmlformats.org/officeDocument/2006/relationships/customXml" Target="../ink/ink11.xml"/><Relationship Id="rId32" Type="http://schemas.openxmlformats.org/officeDocument/2006/relationships/image" Target="../media/image18.png"/><Relationship Id="rId37" Type="http://schemas.openxmlformats.org/officeDocument/2006/relationships/customXml" Target="../ink/ink17.xml"/><Relationship Id="rId40" Type="http://schemas.openxmlformats.org/officeDocument/2006/relationships/image" Target="../media/image22.png"/><Relationship Id="rId45" Type="http://schemas.openxmlformats.org/officeDocument/2006/relationships/customXml" Target="../ink/ink21.xml"/><Relationship Id="rId53" Type="http://schemas.openxmlformats.org/officeDocument/2006/relationships/customXml" Target="../ink/ink25.xml"/><Relationship Id="rId58" Type="http://schemas.openxmlformats.org/officeDocument/2006/relationships/image" Target="../media/image31.png"/><Relationship Id="rId5" Type="http://schemas.openxmlformats.org/officeDocument/2006/relationships/image" Target="../media/image5.png"/><Relationship Id="rId19" Type="http://schemas.openxmlformats.org/officeDocument/2006/relationships/image" Target="../media/image12.png"/><Relationship Id="rId4" Type="http://schemas.openxmlformats.org/officeDocument/2006/relationships/customXml" Target="../ink/ink1.xml"/><Relationship Id="rId9" Type="http://schemas.openxmlformats.org/officeDocument/2006/relationships/image" Target="../media/image7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customXml" Target="../ink/ink12.xml"/><Relationship Id="rId30" Type="http://schemas.openxmlformats.org/officeDocument/2006/relationships/image" Target="../media/image17.png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image" Target="../media/image26.png"/><Relationship Id="rId56" Type="http://schemas.openxmlformats.org/officeDocument/2006/relationships/image" Target="../media/image30.png"/><Relationship Id="rId8" Type="http://schemas.openxmlformats.org/officeDocument/2006/relationships/customXml" Target="../ink/ink3.xml"/><Relationship Id="rId51" Type="http://schemas.openxmlformats.org/officeDocument/2006/relationships/customXml" Target="../ink/ink24.xml"/><Relationship Id="rId3" Type="http://schemas.openxmlformats.org/officeDocument/2006/relationships/image" Target="../media/image4.png"/><Relationship Id="rId12" Type="http://schemas.openxmlformats.org/officeDocument/2006/relationships/customXml" Target="../ink/ink5.xml"/><Relationship Id="rId17" Type="http://schemas.openxmlformats.org/officeDocument/2006/relationships/image" Target="../media/image11.png"/><Relationship Id="rId33" Type="http://schemas.openxmlformats.org/officeDocument/2006/relationships/customXml" Target="../ink/ink15.xml"/><Relationship Id="rId38" Type="http://schemas.openxmlformats.org/officeDocument/2006/relationships/image" Target="../media/image21.png"/><Relationship Id="rId46" Type="http://schemas.openxmlformats.org/officeDocument/2006/relationships/image" Target="../media/image25.png"/><Relationship Id="rId20" Type="http://schemas.openxmlformats.org/officeDocument/2006/relationships/customXml" Target="../ink/ink9.xml"/><Relationship Id="rId41" Type="http://schemas.openxmlformats.org/officeDocument/2006/relationships/customXml" Target="../ink/ink19.xml"/><Relationship Id="rId54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6" Type="http://schemas.openxmlformats.org/officeDocument/2006/relationships/customXml" Target="../ink/ink2.xml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28" Type="http://schemas.openxmlformats.org/officeDocument/2006/relationships/image" Target="../media/image15.png"/><Relationship Id="rId36" Type="http://schemas.openxmlformats.org/officeDocument/2006/relationships/image" Target="../media/image20.png"/><Relationship Id="rId49" Type="http://schemas.openxmlformats.org/officeDocument/2006/relationships/customXml" Target="../ink/ink23.xml"/><Relationship Id="rId57" Type="http://schemas.openxmlformats.org/officeDocument/2006/relationships/customXml" Target="../ink/ink27.xml"/><Relationship Id="rId10" Type="http://schemas.openxmlformats.org/officeDocument/2006/relationships/customXml" Target="../ink/ink4.xml"/><Relationship Id="rId31" Type="http://schemas.openxmlformats.org/officeDocument/2006/relationships/customXml" Target="../ink/ink14.xml"/><Relationship Id="rId44" Type="http://schemas.openxmlformats.org/officeDocument/2006/relationships/image" Target="../media/image24.png"/><Relationship Id="rId52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CCE6A4DE-B1EA-912F-AD15-E16C86C8B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0"/>
            <a:ext cx="9077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3">
            <a:extLst>
              <a:ext uri="{FF2B5EF4-FFF2-40B4-BE49-F238E27FC236}">
                <a16:creationId xmlns:a16="http://schemas.microsoft.com/office/drawing/2014/main" id="{654F2468-0504-4F22-F9CC-AE0402053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743200"/>
            <a:ext cx="3429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>
                <a:latin typeface="Calibri" panose="020F0502020204030204" pitchFamily="34" charset="0"/>
              </a:rPr>
              <a:t>General Principles of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CA4721BC-44DD-D1AF-16E9-2A2B726EE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078163"/>
            <a:ext cx="3276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4000">
                <a:latin typeface="Calibri" panose="020F0502020204030204" pitchFamily="34" charset="0"/>
              </a:rPr>
              <a:t>Hemostasis</a:t>
            </a:r>
            <a:endParaRPr lang="en-US" altLang="en-US" sz="4000" b="1">
              <a:latin typeface="Calibri" panose="020F0502020204030204" pitchFamily="34" charset="0"/>
            </a:endParaRPr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202C9575-4AE9-D252-ED34-0A707A547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114800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2400">
                <a:latin typeface="Calibri" panose="020F0502020204030204" pitchFamily="34" charset="0"/>
              </a:rPr>
              <a:t>Kristine Krafts, M.D.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674" name="Rectangle 2">
            <a:extLst>
              <a:ext uri="{FF2B5EF4-FFF2-40B4-BE49-F238E27FC236}">
                <a16:creationId xmlns:a16="http://schemas.microsoft.com/office/drawing/2014/main" id="{12323334-F62A-7B3B-A133-2C842A42C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latin typeface="Calibri" charset="0"/>
                <a:cs typeface="+mj-cs"/>
              </a:rPr>
              <a:t>Hemostasis Lecture Outline</a:t>
            </a:r>
          </a:p>
        </p:txBody>
      </p:sp>
      <p:sp>
        <p:nvSpPr>
          <p:cNvPr id="2844675" name="Rectangle 3">
            <a:extLst>
              <a:ext uri="{FF2B5EF4-FFF2-40B4-BE49-F238E27FC236}">
                <a16:creationId xmlns:a16="http://schemas.microsoft.com/office/drawing/2014/main" id="{5BA4A28C-5C71-0CFC-6AC1-94DD46398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971800"/>
            <a:ext cx="3962400" cy="2057400"/>
          </a:xfrm>
        </p:spPr>
        <p:txBody>
          <a:bodyPr/>
          <a:lstStyle/>
          <a:p>
            <a:pPr>
              <a:buClr>
                <a:srgbClr val="000000"/>
              </a:buClr>
              <a:buSzPct val="90000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The big picture</a:t>
            </a:r>
          </a:p>
          <a:p>
            <a:pPr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Laboratory tests</a:t>
            </a:r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29E659E1-41CE-6923-B935-7B2290568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371600"/>
            <a:ext cx="533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674" name="Rectangle 2">
            <a:extLst>
              <a:ext uri="{FF2B5EF4-FFF2-40B4-BE49-F238E27FC236}">
                <a16:creationId xmlns:a16="http://schemas.microsoft.com/office/drawing/2014/main" id="{12323334-F62A-7B3B-A133-2C842A42C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latin typeface="Calibri" charset="0"/>
                <a:cs typeface="+mj-cs"/>
              </a:rPr>
              <a:t>Hemostasis Lecture Outline</a:t>
            </a:r>
          </a:p>
        </p:txBody>
      </p:sp>
      <p:sp>
        <p:nvSpPr>
          <p:cNvPr id="2844675" name="Rectangle 3">
            <a:extLst>
              <a:ext uri="{FF2B5EF4-FFF2-40B4-BE49-F238E27FC236}">
                <a16:creationId xmlns:a16="http://schemas.microsoft.com/office/drawing/2014/main" id="{5BA4A28C-5C71-0CFC-6AC1-94DD46398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971800"/>
            <a:ext cx="3962400" cy="2057400"/>
          </a:xfrm>
        </p:spPr>
        <p:txBody>
          <a:bodyPr/>
          <a:lstStyle/>
          <a:p>
            <a:pPr>
              <a:buClr>
                <a:srgbClr val="000000"/>
              </a:buClr>
              <a:buSzPct val="90000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The big picture</a:t>
            </a:r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29E659E1-41CE-6923-B935-7B2290568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371600"/>
            <a:ext cx="533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1864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850" name="Rectangle 2">
            <a:extLst>
              <a:ext uri="{FF2B5EF4-FFF2-40B4-BE49-F238E27FC236}">
                <a16:creationId xmlns:a16="http://schemas.microsoft.com/office/drawing/2014/main" id="{DDEC7484-7727-E667-BF24-6949E1461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cs typeface="+mj-cs"/>
              </a:rPr>
              <a:t>Hemostasis is a balancing act!</a:t>
            </a:r>
          </a:p>
        </p:txBody>
      </p:sp>
      <p:sp>
        <p:nvSpPr>
          <p:cNvPr id="30723" name="AutoShape 3">
            <a:extLst>
              <a:ext uri="{FF2B5EF4-FFF2-40B4-BE49-F238E27FC236}">
                <a16:creationId xmlns:a16="http://schemas.microsoft.com/office/drawing/2014/main" id="{372AC945-3165-E82C-3616-3C11D2FE3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8300" y="2209800"/>
            <a:ext cx="787400" cy="3352800"/>
          </a:xfrm>
          <a:prstGeom prst="triangle">
            <a:avLst>
              <a:gd name="adj" fmla="val 50000"/>
            </a:avLst>
          </a:prstGeom>
          <a:solidFill>
            <a:srgbClr val="6666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BD9D98A4-538E-09DA-8DCC-925ECAF72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2971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>
                <a:solidFill>
                  <a:srgbClr val="E97D11"/>
                </a:solidFill>
                <a:latin typeface="Calibri" panose="020F0502020204030204" pitchFamily="34" charset="0"/>
              </a:rPr>
              <a:t>pro</a:t>
            </a:r>
            <a:r>
              <a:rPr lang="en-US" altLang="en-US" sz="3200">
                <a:solidFill>
                  <a:srgbClr val="E97D11"/>
                </a:solidFill>
                <a:latin typeface="Calibri" panose="020F0502020204030204" pitchFamily="34" charset="0"/>
              </a:rPr>
              <a:t>-</a:t>
            </a:r>
            <a:r>
              <a:rPr lang="en-US" altLang="en-US">
                <a:solidFill>
                  <a:srgbClr val="E97D11"/>
                </a:solidFill>
                <a:latin typeface="Calibri" panose="020F0502020204030204" pitchFamily="34" charset="0"/>
              </a:rPr>
              <a:t>clotting</a:t>
            </a: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9FD8BCDB-512A-4B6D-EC6C-81DB594F5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667000"/>
            <a:ext cx="2971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>
                <a:solidFill>
                  <a:srgbClr val="77B539"/>
                </a:solidFill>
                <a:latin typeface="Calibri" panose="020F0502020204030204" pitchFamily="34" charset="0"/>
              </a:rPr>
              <a:t>anti</a:t>
            </a:r>
            <a:r>
              <a:rPr lang="en-US" altLang="en-US" sz="3200">
                <a:solidFill>
                  <a:srgbClr val="77B539"/>
                </a:solidFill>
                <a:latin typeface="Calibri" panose="020F0502020204030204" pitchFamily="34" charset="0"/>
              </a:rPr>
              <a:t>-</a:t>
            </a:r>
            <a:r>
              <a:rPr lang="en-US" altLang="en-US">
                <a:solidFill>
                  <a:srgbClr val="77B539"/>
                </a:solidFill>
                <a:latin typeface="Calibri" panose="020F0502020204030204" pitchFamily="34" charset="0"/>
              </a:rPr>
              <a:t>clotting</a:t>
            </a:r>
            <a:endParaRPr lang="en-US" altLang="en-US">
              <a:solidFill>
                <a:srgbClr val="66FF33"/>
              </a:solidFill>
              <a:latin typeface="Calibri" panose="020F0502020204030204" pitchFamily="34" charset="0"/>
            </a:endParaRPr>
          </a:p>
        </p:txBody>
      </p:sp>
      <p:sp>
        <p:nvSpPr>
          <p:cNvPr id="30726" name="Line 6">
            <a:extLst>
              <a:ext uri="{FF2B5EF4-FFF2-40B4-BE49-F238E27FC236}">
                <a16:creationId xmlns:a16="http://schemas.microsoft.com/office/drawing/2014/main" id="{1F8FC64C-C0FC-8D43-C6AC-8165D1BDB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209800"/>
            <a:ext cx="47244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7CF26DFD-CBBD-B2D9-63AA-D4F131DF43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209800"/>
            <a:ext cx="0" cy="4572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8">
            <a:extLst>
              <a:ext uri="{FF2B5EF4-FFF2-40B4-BE49-F238E27FC236}">
                <a16:creationId xmlns:a16="http://schemas.microsoft.com/office/drawing/2014/main" id="{6C2A0D29-A0F2-7D77-123B-B92C44725C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209800"/>
            <a:ext cx="0" cy="4572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32493981-5D8C-823B-32C4-0CE506CF9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384550"/>
            <a:ext cx="2590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plugs up holes    in blood vessels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D517A0C2-D2E0-9A16-9D12-9A8F62F66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384550"/>
            <a:ext cx="2590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keeps clotting under control</a:t>
            </a:r>
          </a:p>
        </p:txBody>
      </p:sp>
      <p:sp>
        <p:nvSpPr>
          <p:cNvPr id="30731" name="Rectangle 11">
            <a:extLst>
              <a:ext uri="{FF2B5EF4-FFF2-40B4-BE49-F238E27FC236}">
                <a16:creationId xmlns:a16="http://schemas.microsoft.com/office/drawing/2014/main" id="{98D4F14F-922F-4C09-BAFF-396B52A72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667000"/>
            <a:ext cx="2743200" cy="19050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0732" name="Rectangle 12">
            <a:extLst>
              <a:ext uri="{FF2B5EF4-FFF2-40B4-BE49-F238E27FC236}">
                <a16:creationId xmlns:a16="http://schemas.microsoft.com/office/drawing/2014/main" id="{24702C1E-002E-FEA3-6502-858E374B0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667000"/>
            <a:ext cx="2743200" cy="19050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8898" name="Rectangle 2">
            <a:extLst>
              <a:ext uri="{FF2B5EF4-FFF2-40B4-BE49-F238E27FC236}">
                <a16:creationId xmlns:a16="http://schemas.microsoft.com/office/drawing/2014/main" id="{F9279F47-982A-4A62-412A-52D8983B9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cs typeface="+mj-cs"/>
              </a:rPr>
              <a:t>How to make a clot</a:t>
            </a:r>
          </a:p>
        </p:txBody>
      </p:sp>
      <p:grpSp>
        <p:nvGrpSpPr>
          <p:cNvPr id="32771" name="Group 3">
            <a:extLst>
              <a:ext uri="{FF2B5EF4-FFF2-40B4-BE49-F238E27FC236}">
                <a16:creationId xmlns:a16="http://schemas.microsoft.com/office/drawing/2014/main" id="{50B881FC-82BC-D95E-653F-B57FEA959CBA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981325"/>
            <a:ext cx="457200" cy="457200"/>
            <a:chOff x="2061" y="3168"/>
            <a:chExt cx="288" cy="288"/>
          </a:xfrm>
        </p:grpSpPr>
        <p:sp>
          <p:nvSpPr>
            <p:cNvPr id="32931" name="Line 4">
              <a:extLst>
                <a:ext uri="{FF2B5EF4-FFF2-40B4-BE49-F238E27FC236}">
                  <a16:creationId xmlns:a16="http://schemas.microsoft.com/office/drawing/2014/main" id="{80F14123-BC27-8757-30EB-5345F86536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6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932" name="Line 5">
              <a:extLst>
                <a:ext uri="{FF2B5EF4-FFF2-40B4-BE49-F238E27FC236}">
                  <a16:creationId xmlns:a16="http://schemas.microsoft.com/office/drawing/2014/main" id="{33BF7F53-A111-6C81-6CC7-FCFB6C0ADA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205" y="316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2" name="Group 6">
            <a:extLst>
              <a:ext uri="{FF2B5EF4-FFF2-40B4-BE49-F238E27FC236}">
                <a16:creationId xmlns:a16="http://schemas.microsoft.com/office/drawing/2014/main" id="{2857E838-C1A1-0C1C-B058-363165EEEE97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2667000"/>
            <a:ext cx="1600200" cy="1138238"/>
            <a:chOff x="2256" y="1728"/>
            <a:chExt cx="1008" cy="717"/>
          </a:xfrm>
        </p:grpSpPr>
        <p:grpSp>
          <p:nvGrpSpPr>
            <p:cNvPr id="32819" name="Group 7">
              <a:extLst>
                <a:ext uri="{FF2B5EF4-FFF2-40B4-BE49-F238E27FC236}">
                  <a16:creationId xmlns:a16="http://schemas.microsoft.com/office/drawing/2014/main" id="{ADD2BF5D-002D-E890-8816-27CED01C3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1728"/>
              <a:ext cx="732" cy="528"/>
              <a:chOff x="2256" y="1776"/>
              <a:chExt cx="732" cy="528"/>
            </a:xfrm>
          </p:grpSpPr>
          <p:grpSp>
            <p:nvGrpSpPr>
              <p:cNvPr id="32876" name="Group 8">
                <a:extLst>
                  <a:ext uri="{FF2B5EF4-FFF2-40B4-BE49-F238E27FC236}">
                    <a16:creationId xmlns:a16="http://schemas.microsoft.com/office/drawing/2014/main" id="{246C6C09-BB6D-7C96-A776-546B27F6A3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920"/>
                <a:ext cx="384" cy="384"/>
                <a:chOff x="2256" y="1920"/>
                <a:chExt cx="384" cy="384"/>
              </a:xfrm>
            </p:grpSpPr>
            <p:grpSp>
              <p:nvGrpSpPr>
                <p:cNvPr id="32921" name="Group 9">
                  <a:extLst>
                    <a:ext uri="{FF2B5EF4-FFF2-40B4-BE49-F238E27FC236}">
                      <a16:creationId xmlns:a16="http://schemas.microsoft.com/office/drawing/2014/main" id="{D6E84A17-4B95-6881-89CB-60282FA5DE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24" name="Group 10">
                    <a:extLst>
                      <a:ext uri="{FF2B5EF4-FFF2-40B4-BE49-F238E27FC236}">
                        <a16:creationId xmlns:a16="http://schemas.microsoft.com/office/drawing/2014/main" id="{92F9729C-6527-469E-3B1A-3CAA8B1E00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27" name="Oval 11">
                      <a:extLst>
                        <a:ext uri="{FF2B5EF4-FFF2-40B4-BE49-F238E27FC236}">
                          <a16:creationId xmlns:a16="http://schemas.microsoft.com/office/drawing/2014/main" id="{CFE5916C-24F2-7692-876C-DE6685B36D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8" name="Oval 12">
                      <a:extLst>
                        <a:ext uri="{FF2B5EF4-FFF2-40B4-BE49-F238E27FC236}">
                          <a16:creationId xmlns:a16="http://schemas.microsoft.com/office/drawing/2014/main" id="{112AF3BC-3456-3615-694D-CFB9166A2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9" name="Oval 13">
                      <a:extLst>
                        <a:ext uri="{FF2B5EF4-FFF2-40B4-BE49-F238E27FC236}">
                          <a16:creationId xmlns:a16="http://schemas.microsoft.com/office/drawing/2014/main" id="{A4705037-617C-64FA-6E7A-91BF071FE2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30" name="Oval 14">
                      <a:extLst>
                        <a:ext uri="{FF2B5EF4-FFF2-40B4-BE49-F238E27FC236}">
                          <a16:creationId xmlns:a16="http://schemas.microsoft.com/office/drawing/2014/main" id="{19399458-907B-BBAB-88E1-D5DA146140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25" name="Oval 15">
                    <a:extLst>
                      <a:ext uri="{FF2B5EF4-FFF2-40B4-BE49-F238E27FC236}">
                        <a16:creationId xmlns:a16="http://schemas.microsoft.com/office/drawing/2014/main" id="{DD486AA9-689A-FF12-8D01-C88BE62DBD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26" name="Oval 16">
                    <a:extLst>
                      <a:ext uri="{FF2B5EF4-FFF2-40B4-BE49-F238E27FC236}">
                        <a16:creationId xmlns:a16="http://schemas.microsoft.com/office/drawing/2014/main" id="{AC4937AE-B8A1-977F-2C1A-EB253C652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22" name="Oval 17">
                  <a:extLst>
                    <a:ext uri="{FF2B5EF4-FFF2-40B4-BE49-F238E27FC236}">
                      <a16:creationId xmlns:a16="http://schemas.microsoft.com/office/drawing/2014/main" id="{00833B5D-EAE5-2EB1-63FA-92A28B9A36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23" name="Oval 18">
                  <a:extLst>
                    <a:ext uri="{FF2B5EF4-FFF2-40B4-BE49-F238E27FC236}">
                      <a16:creationId xmlns:a16="http://schemas.microsoft.com/office/drawing/2014/main" id="{9323D015-18A9-179C-66EF-599637CCEC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7" name="Group 19">
                <a:extLst>
                  <a:ext uri="{FF2B5EF4-FFF2-40B4-BE49-F238E27FC236}">
                    <a16:creationId xmlns:a16="http://schemas.microsoft.com/office/drawing/2014/main" id="{8393F89C-BE34-64B3-48DF-3A8E75B398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776"/>
                <a:ext cx="384" cy="384"/>
                <a:chOff x="2256" y="1920"/>
                <a:chExt cx="384" cy="384"/>
              </a:xfrm>
            </p:grpSpPr>
            <p:grpSp>
              <p:nvGrpSpPr>
                <p:cNvPr id="32911" name="Group 20">
                  <a:extLst>
                    <a:ext uri="{FF2B5EF4-FFF2-40B4-BE49-F238E27FC236}">
                      <a16:creationId xmlns:a16="http://schemas.microsoft.com/office/drawing/2014/main" id="{9512E5C9-5E8D-0694-F5F8-5FD528E55E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14" name="Group 21">
                    <a:extLst>
                      <a:ext uri="{FF2B5EF4-FFF2-40B4-BE49-F238E27FC236}">
                        <a16:creationId xmlns:a16="http://schemas.microsoft.com/office/drawing/2014/main" id="{F430C477-3769-5C76-E1D0-24F46DA351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17" name="Oval 22">
                      <a:extLst>
                        <a:ext uri="{FF2B5EF4-FFF2-40B4-BE49-F238E27FC236}">
                          <a16:creationId xmlns:a16="http://schemas.microsoft.com/office/drawing/2014/main" id="{E900B3A1-98E5-4FA4-CD31-95562E7CCF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8" name="Oval 23">
                      <a:extLst>
                        <a:ext uri="{FF2B5EF4-FFF2-40B4-BE49-F238E27FC236}">
                          <a16:creationId xmlns:a16="http://schemas.microsoft.com/office/drawing/2014/main" id="{54504E01-7141-D6F9-2EDF-B74C6A66CB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9" name="Oval 24">
                      <a:extLst>
                        <a:ext uri="{FF2B5EF4-FFF2-40B4-BE49-F238E27FC236}">
                          <a16:creationId xmlns:a16="http://schemas.microsoft.com/office/drawing/2014/main" id="{C9F968C1-A9E5-0129-284C-3D2C42B052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0" name="Oval 25">
                      <a:extLst>
                        <a:ext uri="{FF2B5EF4-FFF2-40B4-BE49-F238E27FC236}">
                          <a16:creationId xmlns:a16="http://schemas.microsoft.com/office/drawing/2014/main" id="{96DD7543-B4F7-357C-F5E1-BF7A05AF83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15" name="Oval 26">
                    <a:extLst>
                      <a:ext uri="{FF2B5EF4-FFF2-40B4-BE49-F238E27FC236}">
                        <a16:creationId xmlns:a16="http://schemas.microsoft.com/office/drawing/2014/main" id="{8FCE8A83-D2D2-A4F3-2F46-B0AB9609B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16" name="Oval 27">
                    <a:extLst>
                      <a:ext uri="{FF2B5EF4-FFF2-40B4-BE49-F238E27FC236}">
                        <a16:creationId xmlns:a16="http://schemas.microsoft.com/office/drawing/2014/main" id="{B3D05173-33FD-B084-4490-1BAF156AD5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12" name="Oval 28">
                  <a:extLst>
                    <a:ext uri="{FF2B5EF4-FFF2-40B4-BE49-F238E27FC236}">
                      <a16:creationId xmlns:a16="http://schemas.microsoft.com/office/drawing/2014/main" id="{24BC5D79-8D15-59EA-A18F-5FB975DBAE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13" name="Oval 29">
                  <a:extLst>
                    <a:ext uri="{FF2B5EF4-FFF2-40B4-BE49-F238E27FC236}">
                      <a16:creationId xmlns:a16="http://schemas.microsoft.com/office/drawing/2014/main" id="{6E658867-B43A-1DF7-3A8D-30B3A88B1F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8" name="Group 30">
                <a:extLst>
                  <a:ext uri="{FF2B5EF4-FFF2-40B4-BE49-F238E27FC236}">
                    <a16:creationId xmlns:a16="http://schemas.microsoft.com/office/drawing/2014/main" id="{51921AEA-57E8-7A7B-61C2-BFD5CF79EB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400" y="1920"/>
                <a:ext cx="384" cy="384"/>
                <a:chOff x="2256" y="1920"/>
                <a:chExt cx="384" cy="384"/>
              </a:xfrm>
            </p:grpSpPr>
            <p:grpSp>
              <p:nvGrpSpPr>
                <p:cNvPr id="32901" name="Group 31">
                  <a:extLst>
                    <a:ext uri="{FF2B5EF4-FFF2-40B4-BE49-F238E27FC236}">
                      <a16:creationId xmlns:a16="http://schemas.microsoft.com/office/drawing/2014/main" id="{1915DDCA-F4AD-3C41-3CE7-D1A587BA63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04" name="Group 32">
                    <a:extLst>
                      <a:ext uri="{FF2B5EF4-FFF2-40B4-BE49-F238E27FC236}">
                        <a16:creationId xmlns:a16="http://schemas.microsoft.com/office/drawing/2014/main" id="{A047BF0A-B6AE-E89A-5A8B-811E5331B1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07" name="Oval 33">
                      <a:extLst>
                        <a:ext uri="{FF2B5EF4-FFF2-40B4-BE49-F238E27FC236}">
                          <a16:creationId xmlns:a16="http://schemas.microsoft.com/office/drawing/2014/main" id="{AC603FDF-A20E-9E98-EC88-0C7A13D79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37" y="203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8" name="Oval 34">
                      <a:extLst>
                        <a:ext uri="{FF2B5EF4-FFF2-40B4-BE49-F238E27FC236}">
                          <a16:creationId xmlns:a16="http://schemas.microsoft.com/office/drawing/2014/main" id="{6CA64002-2ACD-CCCA-E20B-D063DE3FD4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203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9" name="Oval 35">
                      <a:extLst>
                        <a:ext uri="{FF2B5EF4-FFF2-40B4-BE49-F238E27FC236}">
                          <a16:creationId xmlns:a16="http://schemas.microsoft.com/office/drawing/2014/main" id="{38BD332D-5173-35F9-B64A-1E0FEBB2D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198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0" name="Oval 36">
                      <a:extLst>
                        <a:ext uri="{FF2B5EF4-FFF2-40B4-BE49-F238E27FC236}">
                          <a16:creationId xmlns:a16="http://schemas.microsoft.com/office/drawing/2014/main" id="{934DA8E3-2560-63F1-91DC-2E27BCDBE0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1" y="198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05" name="Oval 37">
                    <a:extLst>
                      <a:ext uri="{FF2B5EF4-FFF2-40B4-BE49-F238E27FC236}">
                        <a16:creationId xmlns:a16="http://schemas.microsoft.com/office/drawing/2014/main" id="{6D815E50-B12D-BB52-99E5-613590D1C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0" y="226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06" name="Oval 38">
                    <a:extLst>
                      <a:ext uri="{FF2B5EF4-FFF2-40B4-BE49-F238E27FC236}">
                        <a16:creationId xmlns:a16="http://schemas.microsoft.com/office/drawing/2014/main" id="{C3EF3336-95A3-80BD-B344-B0F4C239D8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8" y="217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02" name="Oval 39">
                  <a:extLst>
                    <a:ext uri="{FF2B5EF4-FFF2-40B4-BE49-F238E27FC236}">
                      <a16:creationId xmlns:a16="http://schemas.microsoft.com/office/drawing/2014/main" id="{37A46674-584C-47CF-5A5F-A81538850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6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03" name="Oval 40">
                  <a:extLst>
                    <a:ext uri="{FF2B5EF4-FFF2-40B4-BE49-F238E27FC236}">
                      <a16:creationId xmlns:a16="http://schemas.microsoft.com/office/drawing/2014/main" id="{851F17B9-14F5-4977-02F0-B36FD3B5BB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3" y="192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9" name="Group 41">
                <a:extLst>
                  <a:ext uri="{FF2B5EF4-FFF2-40B4-BE49-F238E27FC236}">
                    <a16:creationId xmlns:a16="http://schemas.microsoft.com/office/drawing/2014/main" id="{93361231-0E0A-F9BD-22C8-30A59A48A3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04" y="1845"/>
                <a:ext cx="384" cy="384"/>
                <a:chOff x="2256" y="1920"/>
                <a:chExt cx="384" cy="384"/>
              </a:xfrm>
            </p:grpSpPr>
            <p:grpSp>
              <p:nvGrpSpPr>
                <p:cNvPr id="32891" name="Group 42">
                  <a:extLst>
                    <a:ext uri="{FF2B5EF4-FFF2-40B4-BE49-F238E27FC236}">
                      <a16:creationId xmlns:a16="http://schemas.microsoft.com/office/drawing/2014/main" id="{C970CEA4-5267-D85B-CD58-7CFA971BEE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94" name="Group 43">
                    <a:extLst>
                      <a:ext uri="{FF2B5EF4-FFF2-40B4-BE49-F238E27FC236}">
                        <a16:creationId xmlns:a16="http://schemas.microsoft.com/office/drawing/2014/main" id="{402565AD-54E8-289B-2660-0FA36749AB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97" name="Oval 44">
                      <a:extLst>
                        <a:ext uri="{FF2B5EF4-FFF2-40B4-BE49-F238E27FC236}">
                          <a16:creationId xmlns:a16="http://schemas.microsoft.com/office/drawing/2014/main" id="{CD25B87A-23BE-9FA7-112E-607D33248B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8" name="Oval 45">
                      <a:extLst>
                        <a:ext uri="{FF2B5EF4-FFF2-40B4-BE49-F238E27FC236}">
                          <a16:creationId xmlns:a16="http://schemas.microsoft.com/office/drawing/2014/main" id="{E9504CE4-D0A6-328F-768F-4440DB5397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9" name="Oval 46">
                      <a:extLst>
                        <a:ext uri="{FF2B5EF4-FFF2-40B4-BE49-F238E27FC236}">
                          <a16:creationId xmlns:a16="http://schemas.microsoft.com/office/drawing/2014/main" id="{C3CA51DE-6D2B-5B86-DF3D-69C7AF1E59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0" name="Oval 47">
                      <a:extLst>
                        <a:ext uri="{FF2B5EF4-FFF2-40B4-BE49-F238E27FC236}">
                          <a16:creationId xmlns:a16="http://schemas.microsoft.com/office/drawing/2014/main" id="{F0704188-6339-F949-F6E4-BDD6B61044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95" name="Oval 48">
                    <a:extLst>
                      <a:ext uri="{FF2B5EF4-FFF2-40B4-BE49-F238E27FC236}">
                        <a16:creationId xmlns:a16="http://schemas.microsoft.com/office/drawing/2014/main" id="{83E8E743-9F60-28F1-694B-5F5D0DFAED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96" name="Oval 49">
                    <a:extLst>
                      <a:ext uri="{FF2B5EF4-FFF2-40B4-BE49-F238E27FC236}">
                        <a16:creationId xmlns:a16="http://schemas.microsoft.com/office/drawing/2014/main" id="{F4A3207F-51C2-2888-ECD9-B1C034A3FC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92" name="Oval 50">
                  <a:extLst>
                    <a:ext uri="{FF2B5EF4-FFF2-40B4-BE49-F238E27FC236}">
                      <a16:creationId xmlns:a16="http://schemas.microsoft.com/office/drawing/2014/main" id="{403594A5-4EBC-BC30-6E5E-31CF1583FF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93" name="Oval 51">
                  <a:extLst>
                    <a:ext uri="{FF2B5EF4-FFF2-40B4-BE49-F238E27FC236}">
                      <a16:creationId xmlns:a16="http://schemas.microsoft.com/office/drawing/2014/main" id="{A4F03D12-30B2-4421-CBD3-EB2B59EDFE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80" name="Group 52">
                <a:extLst>
                  <a:ext uri="{FF2B5EF4-FFF2-40B4-BE49-F238E27FC236}">
                    <a16:creationId xmlns:a16="http://schemas.microsoft.com/office/drawing/2014/main" id="{FE8D978A-8369-3E41-B947-6365543059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2508" y="1800"/>
                <a:ext cx="384" cy="384"/>
                <a:chOff x="2256" y="1920"/>
                <a:chExt cx="384" cy="384"/>
              </a:xfrm>
            </p:grpSpPr>
            <p:grpSp>
              <p:nvGrpSpPr>
                <p:cNvPr id="32881" name="Group 53">
                  <a:extLst>
                    <a:ext uri="{FF2B5EF4-FFF2-40B4-BE49-F238E27FC236}">
                      <a16:creationId xmlns:a16="http://schemas.microsoft.com/office/drawing/2014/main" id="{9EC5B6E9-59F7-A413-D324-CB0C8808BB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84" name="Group 54">
                    <a:extLst>
                      <a:ext uri="{FF2B5EF4-FFF2-40B4-BE49-F238E27FC236}">
                        <a16:creationId xmlns:a16="http://schemas.microsoft.com/office/drawing/2014/main" id="{CB2F5513-D0CC-2EBC-834D-D62F1BB429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87" name="Oval 55">
                      <a:extLst>
                        <a:ext uri="{FF2B5EF4-FFF2-40B4-BE49-F238E27FC236}">
                          <a16:creationId xmlns:a16="http://schemas.microsoft.com/office/drawing/2014/main" id="{CAD84588-9C46-6DCE-2BDF-EADEF34D4F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7" y="201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88" name="Oval 56">
                      <a:extLst>
                        <a:ext uri="{FF2B5EF4-FFF2-40B4-BE49-F238E27FC236}">
                          <a16:creationId xmlns:a16="http://schemas.microsoft.com/office/drawing/2014/main" id="{5EECB993-A3E6-A43A-4777-8BFA97006E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4" y="201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89" name="Oval 57">
                      <a:extLst>
                        <a:ext uri="{FF2B5EF4-FFF2-40B4-BE49-F238E27FC236}">
                          <a16:creationId xmlns:a16="http://schemas.microsoft.com/office/drawing/2014/main" id="{5F05A96C-F193-0961-3DBD-80180EBBEE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4" y="195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0" name="Oval 58">
                      <a:extLst>
                        <a:ext uri="{FF2B5EF4-FFF2-40B4-BE49-F238E27FC236}">
                          <a16:creationId xmlns:a16="http://schemas.microsoft.com/office/drawing/2014/main" id="{FA65F287-27B7-9472-D5E3-6E5864D78A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1" y="195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85" name="Oval 59">
                    <a:extLst>
                      <a:ext uri="{FF2B5EF4-FFF2-40B4-BE49-F238E27FC236}">
                        <a16:creationId xmlns:a16="http://schemas.microsoft.com/office/drawing/2014/main" id="{F0C6D805-9C70-3639-6EB4-5E4070170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86" name="Oval 60">
                    <a:extLst>
                      <a:ext uri="{FF2B5EF4-FFF2-40B4-BE49-F238E27FC236}">
                        <a16:creationId xmlns:a16="http://schemas.microsoft.com/office/drawing/2014/main" id="{6DECA4C3-582A-D9EF-A174-91AADFDD5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53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82" name="Oval 61">
                  <a:extLst>
                    <a:ext uri="{FF2B5EF4-FFF2-40B4-BE49-F238E27FC236}">
                      <a16:creationId xmlns:a16="http://schemas.microsoft.com/office/drawing/2014/main" id="{C7D69424-374A-6649-F509-49AF424633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83" name="Oval 62">
                  <a:extLst>
                    <a:ext uri="{FF2B5EF4-FFF2-40B4-BE49-F238E27FC236}">
                      <a16:creationId xmlns:a16="http://schemas.microsoft.com/office/drawing/2014/main" id="{65352BA4-A2CB-1E54-1DB9-F57E893EF4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3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</p:grpSp>
        <p:grpSp>
          <p:nvGrpSpPr>
            <p:cNvPr id="32820" name="Group 63">
              <a:extLst>
                <a:ext uri="{FF2B5EF4-FFF2-40B4-BE49-F238E27FC236}">
                  <a16:creationId xmlns:a16="http://schemas.microsoft.com/office/drawing/2014/main" id="{B0D4146A-1F36-B602-0765-BED902887ECE}"/>
                </a:ext>
              </a:extLst>
            </p:cNvPr>
            <p:cNvGrpSpPr>
              <a:grpSpLocks/>
            </p:cNvGrpSpPr>
            <p:nvPr/>
          </p:nvGrpSpPr>
          <p:grpSpPr bwMode="auto">
            <a:xfrm rot="-891755">
              <a:off x="2532" y="1917"/>
              <a:ext cx="732" cy="528"/>
              <a:chOff x="2256" y="1776"/>
              <a:chExt cx="732" cy="528"/>
            </a:xfrm>
          </p:grpSpPr>
          <p:grpSp>
            <p:nvGrpSpPr>
              <p:cNvPr id="32821" name="Group 64">
                <a:extLst>
                  <a:ext uri="{FF2B5EF4-FFF2-40B4-BE49-F238E27FC236}">
                    <a16:creationId xmlns:a16="http://schemas.microsoft.com/office/drawing/2014/main" id="{C614BC48-7C97-9F79-5985-C7E2A9F31C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920"/>
                <a:ext cx="384" cy="384"/>
                <a:chOff x="2256" y="1920"/>
                <a:chExt cx="384" cy="384"/>
              </a:xfrm>
            </p:grpSpPr>
            <p:grpSp>
              <p:nvGrpSpPr>
                <p:cNvPr id="32866" name="Group 65">
                  <a:extLst>
                    <a:ext uri="{FF2B5EF4-FFF2-40B4-BE49-F238E27FC236}">
                      <a16:creationId xmlns:a16="http://schemas.microsoft.com/office/drawing/2014/main" id="{0D8D329A-FC53-2B6C-B3DA-CDA22E954A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69" name="Group 66">
                    <a:extLst>
                      <a:ext uri="{FF2B5EF4-FFF2-40B4-BE49-F238E27FC236}">
                        <a16:creationId xmlns:a16="http://schemas.microsoft.com/office/drawing/2014/main" id="{ADC4AA53-E915-74CD-38C3-B2E77B1E3C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72" name="Oval 67">
                      <a:extLst>
                        <a:ext uri="{FF2B5EF4-FFF2-40B4-BE49-F238E27FC236}">
                          <a16:creationId xmlns:a16="http://schemas.microsoft.com/office/drawing/2014/main" id="{1B4509F6-9B5A-5A19-0983-55EB4ACD27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2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3" name="Oval 68">
                      <a:extLst>
                        <a:ext uri="{FF2B5EF4-FFF2-40B4-BE49-F238E27FC236}">
                          <a16:creationId xmlns:a16="http://schemas.microsoft.com/office/drawing/2014/main" id="{14418F78-0AC6-B50C-4C76-D4AB6A90AE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4" name="Oval 69">
                      <a:extLst>
                        <a:ext uri="{FF2B5EF4-FFF2-40B4-BE49-F238E27FC236}">
                          <a16:creationId xmlns:a16="http://schemas.microsoft.com/office/drawing/2014/main" id="{38631598-1E5B-66C9-849D-A6C8F40C64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5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5" name="Oval 70">
                      <a:extLst>
                        <a:ext uri="{FF2B5EF4-FFF2-40B4-BE49-F238E27FC236}">
                          <a16:creationId xmlns:a16="http://schemas.microsoft.com/office/drawing/2014/main" id="{C7B46B85-8D73-6034-D827-356F570280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6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70" name="Oval 71">
                    <a:extLst>
                      <a:ext uri="{FF2B5EF4-FFF2-40B4-BE49-F238E27FC236}">
                        <a16:creationId xmlns:a16="http://schemas.microsoft.com/office/drawing/2014/main" id="{4CE17F93-CD4E-6F59-670C-85FA6E7D38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1" y="2248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71" name="Oval 72">
                    <a:extLst>
                      <a:ext uri="{FF2B5EF4-FFF2-40B4-BE49-F238E27FC236}">
                        <a16:creationId xmlns:a16="http://schemas.microsoft.com/office/drawing/2014/main" id="{531D8541-7320-2EBB-B460-0C76343CF2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" y="2151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67" name="Oval 73">
                  <a:extLst>
                    <a:ext uri="{FF2B5EF4-FFF2-40B4-BE49-F238E27FC236}">
                      <a16:creationId xmlns:a16="http://schemas.microsoft.com/office/drawing/2014/main" id="{A7A20AE6-0722-C59C-FB05-AECC9E7FE3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5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68" name="Oval 74">
                  <a:extLst>
                    <a:ext uri="{FF2B5EF4-FFF2-40B4-BE49-F238E27FC236}">
                      <a16:creationId xmlns:a16="http://schemas.microsoft.com/office/drawing/2014/main" id="{BCB79553-CD0E-5CE9-736C-F692675E75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2" name="Group 75">
                <a:extLst>
                  <a:ext uri="{FF2B5EF4-FFF2-40B4-BE49-F238E27FC236}">
                    <a16:creationId xmlns:a16="http://schemas.microsoft.com/office/drawing/2014/main" id="{1F374E61-A36A-5506-A138-37168472C8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776"/>
                <a:ext cx="384" cy="384"/>
                <a:chOff x="2256" y="1920"/>
                <a:chExt cx="384" cy="384"/>
              </a:xfrm>
            </p:grpSpPr>
            <p:grpSp>
              <p:nvGrpSpPr>
                <p:cNvPr id="32856" name="Group 76">
                  <a:extLst>
                    <a:ext uri="{FF2B5EF4-FFF2-40B4-BE49-F238E27FC236}">
                      <a16:creationId xmlns:a16="http://schemas.microsoft.com/office/drawing/2014/main" id="{677D2BA3-DF4C-22A9-8513-9DDBC107DF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59" name="Group 77">
                    <a:extLst>
                      <a:ext uri="{FF2B5EF4-FFF2-40B4-BE49-F238E27FC236}">
                        <a16:creationId xmlns:a16="http://schemas.microsoft.com/office/drawing/2014/main" id="{2771D1C0-0FCF-EEEE-95A5-2DEF3C8AF9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62" name="Oval 78">
                      <a:extLst>
                        <a:ext uri="{FF2B5EF4-FFF2-40B4-BE49-F238E27FC236}">
                          <a16:creationId xmlns:a16="http://schemas.microsoft.com/office/drawing/2014/main" id="{2FEFBF21-D9CB-A72C-64E6-DC383D8664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1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3" name="Oval 79">
                      <a:extLst>
                        <a:ext uri="{FF2B5EF4-FFF2-40B4-BE49-F238E27FC236}">
                          <a16:creationId xmlns:a16="http://schemas.microsoft.com/office/drawing/2014/main" id="{6A4AFCD8-FF19-9275-1A9C-90E838A7B5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4" name="Oval 80">
                      <a:extLst>
                        <a:ext uri="{FF2B5EF4-FFF2-40B4-BE49-F238E27FC236}">
                          <a16:creationId xmlns:a16="http://schemas.microsoft.com/office/drawing/2014/main" id="{09488FBF-1254-82A2-0064-04F4A7F4BE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5" name="Oval 81">
                      <a:extLst>
                        <a:ext uri="{FF2B5EF4-FFF2-40B4-BE49-F238E27FC236}">
                          <a16:creationId xmlns:a16="http://schemas.microsoft.com/office/drawing/2014/main" id="{9F142AEE-2AE6-8396-2D98-82AD9325E4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5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60" name="Oval 82">
                    <a:extLst>
                      <a:ext uri="{FF2B5EF4-FFF2-40B4-BE49-F238E27FC236}">
                        <a16:creationId xmlns:a16="http://schemas.microsoft.com/office/drawing/2014/main" id="{0E435AE6-8D15-DAAD-0D86-785CB83C6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89" y="2247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61" name="Oval 83">
                    <a:extLst>
                      <a:ext uri="{FF2B5EF4-FFF2-40B4-BE49-F238E27FC236}">
                        <a16:creationId xmlns:a16="http://schemas.microsoft.com/office/drawing/2014/main" id="{4939BC08-A958-620F-563B-AC4BA090F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8" y="215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57" name="Oval 84">
                  <a:extLst>
                    <a:ext uri="{FF2B5EF4-FFF2-40B4-BE49-F238E27FC236}">
                      <a16:creationId xmlns:a16="http://schemas.microsoft.com/office/drawing/2014/main" id="{876FFFEF-A60F-B5E2-F734-FEC7C81801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" y="215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58" name="Oval 85">
                  <a:extLst>
                    <a:ext uri="{FF2B5EF4-FFF2-40B4-BE49-F238E27FC236}">
                      <a16:creationId xmlns:a16="http://schemas.microsoft.com/office/drawing/2014/main" id="{400909AA-0369-C317-2046-CF41C2B77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3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3" name="Group 86">
                <a:extLst>
                  <a:ext uri="{FF2B5EF4-FFF2-40B4-BE49-F238E27FC236}">
                    <a16:creationId xmlns:a16="http://schemas.microsoft.com/office/drawing/2014/main" id="{36384FB8-CFF0-BDCF-A2FD-9FF43976E8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400" y="1920"/>
                <a:ext cx="384" cy="384"/>
                <a:chOff x="2256" y="1920"/>
                <a:chExt cx="384" cy="384"/>
              </a:xfrm>
            </p:grpSpPr>
            <p:grpSp>
              <p:nvGrpSpPr>
                <p:cNvPr id="32846" name="Group 87">
                  <a:extLst>
                    <a:ext uri="{FF2B5EF4-FFF2-40B4-BE49-F238E27FC236}">
                      <a16:creationId xmlns:a16="http://schemas.microsoft.com/office/drawing/2014/main" id="{31C034B7-E22E-BEC5-D9F1-16FBD97CF4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49" name="Group 88">
                    <a:extLst>
                      <a:ext uri="{FF2B5EF4-FFF2-40B4-BE49-F238E27FC236}">
                        <a16:creationId xmlns:a16="http://schemas.microsoft.com/office/drawing/2014/main" id="{5E3A18CD-923D-D70F-E2A7-D19860FA7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52" name="Oval 89">
                      <a:extLst>
                        <a:ext uri="{FF2B5EF4-FFF2-40B4-BE49-F238E27FC236}">
                          <a16:creationId xmlns:a16="http://schemas.microsoft.com/office/drawing/2014/main" id="{D0E75D92-59A5-E67D-58CB-AA8F48B582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35" y="202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3" name="Oval 90">
                      <a:extLst>
                        <a:ext uri="{FF2B5EF4-FFF2-40B4-BE49-F238E27FC236}">
                          <a16:creationId xmlns:a16="http://schemas.microsoft.com/office/drawing/2014/main" id="{42FC2EBE-0D34-3FE9-14CD-F5BFFBF4F6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202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4" name="Oval 91">
                      <a:extLst>
                        <a:ext uri="{FF2B5EF4-FFF2-40B4-BE49-F238E27FC236}">
                          <a16:creationId xmlns:a16="http://schemas.microsoft.com/office/drawing/2014/main" id="{5E7B4BE2-7958-F9B4-2285-C4BA9B51E4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0" y="198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5" name="Oval 92">
                      <a:extLst>
                        <a:ext uri="{FF2B5EF4-FFF2-40B4-BE49-F238E27FC236}">
                          <a16:creationId xmlns:a16="http://schemas.microsoft.com/office/drawing/2014/main" id="{8CEE3BCD-FBA3-94BE-9B65-84FE206CC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0" y="1980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50" name="Oval 93">
                    <a:extLst>
                      <a:ext uri="{FF2B5EF4-FFF2-40B4-BE49-F238E27FC236}">
                        <a16:creationId xmlns:a16="http://schemas.microsoft.com/office/drawing/2014/main" id="{6DE3FF0A-602D-B238-9624-097437302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87" y="226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51" name="Oval 94">
                    <a:extLst>
                      <a:ext uri="{FF2B5EF4-FFF2-40B4-BE49-F238E27FC236}">
                        <a16:creationId xmlns:a16="http://schemas.microsoft.com/office/drawing/2014/main" id="{3C697B52-F0FC-8AE1-55DB-5D5076539C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5" y="2167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47" name="Oval 95">
                  <a:extLst>
                    <a:ext uri="{FF2B5EF4-FFF2-40B4-BE49-F238E27FC236}">
                      <a16:creationId xmlns:a16="http://schemas.microsoft.com/office/drawing/2014/main" id="{84CA5BAF-DFBE-1DF0-1008-C8E3F9723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" y="216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48" name="Oval 96">
                  <a:extLst>
                    <a:ext uri="{FF2B5EF4-FFF2-40B4-BE49-F238E27FC236}">
                      <a16:creationId xmlns:a16="http://schemas.microsoft.com/office/drawing/2014/main" id="{FDBD6B9C-0C78-E577-A219-B99F02998D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2" y="192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4" name="Group 97">
                <a:extLst>
                  <a:ext uri="{FF2B5EF4-FFF2-40B4-BE49-F238E27FC236}">
                    <a16:creationId xmlns:a16="http://schemas.microsoft.com/office/drawing/2014/main" id="{47BB43A7-7AFE-5C95-D07C-27AB74DED9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04" y="1845"/>
                <a:ext cx="384" cy="384"/>
                <a:chOff x="2256" y="1920"/>
                <a:chExt cx="384" cy="384"/>
              </a:xfrm>
            </p:grpSpPr>
            <p:grpSp>
              <p:nvGrpSpPr>
                <p:cNvPr id="32836" name="Group 98">
                  <a:extLst>
                    <a:ext uri="{FF2B5EF4-FFF2-40B4-BE49-F238E27FC236}">
                      <a16:creationId xmlns:a16="http://schemas.microsoft.com/office/drawing/2014/main" id="{0E4CB189-F55B-6569-EEB5-01E5149E64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39" name="Group 99">
                    <a:extLst>
                      <a:ext uri="{FF2B5EF4-FFF2-40B4-BE49-F238E27FC236}">
                        <a16:creationId xmlns:a16="http://schemas.microsoft.com/office/drawing/2014/main" id="{39F80C06-66FD-42BD-CA0C-F0CD2A2BE4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42" name="Oval 100">
                      <a:extLst>
                        <a:ext uri="{FF2B5EF4-FFF2-40B4-BE49-F238E27FC236}">
                          <a16:creationId xmlns:a16="http://schemas.microsoft.com/office/drawing/2014/main" id="{B961F350-4346-86E6-AB39-8ED8C8CF55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2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3" name="Oval 101">
                      <a:extLst>
                        <a:ext uri="{FF2B5EF4-FFF2-40B4-BE49-F238E27FC236}">
                          <a16:creationId xmlns:a16="http://schemas.microsoft.com/office/drawing/2014/main" id="{A1DC42B8-E101-D3BD-2EDF-E9A1A0CD0D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4" name="Oval 102">
                      <a:extLst>
                        <a:ext uri="{FF2B5EF4-FFF2-40B4-BE49-F238E27FC236}">
                          <a16:creationId xmlns:a16="http://schemas.microsoft.com/office/drawing/2014/main" id="{958D2E75-EC1C-C867-2110-F5DA2E7AC6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195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5" name="Oval 103">
                      <a:extLst>
                        <a:ext uri="{FF2B5EF4-FFF2-40B4-BE49-F238E27FC236}">
                          <a16:creationId xmlns:a16="http://schemas.microsoft.com/office/drawing/2014/main" id="{9436C510-6ED9-E2A2-F1AB-6825EADA64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5" y="195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40" name="Oval 104">
                    <a:extLst>
                      <a:ext uri="{FF2B5EF4-FFF2-40B4-BE49-F238E27FC236}">
                        <a16:creationId xmlns:a16="http://schemas.microsoft.com/office/drawing/2014/main" id="{B449C385-F57B-C7A0-D816-B3AE429580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1" y="2245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41" name="Oval 105">
                    <a:extLst>
                      <a:ext uri="{FF2B5EF4-FFF2-40B4-BE49-F238E27FC236}">
                        <a16:creationId xmlns:a16="http://schemas.microsoft.com/office/drawing/2014/main" id="{AA2AF246-3EDC-1F93-00E6-D181EABF6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" y="215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37" name="Oval 106">
                  <a:extLst>
                    <a:ext uri="{FF2B5EF4-FFF2-40B4-BE49-F238E27FC236}">
                      <a16:creationId xmlns:a16="http://schemas.microsoft.com/office/drawing/2014/main" id="{022F8A78-5138-7FFF-4BDC-38C24598CB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54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38" name="Oval 107">
                  <a:extLst>
                    <a:ext uri="{FF2B5EF4-FFF2-40B4-BE49-F238E27FC236}">
                      <a16:creationId xmlns:a16="http://schemas.microsoft.com/office/drawing/2014/main" id="{9B9FD839-DBC1-BF81-78A7-55D87BBB67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14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5" name="Group 108">
                <a:extLst>
                  <a:ext uri="{FF2B5EF4-FFF2-40B4-BE49-F238E27FC236}">
                    <a16:creationId xmlns:a16="http://schemas.microsoft.com/office/drawing/2014/main" id="{EB0E1DA3-DBFF-317E-9D25-A75EEB901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2508" y="1800"/>
                <a:ext cx="384" cy="384"/>
                <a:chOff x="2256" y="1920"/>
                <a:chExt cx="384" cy="384"/>
              </a:xfrm>
            </p:grpSpPr>
            <p:grpSp>
              <p:nvGrpSpPr>
                <p:cNvPr id="32826" name="Group 109">
                  <a:extLst>
                    <a:ext uri="{FF2B5EF4-FFF2-40B4-BE49-F238E27FC236}">
                      <a16:creationId xmlns:a16="http://schemas.microsoft.com/office/drawing/2014/main" id="{6D050A66-2D82-CA64-B3EA-DD7371CC3E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29" name="Group 110">
                    <a:extLst>
                      <a:ext uri="{FF2B5EF4-FFF2-40B4-BE49-F238E27FC236}">
                        <a16:creationId xmlns:a16="http://schemas.microsoft.com/office/drawing/2014/main" id="{CF1323E9-56A9-49A9-A6D4-09E1CCB3FE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32" name="Oval 111">
                      <a:extLst>
                        <a:ext uri="{FF2B5EF4-FFF2-40B4-BE49-F238E27FC236}">
                          <a16:creationId xmlns:a16="http://schemas.microsoft.com/office/drawing/2014/main" id="{7EE42AB1-3504-E21B-6DBB-A396C5A3F4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65" y="2014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3" name="Oval 112">
                      <a:extLst>
                        <a:ext uri="{FF2B5EF4-FFF2-40B4-BE49-F238E27FC236}">
                          <a16:creationId xmlns:a16="http://schemas.microsoft.com/office/drawing/2014/main" id="{03602171-49A0-C434-11C6-1F96A67A34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6" y="201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4" name="Oval 113">
                      <a:extLst>
                        <a:ext uri="{FF2B5EF4-FFF2-40B4-BE49-F238E27FC236}">
                          <a16:creationId xmlns:a16="http://schemas.microsoft.com/office/drawing/2014/main" id="{0E47CD86-254B-3269-4A37-5C05AED9C3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7" y="196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5" name="Oval 114">
                      <a:extLst>
                        <a:ext uri="{FF2B5EF4-FFF2-40B4-BE49-F238E27FC236}">
                          <a16:creationId xmlns:a16="http://schemas.microsoft.com/office/drawing/2014/main" id="{46267BE6-373C-AC22-680C-4BDC5A2E65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8" y="196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30" name="Oval 115">
                    <a:extLst>
                      <a:ext uri="{FF2B5EF4-FFF2-40B4-BE49-F238E27FC236}">
                        <a16:creationId xmlns:a16="http://schemas.microsoft.com/office/drawing/2014/main" id="{14E82132-AC7D-2CAB-F454-DEBB589E5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7" y="225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31" name="Oval 116">
                    <a:extLst>
                      <a:ext uri="{FF2B5EF4-FFF2-40B4-BE49-F238E27FC236}">
                        <a16:creationId xmlns:a16="http://schemas.microsoft.com/office/drawing/2014/main" id="{B8856BFB-DEFE-ABD6-0F07-3E1D1B6FE6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56" y="21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27" name="Oval 117">
                  <a:extLst>
                    <a:ext uri="{FF2B5EF4-FFF2-40B4-BE49-F238E27FC236}">
                      <a16:creationId xmlns:a16="http://schemas.microsoft.com/office/drawing/2014/main" id="{5886B88C-B766-1890-9BAD-F0016CD62A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9" y="2158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28" name="Oval 118">
                  <a:extLst>
                    <a:ext uri="{FF2B5EF4-FFF2-40B4-BE49-F238E27FC236}">
                      <a16:creationId xmlns:a16="http://schemas.microsoft.com/office/drawing/2014/main" id="{DD747D30-2655-2411-DD49-976A30C357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6" y="1918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</p:grpSp>
      </p:grpSp>
      <p:grpSp>
        <p:nvGrpSpPr>
          <p:cNvPr id="32773" name="Group 119">
            <a:extLst>
              <a:ext uri="{FF2B5EF4-FFF2-40B4-BE49-F238E27FC236}">
                <a16:creationId xmlns:a16="http://schemas.microsoft.com/office/drawing/2014/main" id="{080B4473-4AA3-D817-0AE5-21044AF57C06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895600"/>
            <a:ext cx="1676400" cy="633413"/>
            <a:chOff x="1707" y="2976"/>
            <a:chExt cx="1383" cy="399"/>
          </a:xfrm>
        </p:grpSpPr>
        <p:grpSp>
          <p:nvGrpSpPr>
            <p:cNvPr id="32805" name="Group 120">
              <a:extLst>
                <a:ext uri="{FF2B5EF4-FFF2-40B4-BE49-F238E27FC236}">
                  <a16:creationId xmlns:a16="http://schemas.microsoft.com/office/drawing/2014/main" id="{BEA4349E-5B85-AB4F-FD57-4F0E36F8CB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8" y="3036"/>
              <a:ext cx="1296" cy="153"/>
              <a:chOff x="1488" y="2976"/>
              <a:chExt cx="1296" cy="153"/>
            </a:xfrm>
          </p:grpSpPr>
          <p:sp>
            <p:nvSpPr>
              <p:cNvPr id="2769017" name="Freeform 121">
                <a:extLst>
                  <a:ext uri="{FF2B5EF4-FFF2-40B4-BE49-F238E27FC236}">
                    <a16:creationId xmlns:a16="http://schemas.microsoft.com/office/drawing/2014/main" id="{EB91FEA7-18BE-CCFC-D65B-E955F0F6F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976"/>
                <a:ext cx="1201" cy="57"/>
              </a:xfrm>
              <a:custGeom>
                <a:avLst/>
                <a:gdLst>
                  <a:gd name="T0" fmla="*/ 0 w 4032"/>
                  <a:gd name="T1" fmla="*/ 43 h 192"/>
                  <a:gd name="T2" fmla="*/ 300 w 4032"/>
                  <a:gd name="T3" fmla="*/ 0 h 192"/>
                  <a:gd name="T4" fmla="*/ 615 w 4032"/>
                  <a:gd name="T5" fmla="*/ 57 h 192"/>
                  <a:gd name="T6" fmla="*/ 901 w 4032"/>
                  <a:gd name="T7" fmla="*/ 14 h 192"/>
                  <a:gd name="T8" fmla="*/ 1201 w 4032"/>
                  <a:gd name="T9" fmla="*/ 57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32" h="192">
                    <a:moveTo>
                      <a:pt x="0" y="144"/>
                    </a:moveTo>
                    <a:lnTo>
                      <a:pt x="1008" y="0"/>
                    </a:lnTo>
                    <a:lnTo>
                      <a:pt x="2064" y="192"/>
                    </a:lnTo>
                    <a:lnTo>
                      <a:pt x="3024" y="48"/>
                    </a:lnTo>
                    <a:lnTo>
                      <a:pt x="4032" y="192"/>
                    </a:lnTo>
                  </a:path>
                </a:pathLst>
              </a:custGeom>
              <a:noFill/>
              <a:ln w="28575" cap="flat" cmpd="sng">
                <a:solidFill>
                  <a:srgbClr val="CC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>
                  <a:spcBef>
                    <a:spcPct val="50000"/>
                  </a:spcBef>
                  <a:buSzPct val="80000"/>
                  <a:defRPr/>
                </a:pPr>
                <a:endParaRPr lang="en-US"/>
              </a:p>
            </p:txBody>
          </p:sp>
          <p:sp>
            <p:nvSpPr>
              <p:cNvPr id="2769018" name="Freeform 122">
                <a:extLst>
                  <a:ext uri="{FF2B5EF4-FFF2-40B4-BE49-F238E27FC236}">
                    <a16:creationId xmlns:a16="http://schemas.microsoft.com/office/drawing/2014/main" id="{5CB4C0FB-4A86-8643-DA51-99E6D1C22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3072"/>
                <a:ext cx="1211" cy="57"/>
              </a:xfrm>
              <a:custGeom>
                <a:avLst/>
                <a:gdLst>
                  <a:gd name="T0" fmla="*/ 0 w 4032"/>
                  <a:gd name="T1" fmla="*/ 43 h 192"/>
                  <a:gd name="T2" fmla="*/ 302 w 4032"/>
                  <a:gd name="T3" fmla="*/ 0 h 192"/>
                  <a:gd name="T4" fmla="*/ 617 w 4032"/>
                  <a:gd name="T5" fmla="*/ 57 h 192"/>
                  <a:gd name="T6" fmla="*/ 905 w 4032"/>
                  <a:gd name="T7" fmla="*/ 14 h 192"/>
                  <a:gd name="T8" fmla="*/ 1206 w 4032"/>
                  <a:gd name="T9" fmla="*/ 57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32" h="192">
                    <a:moveTo>
                      <a:pt x="0" y="144"/>
                    </a:moveTo>
                    <a:lnTo>
                      <a:pt x="1008" y="0"/>
                    </a:lnTo>
                    <a:lnTo>
                      <a:pt x="2064" y="192"/>
                    </a:lnTo>
                    <a:lnTo>
                      <a:pt x="3024" y="48"/>
                    </a:lnTo>
                    <a:lnTo>
                      <a:pt x="4032" y="192"/>
                    </a:lnTo>
                  </a:path>
                </a:pathLst>
              </a:custGeom>
              <a:noFill/>
              <a:ln w="28575" cap="flat" cmpd="sng">
                <a:solidFill>
                  <a:srgbClr val="CC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>
                  <a:spcBef>
                    <a:spcPct val="50000"/>
                  </a:spcBef>
                  <a:buSzPct val="80000"/>
                  <a:defRPr/>
                </a:pPr>
                <a:endParaRPr lang="en-US"/>
              </a:p>
            </p:txBody>
          </p:sp>
        </p:grpSp>
        <p:grpSp>
          <p:nvGrpSpPr>
            <p:cNvPr id="32806" name="Group 123">
              <a:extLst>
                <a:ext uri="{FF2B5EF4-FFF2-40B4-BE49-F238E27FC236}">
                  <a16:creationId xmlns:a16="http://schemas.microsoft.com/office/drawing/2014/main" id="{2982F999-0838-D9B3-18C0-313540BD4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7" y="2976"/>
              <a:ext cx="1383" cy="399"/>
              <a:chOff x="1401" y="2976"/>
              <a:chExt cx="1383" cy="399"/>
            </a:xfrm>
          </p:grpSpPr>
          <p:grpSp>
            <p:nvGrpSpPr>
              <p:cNvPr id="32807" name="Group 124">
                <a:extLst>
                  <a:ext uri="{FF2B5EF4-FFF2-40B4-BE49-F238E27FC236}">
                    <a16:creationId xmlns:a16="http://schemas.microsoft.com/office/drawing/2014/main" id="{939D6B7A-85D7-5C5F-15B7-9EE7BDBC8C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8" y="2976"/>
                <a:ext cx="1296" cy="153"/>
                <a:chOff x="1488" y="2976"/>
                <a:chExt cx="1296" cy="153"/>
              </a:xfrm>
            </p:grpSpPr>
            <p:sp>
              <p:nvSpPr>
                <p:cNvPr id="2769021" name="Freeform 125">
                  <a:extLst>
                    <a:ext uri="{FF2B5EF4-FFF2-40B4-BE49-F238E27FC236}">
                      <a16:creationId xmlns:a16="http://schemas.microsoft.com/office/drawing/2014/main" id="{2731B02E-6742-F096-3490-10D8393CA1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" y="2976"/>
                  <a:ext cx="1204" cy="57"/>
                </a:xfrm>
                <a:custGeom>
                  <a:avLst/>
                  <a:gdLst>
                    <a:gd name="T0" fmla="*/ 0 w 4032"/>
                    <a:gd name="T1" fmla="*/ 43 h 192"/>
                    <a:gd name="T2" fmla="*/ 301 w 4032"/>
                    <a:gd name="T3" fmla="*/ 0 h 192"/>
                    <a:gd name="T4" fmla="*/ 616 w 4032"/>
                    <a:gd name="T5" fmla="*/ 57 h 192"/>
                    <a:gd name="T6" fmla="*/ 903 w 4032"/>
                    <a:gd name="T7" fmla="*/ 14 h 192"/>
                    <a:gd name="T8" fmla="*/ 1204 w 4032"/>
                    <a:gd name="T9" fmla="*/ 5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32" h="192">
                      <a:moveTo>
                        <a:pt x="0" y="144"/>
                      </a:moveTo>
                      <a:lnTo>
                        <a:pt x="1008" y="0"/>
                      </a:lnTo>
                      <a:lnTo>
                        <a:pt x="2064" y="192"/>
                      </a:lnTo>
                      <a:lnTo>
                        <a:pt x="3024" y="48"/>
                      </a:lnTo>
                      <a:lnTo>
                        <a:pt x="4032" y="192"/>
                      </a:lnTo>
                    </a:path>
                  </a:pathLst>
                </a:custGeom>
                <a:noFill/>
                <a:ln w="28575" cap="flat" cmpd="sng">
                  <a:solidFill>
                    <a:srgbClr val="CCCCFF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  <a:buSzPct val="80000"/>
                    <a:defRPr/>
                  </a:pPr>
                  <a:endParaRPr lang="en-US"/>
                </a:p>
              </p:txBody>
            </p:sp>
            <p:sp>
              <p:nvSpPr>
                <p:cNvPr id="2769022" name="Freeform 126">
                  <a:extLst>
                    <a:ext uri="{FF2B5EF4-FFF2-40B4-BE49-F238E27FC236}">
                      <a16:creationId xmlns:a16="http://schemas.microsoft.com/office/drawing/2014/main" id="{00A14D62-936B-28A1-7F2F-F0AAAC1A9B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3" y="3072"/>
                  <a:ext cx="1201" cy="57"/>
                </a:xfrm>
                <a:custGeom>
                  <a:avLst/>
                  <a:gdLst>
                    <a:gd name="T0" fmla="*/ 0 w 4032"/>
                    <a:gd name="T1" fmla="*/ 43 h 192"/>
                    <a:gd name="T2" fmla="*/ 300 w 4032"/>
                    <a:gd name="T3" fmla="*/ 0 h 192"/>
                    <a:gd name="T4" fmla="*/ 615 w 4032"/>
                    <a:gd name="T5" fmla="*/ 57 h 192"/>
                    <a:gd name="T6" fmla="*/ 901 w 4032"/>
                    <a:gd name="T7" fmla="*/ 14 h 192"/>
                    <a:gd name="T8" fmla="*/ 1201 w 4032"/>
                    <a:gd name="T9" fmla="*/ 5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32" h="192">
                      <a:moveTo>
                        <a:pt x="0" y="144"/>
                      </a:moveTo>
                      <a:lnTo>
                        <a:pt x="1008" y="0"/>
                      </a:lnTo>
                      <a:lnTo>
                        <a:pt x="2064" y="192"/>
                      </a:lnTo>
                      <a:lnTo>
                        <a:pt x="3024" y="48"/>
                      </a:lnTo>
                      <a:lnTo>
                        <a:pt x="4032" y="192"/>
                      </a:lnTo>
                    </a:path>
                  </a:pathLst>
                </a:custGeom>
                <a:noFill/>
                <a:ln w="28575" cap="flat" cmpd="sng">
                  <a:solidFill>
                    <a:srgbClr val="CCCCFF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  <a:buSzPct val="80000"/>
                    <a:defRPr/>
                  </a:pPr>
                  <a:endParaRPr lang="en-US"/>
                </a:p>
              </p:txBody>
            </p:sp>
          </p:grpSp>
          <p:grpSp>
            <p:nvGrpSpPr>
              <p:cNvPr id="32808" name="Group 127">
                <a:extLst>
                  <a:ext uri="{FF2B5EF4-FFF2-40B4-BE49-F238E27FC236}">
                    <a16:creationId xmlns:a16="http://schemas.microsoft.com/office/drawing/2014/main" id="{EF6A166F-EEA8-0C9B-A448-FA9519061A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01" y="3162"/>
                <a:ext cx="1353" cy="213"/>
                <a:chOff x="1401" y="3162"/>
                <a:chExt cx="1353" cy="213"/>
              </a:xfrm>
            </p:grpSpPr>
            <p:grpSp>
              <p:nvGrpSpPr>
                <p:cNvPr id="32809" name="Group 128">
                  <a:extLst>
                    <a:ext uri="{FF2B5EF4-FFF2-40B4-BE49-F238E27FC236}">
                      <a16:creationId xmlns:a16="http://schemas.microsoft.com/office/drawing/2014/main" id="{FB262CBC-5944-7350-6B1E-BD5E88EE7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1401" y="3162"/>
                  <a:ext cx="1296" cy="153"/>
                  <a:chOff x="1488" y="2976"/>
                  <a:chExt cx="1296" cy="153"/>
                </a:xfrm>
              </p:grpSpPr>
              <p:sp>
                <p:nvSpPr>
                  <p:cNvPr id="2769025" name="Freeform 129">
                    <a:extLst>
                      <a:ext uri="{FF2B5EF4-FFF2-40B4-BE49-F238E27FC236}">
                        <a16:creationId xmlns:a16="http://schemas.microsoft.com/office/drawing/2014/main" id="{A51ADA86-1495-8CD4-BABC-FC201AAA0E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91" y="2976"/>
                    <a:ext cx="1198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3 w 4032"/>
                      <a:gd name="T5" fmla="*/ 57 h 192"/>
                      <a:gd name="T6" fmla="*/ 899 w 4032"/>
                      <a:gd name="T7" fmla="*/ 14 h 192"/>
                      <a:gd name="T8" fmla="*/ 1198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  <p:sp>
                <p:nvSpPr>
                  <p:cNvPr id="2769026" name="Freeform 130">
                    <a:extLst>
                      <a:ext uri="{FF2B5EF4-FFF2-40B4-BE49-F238E27FC236}">
                        <a16:creationId xmlns:a16="http://schemas.microsoft.com/office/drawing/2014/main" id="{067B8C95-040D-0BBA-7680-0F8E628A6A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4" y="3072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2810" name="Group 131">
                  <a:extLst>
                    <a:ext uri="{FF2B5EF4-FFF2-40B4-BE49-F238E27FC236}">
                      <a16:creationId xmlns:a16="http://schemas.microsoft.com/office/drawing/2014/main" id="{27083765-17FE-0C0C-B081-1D4F54540F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1458" y="3222"/>
                  <a:ext cx="1296" cy="153"/>
                  <a:chOff x="1488" y="2976"/>
                  <a:chExt cx="1296" cy="153"/>
                </a:xfrm>
              </p:grpSpPr>
              <p:sp>
                <p:nvSpPr>
                  <p:cNvPr id="2769028" name="Freeform 132">
                    <a:extLst>
                      <a:ext uri="{FF2B5EF4-FFF2-40B4-BE49-F238E27FC236}">
                        <a16:creationId xmlns:a16="http://schemas.microsoft.com/office/drawing/2014/main" id="{E2A4719B-707F-01B1-4D0A-59640C368D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8" y="2976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  <p:sp>
                <p:nvSpPr>
                  <p:cNvPr id="2769029" name="Freeform 133">
                    <a:extLst>
                      <a:ext uri="{FF2B5EF4-FFF2-40B4-BE49-F238E27FC236}">
                        <a16:creationId xmlns:a16="http://schemas.microsoft.com/office/drawing/2014/main" id="{FA733AC1-8557-944B-8A55-0B1B0D47F9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4" y="3072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</p:grpSp>
          </p:grpSp>
        </p:grpSp>
      </p:grpSp>
      <p:grpSp>
        <p:nvGrpSpPr>
          <p:cNvPr id="32774" name="Group 134">
            <a:extLst>
              <a:ext uri="{FF2B5EF4-FFF2-40B4-BE49-F238E27FC236}">
                <a16:creationId xmlns:a16="http://schemas.microsoft.com/office/drawing/2014/main" id="{FFDDA27D-46A0-1A5C-C5B3-F33EEF026767}"/>
              </a:ext>
            </a:extLst>
          </p:cNvPr>
          <p:cNvGrpSpPr>
            <a:grpSpLocks/>
          </p:cNvGrpSpPr>
          <p:nvPr/>
        </p:nvGrpSpPr>
        <p:grpSpPr bwMode="auto">
          <a:xfrm>
            <a:off x="4552950" y="2981325"/>
            <a:ext cx="457200" cy="457200"/>
            <a:chOff x="2868" y="1878"/>
            <a:chExt cx="288" cy="288"/>
          </a:xfrm>
        </p:grpSpPr>
        <p:sp>
          <p:nvSpPr>
            <p:cNvPr id="32803" name="Line 135">
              <a:extLst>
                <a:ext uri="{FF2B5EF4-FFF2-40B4-BE49-F238E27FC236}">
                  <a16:creationId xmlns:a16="http://schemas.microsoft.com/office/drawing/2014/main" id="{8D3CB1EC-0870-B758-6D74-5212C9EED6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5" y="187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4" name="Line 136">
              <a:extLst>
                <a:ext uri="{FF2B5EF4-FFF2-40B4-BE49-F238E27FC236}">
                  <a16:creationId xmlns:a16="http://schemas.microsoft.com/office/drawing/2014/main" id="{6B828A7C-D9A7-4A8E-DD4A-00C19D47F30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012" y="187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5" name="Group 137">
            <a:extLst>
              <a:ext uri="{FF2B5EF4-FFF2-40B4-BE49-F238E27FC236}">
                <a16:creationId xmlns:a16="http://schemas.microsoft.com/office/drawing/2014/main" id="{9F38024A-CF3C-1326-1284-830745F3C7D8}"/>
              </a:ext>
            </a:extLst>
          </p:cNvPr>
          <p:cNvGrpSpPr>
            <a:grpSpLocks/>
          </p:cNvGrpSpPr>
          <p:nvPr/>
        </p:nvGrpSpPr>
        <p:grpSpPr bwMode="auto">
          <a:xfrm>
            <a:off x="7154863" y="3124200"/>
            <a:ext cx="306387" cy="152400"/>
            <a:chOff x="4507" y="1968"/>
            <a:chExt cx="193" cy="96"/>
          </a:xfrm>
        </p:grpSpPr>
        <p:sp>
          <p:nvSpPr>
            <p:cNvPr id="32801" name="Line 138">
              <a:extLst>
                <a:ext uri="{FF2B5EF4-FFF2-40B4-BE49-F238E27FC236}">
                  <a16:creationId xmlns:a16="http://schemas.microsoft.com/office/drawing/2014/main" id="{7201A1FA-E93D-55E0-A808-A037B2D517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603" y="1872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2" name="Line 139">
              <a:extLst>
                <a:ext uri="{FF2B5EF4-FFF2-40B4-BE49-F238E27FC236}">
                  <a16:creationId xmlns:a16="http://schemas.microsoft.com/office/drawing/2014/main" id="{28FCB06A-1240-DA54-461F-626F92AECBC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604" y="1968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6" name="Rectangle 140">
            <a:extLst>
              <a:ext uri="{FF2B5EF4-FFF2-40B4-BE49-F238E27FC236}">
                <a16:creationId xmlns:a16="http://schemas.microsoft.com/office/drawing/2014/main" id="{8921EDDF-F27A-4937-7533-E66E63526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8194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Calibri" panose="020F0502020204030204" pitchFamily="34" charset="0"/>
              </a:rPr>
              <a:t>clot</a:t>
            </a:r>
            <a:endParaRPr lang="en-US" altLang="en-US" sz="40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2777" name="Rectangle 141">
            <a:extLst>
              <a:ext uri="{FF2B5EF4-FFF2-40B4-BE49-F238E27FC236}">
                <a16:creationId xmlns:a16="http://schemas.microsoft.com/office/drawing/2014/main" id="{6F5DA157-6EDA-1A55-D4FF-0CDEC6CD1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3341688"/>
            <a:ext cx="152400" cy="76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grpSp>
        <p:nvGrpSpPr>
          <p:cNvPr id="32778" name="Group 142">
            <a:extLst>
              <a:ext uri="{FF2B5EF4-FFF2-40B4-BE49-F238E27FC236}">
                <a16:creationId xmlns:a16="http://schemas.microsoft.com/office/drawing/2014/main" id="{94E3F3DD-C708-A623-EFE1-8682A84A8233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2928938"/>
            <a:ext cx="1177925" cy="247650"/>
            <a:chOff x="812" y="2008"/>
            <a:chExt cx="742" cy="156"/>
          </a:xfrm>
        </p:grpSpPr>
        <p:sp>
          <p:nvSpPr>
            <p:cNvPr id="32797" name="Line 143">
              <a:extLst>
                <a:ext uri="{FF2B5EF4-FFF2-40B4-BE49-F238E27FC236}">
                  <a16:creationId xmlns:a16="http://schemas.microsoft.com/office/drawing/2014/main" id="{97B903D4-11D3-669C-800A-D63B6934DC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6" y="2164"/>
              <a:ext cx="65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8" name="Line 144">
              <a:extLst>
                <a:ext uri="{FF2B5EF4-FFF2-40B4-BE49-F238E27FC236}">
                  <a16:creationId xmlns:a16="http://schemas.microsoft.com/office/drawing/2014/main" id="{D538DD04-9B67-7638-64A2-BF0249A74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2132"/>
              <a:ext cx="65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9" name="Line 145">
              <a:extLst>
                <a:ext uri="{FF2B5EF4-FFF2-40B4-BE49-F238E27FC236}">
                  <a16:creationId xmlns:a16="http://schemas.microsoft.com/office/drawing/2014/main" id="{5A43516F-3733-0851-4E98-36F816AC5D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042"/>
              <a:ext cx="72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0" name="Line 146">
              <a:extLst>
                <a:ext uri="{FF2B5EF4-FFF2-40B4-BE49-F238E27FC236}">
                  <a16:creationId xmlns:a16="http://schemas.microsoft.com/office/drawing/2014/main" id="{60BA6651-491B-873F-4B44-D086B1847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2" y="2008"/>
              <a:ext cx="742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9" name="Oval 147">
            <a:extLst>
              <a:ext uri="{FF2B5EF4-FFF2-40B4-BE49-F238E27FC236}">
                <a16:creationId xmlns:a16="http://schemas.microsoft.com/office/drawing/2014/main" id="{4920E38A-1048-9D2B-B90B-0160F37E3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2884488"/>
            <a:ext cx="238125" cy="6572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80" name="Line 148">
            <a:extLst>
              <a:ext uri="{FF2B5EF4-FFF2-40B4-BE49-F238E27FC236}">
                <a16:creationId xmlns:a16="http://schemas.microsoft.com/office/drawing/2014/main" id="{FBB1E398-8649-6971-87AB-BB3CEC71F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219450"/>
            <a:ext cx="96678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Line 149">
            <a:extLst>
              <a:ext uri="{FF2B5EF4-FFF2-40B4-BE49-F238E27FC236}">
                <a16:creationId xmlns:a16="http://schemas.microsoft.com/office/drawing/2014/main" id="{D0690456-C393-2710-E483-8DE6BE85A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375" y="3257550"/>
            <a:ext cx="1041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Line 150">
            <a:extLst>
              <a:ext uri="{FF2B5EF4-FFF2-40B4-BE49-F238E27FC236}">
                <a16:creationId xmlns:a16="http://schemas.microsoft.com/office/drawing/2014/main" id="{0DEC3D93-ECA5-1BA1-3307-3CA1D72FC8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345122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Line 151">
            <a:extLst>
              <a:ext uri="{FF2B5EF4-FFF2-40B4-BE49-F238E27FC236}">
                <a16:creationId xmlns:a16="http://schemas.microsoft.com/office/drawing/2014/main" id="{CF23CAEE-CC37-2048-85F7-58CCEAA94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400" y="349567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4" name="Line 152">
            <a:extLst>
              <a:ext uri="{FF2B5EF4-FFF2-40B4-BE49-F238E27FC236}">
                <a16:creationId xmlns:a16="http://schemas.microsoft.com/office/drawing/2014/main" id="{C9BFB050-15D3-4073-0616-E1DFAC2FB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375" y="331152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5" name="Line 153">
            <a:extLst>
              <a:ext uri="{FF2B5EF4-FFF2-40B4-BE49-F238E27FC236}">
                <a16:creationId xmlns:a16="http://schemas.microsoft.com/office/drawing/2014/main" id="{238EF249-0766-7988-F7C0-4A2340E5DE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425" y="3384550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Freeform 154">
            <a:extLst>
              <a:ext uri="{FF2B5EF4-FFF2-40B4-BE49-F238E27FC236}">
                <a16:creationId xmlns:a16="http://schemas.microsoft.com/office/drawing/2014/main" id="{20F35114-6796-83A1-6B8E-D1C35FA7B0CB}"/>
              </a:ext>
            </a:extLst>
          </p:cNvPr>
          <p:cNvSpPr>
            <a:spLocks/>
          </p:cNvSpPr>
          <p:nvPr/>
        </p:nvSpPr>
        <p:spPr bwMode="auto">
          <a:xfrm flipV="1">
            <a:off x="752475" y="3281363"/>
            <a:ext cx="1181100" cy="263525"/>
          </a:xfrm>
          <a:custGeom>
            <a:avLst/>
            <a:gdLst>
              <a:gd name="T0" fmla="*/ 0 w 374"/>
              <a:gd name="T1" fmla="*/ 0 h 187"/>
              <a:gd name="T2" fmla="*/ 2147483646 w 374"/>
              <a:gd name="T3" fmla="*/ 2147483646 h 187"/>
              <a:gd name="T4" fmla="*/ 2147483646 w 374"/>
              <a:gd name="T5" fmla="*/ 0 h 1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74" h="187">
                <a:moveTo>
                  <a:pt x="0" y="0"/>
                </a:moveTo>
                <a:cubicBezTo>
                  <a:pt x="62" y="93"/>
                  <a:pt x="125" y="187"/>
                  <a:pt x="187" y="187"/>
                </a:cubicBezTo>
                <a:cubicBezTo>
                  <a:pt x="249" y="187"/>
                  <a:pt x="343" y="31"/>
                  <a:pt x="374" y="0"/>
                </a:cubicBezTo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155">
            <a:extLst>
              <a:ext uri="{FF2B5EF4-FFF2-40B4-BE49-F238E27FC236}">
                <a16:creationId xmlns:a16="http://schemas.microsoft.com/office/drawing/2014/main" id="{8915A18B-D9B4-D900-EAA9-75CC049A5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" y="3051175"/>
            <a:ext cx="1041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8" name="Freeform 156">
            <a:extLst>
              <a:ext uri="{FF2B5EF4-FFF2-40B4-BE49-F238E27FC236}">
                <a16:creationId xmlns:a16="http://schemas.microsoft.com/office/drawing/2014/main" id="{5D2CECAA-47C6-2BE4-1BBE-6E64508E6B86}"/>
              </a:ext>
            </a:extLst>
          </p:cNvPr>
          <p:cNvSpPr>
            <a:spLocks/>
          </p:cNvSpPr>
          <p:nvPr/>
        </p:nvSpPr>
        <p:spPr bwMode="auto">
          <a:xfrm>
            <a:off x="749300" y="2882900"/>
            <a:ext cx="1181100" cy="263525"/>
          </a:xfrm>
          <a:custGeom>
            <a:avLst/>
            <a:gdLst>
              <a:gd name="T0" fmla="*/ 0 w 374"/>
              <a:gd name="T1" fmla="*/ 0 h 187"/>
              <a:gd name="T2" fmla="*/ 2147483646 w 374"/>
              <a:gd name="T3" fmla="*/ 2147483646 h 187"/>
              <a:gd name="T4" fmla="*/ 2147483646 w 374"/>
              <a:gd name="T5" fmla="*/ 0 h 1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74" h="187">
                <a:moveTo>
                  <a:pt x="0" y="0"/>
                </a:moveTo>
                <a:cubicBezTo>
                  <a:pt x="62" y="93"/>
                  <a:pt x="125" y="187"/>
                  <a:pt x="187" y="187"/>
                </a:cubicBezTo>
                <a:cubicBezTo>
                  <a:pt x="249" y="187"/>
                  <a:pt x="343" y="31"/>
                  <a:pt x="374" y="0"/>
                </a:cubicBezTo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Oval 157">
            <a:extLst>
              <a:ext uri="{FF2B5EF4-FFF2-40B4-BE49-F238E27FC236}">
                <a16:creationId xmlns:a16="http://schemas.microsoft.com/office/drawing/2014/main" id="{3CE2E839-1AD2-B1F9-F04A-F3C5C58F2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2884488"/>
            <a:ext cx="238125" cy="65722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90" name="Rectangle 158">
            <a:extLst>
              <a:ext uri="{FF2B5EF4-FFF2-40B4-BE49-F238E27FC236}">
                <a16:creationId xmlns:a16="http://schemas.microsoft.com/office/drawing/2014/main" id="{617EB3DC-5F04-ABA5-A759-75E9332E2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75" y="3046413"/>
            <a:ext cx="152400" cy="1524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91" name="Rectangle 159">
            <a:extLst>
              <a:ext uri="{FF2B5EF4-FFF2-40B4-BE49-F238E27FC236}">
                <a16:creationId xmlns:a16="http://schemas.microsoft.com/office/drawing/2014/main" id="{E167BDC6-831B-6206-7445-31B74D2AF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975" y="2962275"/>
            <a:ext cx="76200" cy="1524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2769056" name="Freeform 160">
            <a:extLst>
              <a:ext uri="{FF2B5EF4-FFF2-40B4-BE49-F238E27FC236}">
                <a16:creationId xmlns:a16="http://schemas.microsoft.com/office/drawing/2014/main" id="{5AC7AEAB-5929-2822-7CE6-31F8AC4F7CB0}"/>
              </a:ext>
            </a:extLst>
          </p:cNvPr>
          <p:cNvSpPr>
            <a:spLocks/>
          </p:cNvSpPr>
          <p:nvPr/>
        </p:nvSpPr>
        <p:spPr bwMode="auto">
          <a:xfrm>
            <a:off x="1863725" y="2909888"/>
            <a:ext cx="47625" cy="49212"/>
          </a:xfrm>
          <a:custGeom>
            <a:avLst/>
            <a:gdLst>
              <a:gd name="T0" fmla="*/ 23813 w 30"/>
              <a:gd name="T1" fmla="*/ 25400 h 31"/>
              <a:gd name="T2" fmla="*/ 25400 w 30"/>
              <a:gd name="T3" fmla="*/ 25400 h 31"/>
              <a:gd name="T4" fmla="*/ 19050 w 30"/>
              <a:gd name="T5" fmla="*/ 34925 h 31"/>
              <a:gd name="T6" fmla="*/ 20638 w 30"/>
              <a:gd name="T7" fmla="*/ 26987 h 31"/>
              <a:gd name="T8" fmla="*/ 28575 w 30"/>
              <a:gd name="T9" fmla="*/ 22225 h 31"/>
              <a:gd name="T10" fmla="*/ 28575 w 30"/>
              <a:gd name="T11" fmla="*/ 20637 h 31"/>
              <a:gd name="T12" fmla="*/ 11113 w 30"/>
              <a:gd name="T13" fmla="*/ 26987 h 31"/>
              <a:gd name="T14" fmla="*/ 20638 w 30"/>
              <a:gd name="T15" fmla="*/ 17462 h 31"/>
              <a:gd name="T16" fmla="*/ 20638 w 30"/>
              <a:gd name="T17" fmla="*/ 15875 h 31"/>
              <a:gd name="T18" fmla="*/ 23813 w 30"/>
              <a:gd name="T19" fmla="*/ 31750 h 31"/>
              <a:gd name="T20" fmla="*/ 34925 w 30"/>
              <a:gd name="T21" fmla="*/ 26987 h 31"/>
              <a:gd name="T22" fmla="*/ 30163 w 30"/>
              <a:gd name="T23" fmla="*/ 26987 h 31"/>
              <a:gd name="T24" fmla="*/ 28575 w 30"/>
              <a:gd name="T25" fmla="*/ 31750 h 31"/>
              <a:gd name="T26" fmla="*/ 28575 w 30"/>
              <a:gd name="T27" fmla="*/ 26987 h 31"/>
              <a:gd name="T28" fmla="*/ 23813 w 30"/>
              <a:gd name="T29" fmla="*/ 31750 h 31"/>
              <a:gd name="T30" fmla="*/ 9525 w 30"/>
              <a:gd name="T31" fmla="*/ 31750 h 31"/>
              <a:gd name="T32" fmla="*/ 30163 w 30"/>
              <a:gd name="T33" fmla="*/ 22225 h 31"/>
              <a:gd name="T34" fmla="*/ 39688 w 30"/>
              <a:gd name="T35" fmla="*/ 22225 h 31"/>
              <a:gd name="T36" fmla="*/ 23813 w 30"/>
              <a:gd name="T37" fmla="*/ 31750 h 31"/>
              <a:gd name="T38" fmla="*/ 1588 w 30"/>
              <a:gd name="T39" fmla="*/ 46037 h 31"/>
              <a:gd name="T40" fmla="*/ 47625 w 30"/>
              <a:gd name="T41" fmla="*/ 20637 h 31"/>
              <a:gd name="T42" fmla="*/ 30163 w 30"/>
              <a:gd name="T43" fmla="*/ 17462 h 31"/>
              <a:gd name="T44" fmla="*/ 20638 w 30"/>
              <a:gd name="T45" fmla="*/ 20637 h 31"/>
              <a:gd name="T46" fmla="*/ 42863 w 30"/>
              <a:gd name="T47" fmla="*/ 11112 h 31"/>
              <a:gd name="T48" fmla="*/ 23813 w 30"/>
              <a:gd name="T49" fmla="*/ 15875 h 31"/>
              <a:gd name="T50" fmla="*/ 34925 w 30"/>
              <a:gd name="T51" fmla="*/ 6350 h 31"/>
              <a:gd name="T52" fmla="*/ 11113 w 30"/>
              <a:gd name="T53" fmla="*/ 30162 h 31"/>
              <a:gd name="T54" fmla="*/ 25400 w 30"/>
              <a:gd name="T55" fmla="*/ 17462 h 31"/>
              <a:gd name="T56" fmla="*/ 33338 w 30"/>
              <a:gd name="T57" fmla="*/ 30162 h 31"/>
              <a:gd name="T58" fmla="*/ 25400 w 30"/>
              <a:gd name="T59" fmla="*/ 26987 h 31"/>
              <a:gd name="T60" fmla="*/ 15875 w 30"/>
              <a:gd name="T61" fmla="*/ 26987 h 31"/>
              <a:gd name="T62" fmla="*/ 19050 w 30"/>
              <a:gd name="T63" fmla="*/ 30162 h 31"/>
              <a:gd name="T64" fmla="*/ 25400 w 30"/>
              <a:gd name="T65" fmla="*/ 26987 h 31"/>
              <a:gd name="T66" fmla="*/ 23813 w 30"/>
              <a:gd name="T67" fmla="*/ 30162 h 3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0" h="31">
                <a:moveTo>
                  <a:pt x="15" y="19"/>
                </a:moveTo>
                <a:cubicBezTo>
                  <a:pt x="24" y="16"/>
                  <a:pt x="22" y="18"/>
                  <a:pt x="15" y="16"/>
                </a:cubicBezTo>
                <a:cubicBezTo>
                  <a:pt x="13" y="16"/>
                  <a:pt x="8" y="14"/>
                  <a:pt x="10" y="14"/>
                </a:cubicBezTo>
                <a:cubicBezTo>
                  <a:pt x="12" y="14"/>
                  <a:pt x="14" y="15"/>
                  <a:pt x="16" y="16"/>
                </a:cubicBezTo>
                <a:cubicBezTo>
                  <a:pt x="17" y="17"/>
                  <a:pt x="19" y="19"/>
                  <a:pt x="18" y="20"/>
                </a:cubicBezTo>
                <a:cubicBezTo>
                  <a:pt x="17" y="22"/>
                  <a:pt x="14" y="23"/>
                  <a:pt x="12" y="22"/>
                </a:cubicBezTo>
                <a:lnTo>
                  <a:pt x="13" y="17"/>
                </a:lnTo>
                <a:cubicBezTo>
                  <a:pt x="13" y="17"/>
                  <a:pt x="13" y="17"/>
                  <a:pt x="13" y="17"/>
                </a:cubicBezTo>
                <a:cubicBezTo>
                  <a:pt x="15" y="17"/>
                  <a:pt x="16" y="16"/>
                  <a:pt x="18" y="16"/>
                </a:cubicBezTo>
                <a:cubicBezTo>
                  <a:pt x="11" y="20"/>
                  <a:pt x="12" y="20"/>
                  <a:pt x="18" y="14"/>
                </a:cubicBezTo>
                <a:cubicBezTo>
                  <a:pt x="19" y="13"/>
                  <a:pt x="11" y="17"/>
                  <a:pt x="13" y="16"/>
                </a:cubicBezTo>
                <a:cubicBezTo>
                  <a:pt x="15" y="15"/>
                  <a:pt x="20" y="13"/>
                  <a:pt x="18" y="13"/>
                </a:cubicBezTo>
                <a:cubicBezTo>
                  <a:pt x="16" y="13"/>
                  <a:pt x="14" y="15"/>
                  <a:pt x="12" y="16"/>
                </a:cubicBezTo>
                <a:cubicBezTo>
                  <a:pt x="10" y="17"/>
                  <a:pt x="9" y="17"/>
                  <a:pt x="7" y="17"/>
                </a:cubicBezTo>
                <a:cubicBezTo>
                  <a:pt x="9" y="16"/>
                  <a:pt x="22" y="10"/>
                  <a:pt x="22" y="8"/>
                </a:cubicBezTo>
                <a:cubicBezTo>
                  <a:pt x="22" y="5"/>
                  <a:pt x="16" y="10"/>
                  <a:pt x="13" y="11"/>
                </a:cubicBezTo>
                <a:cubicBezTo>
                  <a:pt x="3" y="19"/>
                  <a:pt x="17" y="12"/>
                  <a:pt x="19" y="10"/>
                </a:cubicBezTo>
                <a:cubicBezTo>
                  <a:pt x="25" y="0"/>
                  <a:pt x="18" y="8"/>
                  <a:pt x="13" y="10"/>
                </a:cubicBezTo>
                <a:cubicBezTo>
                  <a:pt x="23" y="12"/>
                  <a:pt x="15" y="16"/>
                  <a:pt x="10" y="19"/>
                </a:cubicBezTo>
                <a:cubicBezTo>
                  <a:pt x="12" y="19"/>
                  <a:pt x="15" y="18"/>
                  <a:pt x="15" y="20"/>
                </a:cubicBezTo>
                <a:cubicBezTo>
                  <a:pt x="15" y="22"/>
                  <a:pt x="9" y="23"/>
                  <a:pt x="10" y="22"/>
                </a:cubicBezTo>
                <a:cubicBezTo>
                  <a:pt x="12" y="20"/>
                  <a:pt x="19" y="18"/>
                  <a:pt x="22" y="17"/>
                </a:cubicBezTo>
                <a:cubicBezTo>
                  <a:pt x="15" y="16"/>
                  <a:pt x="13" y="11"/>
                  <a:pt x="10" y="19"/>
                </a:cubicBezTo>
                <a:cubicBezTo>
                  <a:pt x="13" y="26"/>
                  <a:pt x="18" y="24"/>
                  <a:pt x="19" y="17"/>
                </a:cubicBezTo>
                <a:cubicBezTo>
                  <a:pt x="10" y="16"/>
                  <a:pt x="10" y="20"/>
                  <a:pt x="16" y="25"/>
                </a:cubicBezTo>
                <a:cubicBezTo>
                  <a:pt x="17" y="23"/>
                  <a:pt x="19" y="22"/>
                  <a:pt x="18" y="20"/>
                </a:cubicBezTo>
                <a:cubicBezTo>
                  <a:pt x="17" y="18"/>
                  <a:pt x="13" y="21"/>
                  <a:pt x="13" y="19"/>
                </a:cubicBezTo>
                <a:cubicBezTo>
                  <a:pt x="13" y="17"/>
                  <a:pt x="20" y="17"/>
                  <a:pt x="18" y="17"/>
                </a:cubicBezTo>
                <a:lnTo>
                  <a:pt x="10" y="19"/>
                </a:lnTo>
                <a:cubicBezTo>
                  <a:pt x="10" y="19"/>
                  <a:pt x="15" y="20"/>
                  <a:pt x="15" y="20"/>
                </a:cubicBezTo>
                <a:cubicBezTo>
                  <a:pt x="16" y="18"/>
                  <a:pt x="19" y="16"/>
                  <a:pt x="18" y="14"/>
                </a:cubicBezTo>
                <a:cubicBezTo>
                  <a:pt x="17" y="13"/>
                  <a:pt x="5" y="19"/>
                  <a:pt x="6" y="20"/>
                </a:cubicBezTo>
                <a:cubicBezTo>
                  <a:pt x="6" y="20"/>
                  <a:pt x="22" y="13"/>
                  <a:pt x="24" y="13"/>
                </a:cubicBezTo>
                <a:cubicBezTo>
                  <a:pt x="26" y="13"/>
                  <a:pt x="21" y="14"/>
                  <a:pt x="19" y="14"/>
                </a:cubicBezTo>
                <a:cubicBezTo>
                  <a:pt x="16" y="15"/>
                  <a:pt x="1" y="21"/>
                  <a:pt x="15" y="19"/>
                </a:cubicBezTo>
                <a:cubicBezTo>
                  <a:pt x="18" y="17"/>
                  <a:pt x="22" y="16"/>
                  <a:pt x="25" y="14"/>
                </a:cubicBezTo>
                <a:cubicBezTo>
                  <a:pt x="26" y="13"/>
                  <a:pt x="22" y="16"/>
                  <a:pt x="21" y="17"/>
                </a:cubicBezTo>
                <a:cubicBezTo>
                  <a:pt x="19" y="18"/>
                  <a:pt x="17" y="19"/>
                  <a:pt x="15" y="20"/>
                </a:cubicBezTo>
                <a:cubicBezTo>
                  <a:pt x="7" y="24"/>
                  <a:pt x="13" y="21"/>
                  <a:pt x="6" y="26"/>
                </a:cubicBezTo>
                <a:cubicBezTo>
                  <a:pt x="4" y="27"/>
                  <a:pt x="0" y="27"/>
                  <a:pt x="1" y="29"/>
                </a:cubicBezTo>
                <a:cubicBezTo>
                  <a:pt x="2" y="31"/>
                  <a:pt x="5" y="28"/>
                  <a:pt x="7" y="28"/>
                </a:cubicBezTo>
                <a:cubicBezTo>
                  <a:pt x="15" y="23"/>
                  <a:pt x="22" y="18"/>
                  <a:pt x="30" y="13"/>
                </a:cubicBezTo>
                <a:cubicBezTo>
                  <a:pt x="28" y="12"/>
                  <a:pt x="27" y="10"/>
                  <a:pt x="25" y="10"/>
                </a:cubicBezTo>
                <a:cubicBezTo>
                  <a:pt x="23" y="10"/>
                  <a:pt x="20" y="12"/>
                  <a:pt x="19" y="11"/>
                </a:cubicBezTo>
                <a:cubicBezTo>
                  <a:pt x="18" y="10"/>
                  <a:pt x="27" y="3"/>
                  <a:pt x="27" y="4"/>
                </a:cubicBezTo>
                <a:cubicBezTo>
                  <a:pt x="27" y="9"/>
                  <a:pt x="13" y="9"/>
                  <a:pt x="13" y="13"/>
                </a:cubicBezTo>
                <a:cubicBezTo>
                  <a:pt x="13" y="15"/>
                  <a:pt x="16" y="12"/>
                  <a:pt x="18" y="11"/>
                </a:cubicBezTo>
                <a:cubicBezTo>
                  <a:pt x="26" y="6"/>
                  <a:pt x="17" y="9"/>
                  <a:pt x="27" y="7"/>
                </a:cubicBezTo>
                <a:cubicBezTo>
                  <a:pt x="25" y="6"/>
                  <a:pt x="24" y="4"/>
                  <a:pt x="22" y="4"/>
                </a:cubicBezTo>
                <a:cubicBezTo>
                  <a:pt x="19" y="4"/>
                  <a:pt x="15" y="13"/>
                  <a:pt x="15" y="10"/>
                </a:cubicBezTo>
                <a:cubicBezTo>
                  <a:pt x="15" y="9"/>
                  <a:pt x="28" y="2"/>
                  <a:pt x="28" y="2"/>
                </a:cubicBezTo>
                <a:cubicBezTo>
                  <a:pt x="26" y="1"/>
                  <a:pt x="24" y="3"/>
                  <a:pt x="22" y="4"/>
                </a:cubicBezTo>
                <a:cubicBezTo>
                  <a:pt x="17" y="7"/>
                  <a:pt x="13" y="10"/>
                  <a:pt x="9" y="14"/>
                </a:cubicBezTo>
                <a:lnTo>
                  <a:pt x="7" y="19"/>
                </a:lnTo>
                <a:cubicBezTo>
                  <a:pt x="7" y="19"/>
                  <a:pt x="21" y="10"/>
                  <a:pt x="21" y="10"/>
                </a:cubicBezTo>
                <a:cubicBezTo>
                  <a:pt x="21" y="8"/>
                  <a:pt x="18" y="11"/>
                  <a:pt x="16" y="11"/>
                </a:cubicBezTo>
                <a:cubicBezTo>
                  <a:pt x="12" y="14"/>
                  <a:pt x="2" y="24"/>
                  <a:pt x="12" y="22"/>
                </a:cubicBezTo>
                <a:cubicBezTo>
                  <a:pt x="15" y="21"/>
                  <a:pt x="21" y="22"/>
                  <a:pt x="21" y="19"/>
                </a:cubicBezTo>
                <a:cubicBezTo>
                  <a:pt x="21" y="19"/>
                  <a:pt x="12" y="11"/>
                  <a:pt x="12" y="14"/>
                </a:cubicBezTo>
                <a:cubicBezTo>
                  <a:pt x="12" y="16"/>
                  <a:pt x="15" y="16"/>
                  <a:pt x="16" y="17"/>
                </a:cubicBezTo>
                <a:cubicBezTo>
                  <a:pt x="19" y="26"/>
                  <a:pt x="10" y="28"/>
                  <a:pt x="16" y="13"/>
                </a:cubicBezTo>
                <a:cubicBezTo>
                  <a:pt x="28" y="15"/>
                  <a:pt x="13" y="17"/>
                  <a:pt x="10" y="17"/>
                </a:cubicBezTo>
                <a:cubicBezTo>
                  <a:pt x="12" y="16"/>
                  <a:pt x="14" y="13"/>
                  <a:pt x="15" y="14"/>
                </a:cubicBezTo>
                <a:cubicBezTo>
                  <a:pt x="16" y="15"/>
                  <a:pt x="14" y="19"/>
                  <a:pt x="12" y="19"/>
                </a:cubicBezTo>
                <a:cubicBezTo>
                  <a:pt x="9" y="19"/>
                  <a:pt x="15" y="14"/>
                  <a:pt x="18" y="13"/>
                </a:cubicBezTo>
                <a:cubicBezTo>
                  <a:pt x="30" y="7"/>
                  <a:pt x="29" y="14"/>
                  <a:pt x="16" y="17"/>
                </a:cubicBezTo>
                <a:cubicBezTo>
                  <a:pt x="6" y="9"/>
                  <a:pt x="20" y="10"/>
                  <a:pt x="25" y="11"/>
                </a:cubicBezTo>
                <a:cubicBezTo>
                  <a:pt x="23" y="29"/>
                  <a:pt x="2" y="26"/>
                  <a:pt x="15" y="19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buSzPct val="80000"/>
              <a:defRPr/>
            </a:pPr>
            <a:endParaRPr lang="en-US"/>
          </a:p>
        </p:txBody>
      </p:sp>
      <p:sp>
        <p:nvSpPr>
          <p:cNvPr id="32793" name="Line 161">
            <a:extLst>
              <a:ext uri="{FF2B5EF4-FFF2-40B4-BE49-F238E27FC236}">
                <a16:creationId xmlns:a16="http://schemas.microsoft.com/office/drawing/2014/main" id="{1F41BE8A-F230-6019-E3A9-2F971924B1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538" y="3189288"/>
            <a:ext cx="116681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4" name="Text Box 151">
            <a:extLst>
              <a:ext uri="{FF2B5EF4-FFF2-40B4-BE49-F238E27FC236}">
                <a16:creationId xmlns:a16="http://schemas.microsoft.com/office/drawing/2014/main" id="{07C90547-FD4E-C8D2-880E-2359BEEC0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 dirty="0">
                <a:solidFill>
                  <a:srgbClr val="000000"/>
                </a:solidFill>
                <a:latin typeface="Calibri" panose="020F0502020204030204" pitchFamily="34" charset="0"/>
              </a:rPr>
              <a:t>Constrict vessel</a:t>
            </a:r>
          </a:p>
        </p:txBody>
      </p:sp>
      <p:sp>
        <p:nvSpPr>
          <p:cNvPr id="32795" name="Text Box 151">
            <a:extLst>
              <a:ext uri="{FF2B5EF4-FFF2-40B4-BE49-F238E27FC236}">
                <a16:creationId xmlns:a16="http://schemas.microsoft.com/office/drawing/2014/main" id="{7558D49D-E143-0A4C-275B-698921322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>
                <a:solidFill>
                  <a:srgbClr val="000000"/>
                </a:solidFill>
                <a:latin typeface="Calibri" panose="020F0502020204030204" pitchFamily="34" charset="0"/>
              </a:rPr>
              <a:t>Form platelet plug</a:t>
            </a:r>
          </a:p>
        </p:txBody>
      </p:sp>
      <p:sp>
        <p:nvSpPr>
          <p:cNvPr id="32796" name="Text Box 151">
            <a:extLst>
              <a:ext uri="{FF2B5EF4-FFF2-40B4-BE49-F238E27FC236}">
                <a16:creationId xmlns:a16="http://schemas.microsoft.com/office/drawing/2014/main" id="{6E042996-B3B6-C655-3DDE-F37A4F8E6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>
                <a:solidFill>
                  <a:srgbClr val="000000"/>
                </a:solidFill>
                <a:latin typeface="Calibri" panose="020F0502020204030204" pitchFamily="34" charset="0"/>
              </a:rPr>
              <a:t>Seal plug with fibrin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platelet em scanning adhesion">
            <a:extLst>
              <a:ext uri="{FF2B5EF4-FFF2-40B4-BE49-F238E27FC236}">
                <a16:creationId xmlns:a16="http://schemas.microsoft.com/office/drawing/2014/main" id="{244B87F7-0008-906E-ADD3-6A10FD8D6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4240213" cy="4419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1" name="Picture 3" descr="platelet em scanning spread">
            <a:extLst>
              <a:ext uri="{FF2B5EF4-FFF2-40B4-BE49-F238E27FC236}">
                <a16:creationId xmlns:a16="http://schemas.microsoft.com/office/drawing/2014/main" id="{CA6BD26D-4C38-0155-5F4A-2E20368B2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38200"/>
            <a:ext cx="4270375" cy="4419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2" name="Text Box 4">
            <a:extLst>
              <a:ext uri="{FF2B5EF4-FFF2-40B4-BE49-F238E27FC236}">
                <a16:creationId xmlns:a16="http://schemas.microsoft.com/office/drawing/2014/main" id="{6AB8860D-9E95-420B-8AAB-F418BF0E4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791200"/>
            <a:ext cx="7150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Platelet adhesion and aggregation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7BF519D-DFD9-56B4-5CFC-9479D143E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56" y="152400"/>
            <a:ext cx="7894144" cy="6553200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8BA1682-94A4-9114-6EE2-84374FF931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846" t="76426" r="16034" b="18433"/>
          <a:stretch/>
        </p:blipFill>
        <p:spPr>
          <a:xfrm>
            <a:off x="8192702" y="4876800"/>
            <a:ext cx="798898" cy="3368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DEDD743-09FC-D8FA-E5DB-48CA17FDEA0D}"/>
                  </a:ext>
                </a:extLst>
              </p14:cNvPr>
              <p14:cNvContentPartPr/>
              <p14:nvPr/>
            </p14:nvContentPartPr>
            <p14:xfrm>
              <a:off x="6531044" y="5263238"/>
              <a:ext cx="627120" cy="25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DEDD743-09FC-D8FA-E5DB-48CA17FDEA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5044" y="5227598"/>
                <a:ext cx="69876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5D2A68A-B14A-BB8B-286F-C962FEE8F83D}"/>
                  </a:ext>
                </a:extLst>
              </p14:cNvPr>
              <p14:cNvContentPartPr/>
              <p14:nvPr/>
            </p14:nvContentPartPr>
            <p14:xfrm>
              <a:off x="6527444" y="5227238"/>
              <a:ext cx="714600" cy="151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5D2A68A-B14A-BB8B-286F-C962FEE8F83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91804" y="5191238"/>
                <a:ext cx="78624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3A35ACA-53A0-1492-E62D-7605112D1DC9}"/>
                  </a:ext>
                </a:extLst>
              </p14:cNvPr>
              <p14:cNvContentPartPr/>
              <p14:nvPr/>
            </p14:nvContentPartPr>
            <p14:xfrm>
              <a:off x="7805084" y="5259278"/>
              <a:ext cx="86040" cy="360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3A35ACA-53A0-1492-E62D-7605112D1DC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42084" y="5196278"/>
                <a:ext cx="211680" cy="48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7EA1112-2A2A-19D4-A8F2-BF6E7B53C14E}"/>
                  </a:ext>
                </a:extLst>
              </p14:cNvPr>
              <p14:cNvContentPartPr/>
              <p14:nvPr/>
            </p14:nvContentPartPr>
            <p14:xfrm>
              <a:off x="6162404" y="5712878"/>
              <a:ext cx="2539440" cy="8935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7EA1112-2A2A-19D4-A8F2-BF6E7B53C14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99764" y="5650238"/>
                <a:ext cx="2665080" cy="10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630B4CD-BB56-939B-56A5-704F86ADFE2E}"/>
                  </a:ext>
                </a:extLst>
              </p14:cNvPr>
              <p14:cNvContentPartPr/>
              <p14:nvPr/>
            </p14:nvContentPartPr>
            <p14:xfrm>
              <a:off x="664124" y="1401158"/>
              <a:ext cx="2870280" cy="858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630B4CD-BB56-939B-56A5-704F86ADFE2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1484" y="1338518"/>
                <a:ext cx="2995920" cy="9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10338BF-097A-0674-E085-A5ABEDBBDD76}"/>
                  </a:ext>
                </a:extLst>
              </p14:cNvPr>
              <p14:cNvContentPartPr/>
              <p14:nvPr/>
            </p14:nvContentPartPr>
            <p14:xfrm>
              <a:off x="1308164" y="2266598"/>
              <a:ext cx="1778040" cy="2314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10338BF-097A-0674-E085-A5ABEDBBDD7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5164" y="2203598"/>
                <a:ext cx="1903680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D76E585-4C44-E2D5-78D3-3441187C5BCC}"/>
                  </a:ext>
                </a:extLst>
              </p14:cNvPr>
              <p14:cNvContentPartPr/>
              <p14:nvPr/>
            </p14:nvContentPartPr>
            <p14:xfrm>
              <a:off x="1845644" y="2412758"/>
              <a:ext cx="14400" cy="1951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D76E585-4C44-E2D5-78D3-3441187C5BC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83004" y="2349758"/>
                <a:ext cx="14004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773E4AE-F48E-BCA5-EBD1-E359993F6250}"/>
                  </a:ext>
                </a:extLst>
              </p14:cNvPr>
              <p14:cNvContentPartPr/>
              <p14:nvPr/>
            </p14:nvContentPartPr>
            <p14:xfrm>
              <a:off x="4805564" y="240158"/>
              <a:ext cx="1730880" cy="1145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773E4AE-F48E-BCA5-EBD1-E359993F625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42564" y="177518"/>
                <a:ext cx="1856520" cy="12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AF920F6E-7ACF-8A1E-0F07-B87500C16427}"/>
                  </a:ext>
                </a:extLst>
              </p14:cNvPr>
              <p14:cNvContentPartPr/>
              <p14:nvPr/>
            </p14:nvContentPartPr>
            <p14:xfrm>
              <a:off x="6401444" y="1127918"/>
              <a:ext cx="48960" cy="307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AF920F6E-7ACF-8A1E-0F07-B87500C1642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38804" y="1065278"/>
                <a:ext cx="174600" cy="4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F6DEA03-3729-F5B2-2DC6-11291A4F6B11}"/>
                  </a:ext>
                </a:extLst>
              </p14:cNvPr>
              <p14:cNvContentPartPr/>
              <p14:nvPr/>
            </p14:nvContentPartPr>
            <p14:xfrm>
              <a:off x="4872164" y="268958"/>
              <a:ext cx="1912680" cy="9032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F6DEA03-3729-F5B2-2DC6-11291A4F6B1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809524" y="205958"/>
                <a:ext cx="2038320" cy="10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FE401FA-938A-8BD3-2609-1E05F047E226}"/>
                  </a:ext>
                </a:extLst>
              </p14:cNvPr>
              <p14:cNvContentPartPr/>
              <p14:nvPr/>
            </p14:nvContentPartPr>
            <p14:xfrm>
              <a:off x="6740204" y="5356118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FE401FA-938A-8BD3-2609-1E05F047E22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677204" y="5293478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197E7C6-5CC0-494B-F19B-DA54B467E386}"/>
                  </a:ext>
                </a:extLst>
              </p14:cNvPr>
              <p14:cNvContentPartPr/>
              <p14:nvPr/>
            </p14:nvContentPartPr>
            <p14:xfrm>
              <a:off x="3049159" y="4253723"/>
              <a:ext cx="1113480" cy="283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197E7C6-5CC0-494B-F19B-DA54B467E38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986159" y="4190723"/>
                <a:ext cx="1239120" cy="40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71FA090-07D2-5195-0B82-9E96A87068DE}"/>
                  </a:ext>
                </a:extLst>
              </p14:cNvPr>
              <p14:cNvContentPartPr/>
              <p14:nvPr/>
            </p14:nvContentPartPr>
            <p14:xfrm>
              <a:off x="3040159" y="4402763"/>
              <a:ext cx="23400" cy="10188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71FA090-07D2-5195-0B82-9E96A87068D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977519" y="4340123"/>
                <a:ext cx="149040" cy="22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F4F0F576-577B-8A37-0A0F-A756FDA47D5C}"/>
              </a:ext>
            </a:extLst>
          </p:cNvPr>
          <p:cNvGrpSpPr/>
          <p:nvPr/>
        </p:nvGrpSpPr>
        <p:grpSpPr>
          <a:xfrm>
            <a:off x="2951344" y="4066190"/>
            <a:ext cx="1661655" cy="911493"/>
            <a:chOff x="2951344" y="4066190"/>
            <a:chExt cx="1661655" cy="91149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5C341EC-5F64-0B2F-09CD-A7AD91E2BD67}"/>
                    </a:ext>
                  </a:extLst>
                </p14:cNvPr>
                <p14:cNvContentPartPr/>
                <p14:nvPr/>
              </p14:nvContentPartPr>
              <p14:xfrm>
                <a:off x="3017479" y="4286123"/>
                <a:ext cx="1595520" cy="6915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5C341EC-5F64-0B2F-09CD-A7AD91E2BD6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54479" y="4223483"/>
                  <a:ext cx="1721160" cy="81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2FD30CA-CE12-B054-B76F-AEB7F8B70BD0}"/>
                    </a:ext>
                  </a:extLst>
                </p14:cNvPr>
                <p14:cNvContentPartPr/>
                <p14:nvPr/>
              </p14:nvContentPartPr>
              <p14:xfrm>
                <a:off x="3116839" y="4292963"/>
                <a:ext cx="628560" cy="3510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2FD30CA-CE12-B054-B76F-AEB7F8B70BD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053839" y="4229963"/>
                  <a:ext cx="75420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C04DF64-5E6D-7B2C-B197-2C323881181C}"/>
                    </a:ext>
                  </a:extLst>
                </p14:cNvPr>
                <p14:cNvContentPartPr/>
                <p14:nvPr/>
              </p14:nvContentPartPr>
              <p14:xfrm>
                <a:off x="2951344" y="4066190"/>
                <a:ext cx="176400" cy="1422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C04DF64-5E6D-7B2C-B197-2C323881181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888344" y="4003190"/>
                  <a:ext cx="302040" cy="2678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5" name="Picture 24" descr="Diagram&#10;&#10;Description automatically generated">
            <a:extLst>
              <a:ext uri="{FF2B5EF4-FFF2-40B4-BE49-F238E27FC236}">
                <a16:creationId xmlns:a16="http://schemas.microsoft.com/office/drawing/2014/main" id="{7354322F-9D69-4C74-AC92-8B4DB73654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746" t="51321" r="41498" b="39378"/>
          <a:stretch/>
        </p:blipFill>
        <p:spPr>
          <a:xfrm rot="184972">
            <a:off x="3064060" y="3135978"/>
            <a:ext cx="454388" cy="6094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2A6D74E-BAE5-30CD-B610-9C2C47AC70DC}"/>
                  </a:ext>
                </a:extLst>
              </p14:cNvPr>
              <p14:cNvContentPartPr/>
              <p14:nvPr/>
            </p14:nvContentPartPr>
            <p14:xfrm>
              <a:off x="3515125" y="3504353"/>
              <a:ext cx="236520" cy="2361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2A6D74E-BAE5-30CD-B610-9C2C47AC70D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497125" y="3486353"/>
                <a:ext cx="27216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3A6B6B2B-BC3E-F6C6-7087-BE47BF3BFF69}"/>
                  </a:ext>
                </a:extLst>
              </p14:cNvPr>
              <p14:cNvContentPartPr/>
              <p14:nvPr/>
            </p14:nvContentPartPr>
            <p14:xfrm>
              <a:off x="3146845" y="3752753"/>
              <a:ext cx="309240" cy="24264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3A6B6B2B-BC3E-F6C6-7087-BE47BF3BFF6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129205" y="3735113"/>
                <a:ext cx="34488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0EE3408-E35B-A9BA-7035-2456A62E34A3}"/>
                  </a:ext>
                </a:extLst>
              </p14:cNvPr>
              <p14:cNvContentPartPr/>
              <p14:nvPr/>
            </p14:nvContentPartPr>
            <p14:xfrm>
              <a:off x="2983405" y="3664193"/>
              <a:ext cx="175320" cy="3333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0EE3408-E35B-A9BA-7035-2456A62E34A3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965405" y="3646553"/>
                <a:ext cx="210960" cy="3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B710752-E1A5-EDA5-9711-F0A64F05F7CA}"/>
                  </a:ext>
                </a:extLst>
              </p14:cNvPr>
              <p14:cNvContentPartPr/>
              <p14:nvPr/>
            </p14:nvContentPartPr>
            <p14:xfrm>
              <a:off x="3269965" y="3119873"/>
              <a:ext cx="78840" cy="540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B710752-E1A5-EDA5-9711-F0A64F05F7C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251965" y="3102233"/>
                <a:ext cx="11448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AF136F4C-D130-A484-7B2D-7C236660D13A}"/>
                  </a:ext>
                </a:extLst>
              </p14:cNvPr>
              <p14:cNvContentPartPr/>
              <p14:nvPr/>
            </p14:nvContentPartPr>
            <p14:xfrm>
              <a:off x="3059700" y="4032780"/>
              <a:ext cx="108000" cy="345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F136F4C-D130-A484-7B2D-7C236660D13A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051060" y="4023780"/>
                <a:ext cx="12564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588476C-646F-C70A-C548-86A1E6977F8D}"/>
                  </a:ext>
                </a:extLst>
              </p14:cNvPr>
              <p14:cNvContentPartPr/>
              <p14:nvPr/>
            </p14:nvContentPartPr>
            <p14:xfrm>
              <a:off x="2986980" y="3984540"/>
              <a:ext cx="61560" cy="3888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588476C-646F-C70A-C548-86A1E6977F8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978340" y="3975540"/>
                <a:ext cx="792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BB916FFB-1B9F-3FCB-0ED6-A97EF266B9D1}"/>
                  </a:ext>
                </a:extLst>
              </p14:cNvPr>
              <p14:cNvContentPartPr/>
              <p14:nvPr/>
            </p14:nvContentPartPr>
            <p14:xfrm>
              <a:off x="2996700" y="3979140"/>
              <a:ext cx="29520" cy="3852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BB916FFB-1B9F-3FCB-0ED6-A97EF266B9D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988060" y="3970500"/>
                <a:ext cx="4716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3FAD6193-8EB6-5835-7912-86F699E99379}"/>
                  </a:ext>
                </a:extLst>
              </p14:cNvPr>
              <p14:cNvContentPartPr/>
              <p14:nvPr/>
            </p14:nvContentPartPr>
            <p14:xfrm>
              <a:off x="3089220" y="4031700"/>
              <a:ext cx="44280" cy="151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FAD6193-8EB6-5835-7912-86F699E99379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080580" y="4023060"/>
                <a:ext cx="6192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8606D676-352C-A069-4986-33EB97E3C529}"/>
              </a:ext>
            </a:extLst>
          </p:cNvPr>
          <p:cNvGrpSpPr/>
          <p:nvPr/>
        </p:nvGrpSpPr>
        <p:grpSpPr>
          <a:xfrm>
            <a:off x="3014340" y="3995700"/>
            <a:ext cx="102240" cy="59400"/>
            <a:chOff x="3014340" y="3995700"/>
            <a:chExt cx="102240" cy="5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B5C61C4-A3F5-0234-8C68-B417408577D7}"/>
                    </a:ext>
                  </a:extLst>
                </p14:cNvPr>
                <p14:cNvContentPartPr/>
                <p14:nvPr/>
              </p14:nvContentPartPr>
              <p14:xfrm>
                <a:off x="3102180" y="4040700"/>
                <a:ext cx="14400" cy="144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B5C61C4-A3F5-0234-8C68-B417408577D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093540" y="4031700"/>
                  <a:ext cx="32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814E6C5-751C-7080-FC0D-40C76EE7FEAD}"/>
                    </a:ext>
                  </a:extLst>
                </p14:cNvPr>
                <p14:cNvContentPartPr/>
                <p14:nvPr/>
              </p14:nvContentPartPr>
              <p14:xfrm>
                <a:off x="3014340" y="4022340"/>
                <a:ext cx="3240" cy="147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814E6C5-751C-7080-FC0D-40C76EE7FEA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005340" y="4013700"/>
                  <a:ext cx="208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373F8B9-EB76-44F4-B122-D565048B9724}"/>
                    </a:ext>
                  </a:extLst>
                </p14:cNvPr>
                <p14:cNvContentPartPr/>
                <p14:nvPr/>
              </p14:nvContentPartPr>
              <p14:xfrm>
                <a:off x="3016860" y="3995700"/>
                <a:ext cx="18360" cy="75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373F8B9-EB76-44F4-B122-D565048B972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008220" y="3986700"/>
                  <a:ext cx="36000" cy="252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2" name="Picture 41" descr="Diagram&#10;&#10;Description automatically generated">
            <a:extLst>
              <a:ext uri="{FF2B5EF4-FFF2-40B4-BE49-F238E27FC236}">
                <a16:creationId xmlns:a16="http://schemas.microsoft.com/office/drawing/2014/main" id="{9A8C9D06-D79D-3B74-C2C2-CF9CD7995B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746" t="55380" r="43489" b="39378"/>
          <a:stretch/>
        </p:blipFill>
        <p:spPr>
          <a:xfrm rot="1346696">
            <a:off x="2949915" y="3396532"/>
            <a:ext cx="297242" cy="34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44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518400" cy="5262265"/>
            <a:chOff x="228600" y="838200"/>
            <a:chExt cx="75184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rgbClr val="808080"/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518400" cy="5262265"/>
              <a:chOff x="228600" y="838200"/>
              <a:chExt cx="75184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rgbClr val="000000"/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518400" cy="5248275"/>
                <a:chOff x="228600" y="838200"/>
                <a:chExt cx="75184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518400" cy="5248275"/>
                  <a:chOff x="228600" y="847725"/>
                  <a:chExt cx="75184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1447800"/>
                    <a:ext cx="5122862" cy="4648200"/>
                    <a:chOff x="2573338" y="1447800"/>
                    <a:chExt cx="5122862" cy="46482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7" name="Line 3">
                      <a:extLst>
                        <a:ext uri="{FF2B5EF4-FFF2-40B4-BE49-F238E27FC236}">
                          <a16:creationId xmlns:a16="http://schemas.microsoft.com/office/drawing/2014/main" id="{5B1DB6F9-72AD-7C55-27E9-F5C7774410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400800" y="2667000"/>
                      <a:ext cx="6096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Final </a:t>
                      </a:r>
                      <a:r>
                        <a:rPr lang="en-US" altLang="en-US" sz="2200" dirty="0">
                          <a:solidFill>
                            <a:srgbClr val="77B539"/>
                          </a:solidFill>
                          <a:latin typeface="Calibri" panose="020F0502020204030204" pitchFamily="34" charset="0"/>
                        </a:rPr>
                        <a:t>common</a:t>
                      </a:r>
                      <a:r>
                        <a:rPr lang="en-US" altLang="en-US" sz="2200" dirty="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 pathway</a:t>
                      </a:r>
                      <a:endParaRPr lang="en-US" altLang="en-US" sz="2200" b="1" dirty="0">
                        <a:solidFill>
                          <a:srgbClr val="72D35F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rgbClr val="77B539"/>
                      </a:solidFill>
                      <a:ln w="6350">
                        <a:solidFill>
                          <a:srgbClr val="77B539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13A3A85B-1CCF-DE40-51C4-E504321DD4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46700" y="2127250"/>
                      <a:ext cx="990600" cy="796925"/>
                      <a:chOff x="5346700" y="2127250"/>
                      <a:chExt cx="990600" cy="796925"/>
                    </a:xfrm>
                  </p:grpSpPr>
                  <p:sp>
                    <p:nvSpPr>
                      <p:cNvPr id="36869" name="Rectangle 5">
                        <a:extLst>
                          <a:ext uri="{FF2B5EF4-FFF2-40B4-BE49-F238E27FC236}">
                            <a16:creationId xmlns:a16="http://schemas.microsoft.com/office/drawing/2014/main" id="{49C5E5BE-724C-87EF-594B-BD7E77D125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395913" y="212725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677EF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99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3" name="Text Box 22">
                        <a:extLst>
                          <a:ext uri="{FF2B5EF4-FFF2-40B4-BE49-F238E27FC236}">
                            <a16:creationId xmlns:a16="http://schemas.microsoft.com/office/drawing/2014/main" id="{5A739EEA-73C7-B823-9854-4888EAEF602A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46700" y="2181225"/>
                        <a:ext cx="9906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TF</a:t>
                        </a:r>
                      </a:p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VIIa</a:t>
                        </a:r>
                      </a:p>
                    </p:txBody>
                  </p:sp>
                </p:grpSp>
                <p:sp>
                  <p:nvSpPr>
                    <p:cNvPr id="36884" name="Text Box 23">
                      <a:extLst>
                        <a:ext uri="{FF2B5EF4-FFF2-40B4-BE49-F238E27FC236}">
                          <a16:creationId xmlns:a16="http://schemas.microsoft.com/office/drawing/2014/main" id="{4A96B692-AAA0-2037-D31B-BAB870FDFA5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705600" y="24765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</a:t>
                      </a:r>
                    </a:p>
                  </p:txBody>
                </p:sp>
                <p:sp>
                  <p:nvSpPr>
                    <p:cNvPr id="36885" name="Text Box 24">
                      <a:extLst>
                        <a:ext uri="{FF2B5EF4-FFF2-40B4-BE49-F238E27FC236}">
                          <a16:creationId xmlns:a16="http://schemas.microsoft.com/office/drawing/2014/main" id="{140E3798-B3C0-0B78-8961-4345BD823FB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62500" y="1447800"/>
                      <a:ext cx="22098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exposed TF</a:t>
                      </a:r>
                    </a:p>
                  </p:txBody>
                </p:sp>
                <p:sp>
                  <p:nvSpPr>
                    <p:cNvPr id="36886" name="Line 25">
                      <a:extLst>
                        <a:ext uri="{FF2B5EF4-FFF2-40B4-BE49-F238E27FC236}">
                          <a16:creationId xmlns:a16="http://schemas.microsoft.com/office/drawing/2014/main" id="{B4439994-FAF0-4DAD-492A-C46E5DF5E9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67400" y="1828800"/>
                      <a:ext cx="0" cy="25082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8" name="Freeform 27">
                      <a:extLst>
                        <a:ext uri="{FF2B5EF4-FFF2-40B4-BE49-F238E27FC236}">
                          <a16:creationId xmlns:a16="http://schemas.microsoft.com/office/drawing/2014/main" id="{9C5CCE67-235D-0B3A-A828-2A982C00B5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686300" y="3035300"/>
                      <a:ext cx="1524000" cy="863600"/>
                    </a:xfrm>
                    <a:custGeom>
                      <a:avLst/>
                      <a:gdLst>
                        <a:gd name="T0" fmla="*/ 2147483646 w 1543"/>
                        <a:gd name="T1" fmla="*/ 0 h 1280"/>
                        <a:gd name="T2" fmla="*/ 2147483646 w 1543"/>
                        <a:gd name="T3" fmla="*/ 2147483646 h 1280"/>
                        <a:gd name="T4" fmla="*/ 2147483646 w 1543"/>
                        <a:gd name="T5" fmla="*/ 2147483646 h 128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1543" h="1280">
                          <a:moveTo>
                            <a:pt x="323" y="0"/>
                          </a:moveTo>
                          <a:cubicBezTo>
                            <a:pt x="161" y="373"/>
                            <a:pt x="0" y="747"/>
                            <a:pt x="203" y="960"/>
                          </a:cubicBezTo>
                          <a:cubicBezTo>
                            <a:pt x="406" y="1173"/>
                            <a:pt x="1320" y="1227"/>
                            <a:pt x="1543" y="1280"/>
                          </a:cubicBezTo>
                        </a:path>
                      </a:pathLst>
                    </a:custGeom>
                    <a:noFill/>
                    <a:ln w="28575" cap="flat" cmpd="sng">
                      <a:solidFill>
                        <a:srgbClr val="808080"/>
                      </a:solidFill>
                      <a:prstDash val="solid"/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7518400" cy="2505075"/>
                    <a:chOff x="228600" y="847725"/>
                    <a:chExt cx="7518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FF9300"/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grpSp>
                  <p:nvGrpSpPr>
                    <p:cNvPr id="36901" name="Group 40">
                      <a:extLst>
                        <a:ext uri="{FF2B5EF4-FFF2-40B4-BE49-F238E27FC236}">
                          <a16:creationId xmlns:a16="http://schemas.microsoft.com/office/drawing/2014/main" id="{33763373-4946-9B96-CAC5-DAE4B5DE89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9100" y="847725"/>
                      <a:ext cx="6057900" cy="447675"/>
                      <a:chOff x="1064" y="192"/>
                      <a:chExt cx="3816" cy="282"/>
                    </a:xfrm>
                  </p:grpSpPr>
                  <p:sp>
                    <p:nvSpPr>
                      <p:cNvPr id="36912" name="Text Box 41">
                        <a:extLst>
                          <a:ext uri="{FF2B5EF4-FFF2-40B4-BE49-F238E27FC236}">
                            <a16:creationId xmlns:a16="http://schemas.microsoft.com/office/drawing/2014/main" id="{3C9CD352-AD05-59D2-75B7-7670354363F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64" y="192"/>
                        <a:ext cx="1896" cy="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FF9300"/>
                            </a:solidFill>
                            <a:latin typeface="Calibri" panose="020F0502020204030204" pitchFamily="34" charset="0"/>
                          </a:rPr>
                          <a:t>Intrinsic Pathway</a:t>
                        </a:r>
                      </a:p>
                    </p:txBody>
                  </p:sp>
                  <p:sp>
                    <p:nvSpPr>
                      <p:cNvPr id="36913" name="Text Box 42">
                        <a:extLst>
                          <a:ext uri="{FF2B5EF4-FFF2-40B4-BE49-F238E27FC236}">
                            <a16:creationId xmlns:a16="http://schemas.microsoft.com/office/drawing/2014/main" id="{A5D7BF7C-BE8D-86D0-2B01-FF8E67BCD0F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16" y="195"/>
                        <a:ext cx="2364" cy="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677EFB"/>
                            </a:solidFill>
                            <a:latin typeface="Calibri" panose="020F0502020204030204" pitchFamily="34" charset="0"/>
                          </a:rPr>
                          <a:t>Extrinsic Pathway</a:t>
                        </a:r>
                        <a:endParaRPr lang="en-US" altLang="en-US" sz="2400" dirty="0">
                          <a:solidFill>
                            <a:srgbClr val="9999FF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381000"/>
            <a:ext cx="552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Coagulation Cascade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BF66D4-E14E-8800-1432-D14904888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6345" y="1981200"/>
            <a:ext cx="7772400" cy="685800"/>
          </a:xfrm>
        </p:spPr>
        <p:txBody>
          <a:bodyPr/>
          <a:lstStyle/>
          <a:p>
            <a:pPr algn="l"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Q. Do you need to use both pathways </a:t>
            </a:r>
            <a:r>
              <a:rPr lang="en-US" sz="2800" i="1" dirty="0">
                <a:solidFill>
                  <a:srgbClr val="000000"/>
                </a:solidFill>
                <a:latin typeface="Calibri" charset="0"/>
                <a:cs typeface="+mj-cs"/>
              </a:rPr>
              <a:t>in vivo</a:t>
            </a: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?</a:t>
            </a:r>
            <a:endParaRPr lang="en-US" sz="320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BCDEB67-64FB-6B6B-9C0D-E43CED0FA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345" y="25908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A. Yes!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55B5414-395B-51FE-25FC-54216FD68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345" y="37338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Q. So…where’s the starting point?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1724BFC-9860-9397-7045-619A2C8BB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345" y="43434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A. It all starts when tissue factor shows up!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375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810" name="Rectangle 2">
            <a:extLst>
              <a:ext uri="{FF2B5EF4-FFF2-40B4-BE49-F238E27FC236}">
                <a16:creationId xmlns:a16="http://schemas.microsoft.com/office/drawing/2014/main" id="{87B029FC-7221-5F14-D0EF-2EEC9D152B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2192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solidFill>
                  <a:srgbClr val="FF0000"/>
                </a:solidFill>
                <a:latin typeface="Calibri" charset="0"/>
                <a:cs typeface="+mj-cs"/>
              </a:rPr>
              <a:t>Where does tissue factor come from?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A89401C-B3AB-230A-7B44-A04F5DDA1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2514601"/>
            <a:ext cx="6172200" cy="2514600"/>
          </a:xfrm>
        </p:spPr>
        <p:txBody>
          <a:bodyPr/>
          <a:lstStyle/>
          <a:p>
            <a:pPr>
              <a:buClr>
                <a:srgbClr val="000000"/>
              </a:buClr>
              <a:buSzPct val="95000"/>
              <a:buFont typeface="Times" pitchFamily="2" charset="0"/>
              <a:buChar char="•"/>
            </a:pPr>
            <a:r>
              <a:rPr lang="ja-JP" altLang="en-US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ja-JP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Hidden</a:t>
            </a:r>
            <a:r>
              <a:rPr lang="ja-JP" altLang="en-US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altLang="ja-JP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cells exposed during injury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5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Microparticles floating in blood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5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Endothelial cells and monocytes (during inflammation)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518400" cy="5262265"/>
            <a:chOff x="228600" y="838200"/>
            <a:chExt cx="75184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518400" cy="5262265"/>
              <a:chOff x="228600" y="838200"/>
              <a:chExt cx="75184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518400" cy="5248275"/>
                <a:chOff x="228600" y="838200"/>
                <a:chExt cx="75184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chemeClr val="accent3">
                      <a:lumMod val="40000"/>
                      <a:lumOff val="60000"/>
                    </a:schemeClr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518400" cy="5248275"/>
                  <a:chOff x="228600" y="847725"/>
                  <a:chExt cx="75184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1447800"/>
                    <a:ext cx="5122862" cy="4648200"/>
                    <a:chOff x="2573338" y="1447800"/>
                    <a:chExt cx="5122862" cy="46482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7" name="Line 3">
                      <a:extLst>
                        <a:ext uri="{FF2B5EF4-FFF2-40B4-BE49-F238E27FC236}">
                          <a16:creationId xmlns:a16="http://schemas.microsoft.com/office/drawing/2014/main" id="{5B1DB6F9-72AD-7C55-27E9-F5C7774410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400800" y="2667000"/>
                      <a:ext cx="6096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Final common pathway</a:t>
                      </a:r>
                      <a:endParaRPr lang="en-US" altLang="en-US" sz="2200" b="1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6350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13A3A85B-1CCF-DE40-51C4-E504321DD4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46700" y="2127250"/>
                      <a:ext cx="990600" cy="796925"/>
                      <a:chOff x="5346700" y="2127250"/>
                      <a:chExt cx="990600" cy="796925"/>
                    </a:xfrm>
                  </p:grpSpPr>
                  <p:sp>
                    <p:nvSpPr>
                      <p:cNvPr id="36869" name="Rectangle 5">
                        <a:extLst>
                          <a:ext uri="{FF2B5EF4-FFF2-40B4-BE49-F238E27FC236}">
                            <a16:creationId xmlns:a16="http://schemas.microsoft.com/office/drawing/2014/main" id="{49C5E5BE-724C-87EF-594B-BD7E77D125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395913" y="2127250"/>
                        <a:ext cx="928687" cy="7969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99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3" name="Text Box 22">
                        <a:extLst>
                          <a:ext uri="{FF2B5EF4-FFF2-40B4-BE49-F238E27FC236}">
                            <a16:creationId xmlns:a16="http://schemas.microsoft.com/office/drawing/2014/main" id="{5A739EEA-73C7-B823-9854-4888EAEF602A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46700" y="2181225"/>
                        <a:ext cx="9906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TF</a:t>
                        </a:r>
                      </a:p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VIIa</a:t>
                        </a:r>
                      </a:p>
                    </p:txBody>
                  </p:sp>
                </p:grpSp>
                <p:sp>
                  <p:nvSpPr>
                    <p:cNvPr id="36884" name="Text Box 23">
                      <a:extLst>
                        <a:ext uri="{FF2B5EF4-FFF2-40B4-BE49-F238E27FC236}">
                          <a16:creationId xmlns:a16="http://schemas.microsoft.com/office/drawing/2014/main" id="{4A96B692-AAA0-2037-D31B-BAB870FDFA5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705600" y="24765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VII</a:t>
                      </a:r>
                    </a:p>
                  </p:txBody>
                </p:sp>
                <p:sp>
                  <p:nvSpPr>
                    <p:cNvPr id="36885" name="Text Box 24">
                      <a:extLst>
                        <a:ext uri="{FF2B5EF4-FFF2-40B4-BE49-F238E27FC236}">
                          <a16:creationId xmlns:a16="http://schemas.microsoft.com/office/drawing/2014/main" id="{140E3798-B3C0-0B78-8961-4345BD823FB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62500" y="1447800"/>
                      <a:ext cx="22098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exposed TF</a:t>
                      </a:r>
                    </a:p>
                  </p:txBody>
                </p:sp>
                <p:sp>
                  <p:nvSpPr>
                    <p:cNvPr id="36886" name="Line 25">
                      <a:extLst>
                        <a:ext uri="{FF2B5EF4-FFF2-40B4-BE49-F238E27FC236}">
                          <a16:creationId xmlns:a16="http://schemas.microsoft.com/office/drawing/2014/main" id="{B4439994-FAF0-4DAD-492A-C46E5DF5E9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67400" y="1828800"/>
                      <a:ext cx="0" cy="25082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8" name="Freeform 27">
                      <a:extLst>
                        <a:ext uri="{FF2B5EF4-FFF2-40B4-BE49-F238E27FC236}">
                          <a16:creationId xmlns:a16="http://schemas.microsoft.com/office/drawing/2014/main" id="{9C5CCE67-235D-0B3A-A828-2A982C00B5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686300" y="3035300"/>
                      <a:ext cx="1524000" cy="863600"/>
                    </a:xfrm>
                    <a:custGeom>
                      <a:avLst/>
                      <a:gdLst>
                        <a:gd name="T0" fmla="*/ 2147483646 w 1543"/>
                        <a:gd name="T1" fmla="*/ 0 h 1280"/>
                        <a:gd name="T2" fmla="*/ 2147483646 w 1543"/>
                        <a:gd name="T3" fmla="*/ 2147483646 h 1280"/>
                        <a:gd name="T4" fmla="*/ 2147483646 w 1543"/>
                        <a:gd name="T5" fmla="*/ 2147483646 h 128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1543" h="1280">
                          <a:moveTo>
                            <a:pt x="323" y="0"/>
                          </a:moveTo>
                          <a:cubicBezTo>
                            <a:pt x="161" y="373"/>
                            <a:pt x="0" y="747"/>
                            <a:pt x="203" y="960"/>
                          </a:cubicBezTo>
                          <a:cubicBezTo>
                            <a:pt x="406" y="1173"/>
                            <a:pt x="1320" y="1227"/>
                            <a:pt x="1543" y="1280"/>
                          </a:cubicBezTo>
                        </a:path>
                      </a:pathLst>
                    </a:custGeom>
                    <a:noFill/>
                    <a:ln w="28575" cap="flat" cmpd="sng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7518400" cy="2505075"/>
                    <a:chOff x="228600" y="847725"/>
                    <a:chExt cx="7518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grpSp>
                  <p:nvGrpSpPr>
                    <p:cNvPr id="36901" name="Group 40">
                      <a:extLst>
                        <a:ext uri="{FF2B5EF4-FFF2-40B4-BE49-F238E27FC236}">
                          <a16:creationId xmlns:a16="http://schemas.microsoft.com/office/drawing/2014/main" id="{33763373-4946-9B96-CAC5-DAE4B5DE89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9100" y="847725"/>
                      <a:ext cx="6057900" cy="447675"/>
                      <a:chOff x="1064" y="192"/>
                      <a:chExt cx="3816" cy="282"/>
                    </a:xfrm>
                  </p:grpSpPr>
                  <p:sp>
                    <p:nvSpPr>
                      <p:cNvPr id="36912" name="Text Box 41">
                        <a:extLst>
                          <a:ext uri="{FF2B5EF4-FFF2-40B4-BE49-F238E27FC236}">
                            <a16:creationId xmlns:a16="http://schemas.microsoft.com/office/drawing/2014/main" id="{3C9CD352-AD05-59D2-75B7-7670354363F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64" y="192"/>
                        <a:ext cx="1896" cy="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Intrinsic Pathway</a:t>
                        </a:r>
                      </a:p>
                    </p:txBody>
                  </p:sp>
                  <p:sp>
                    <p:nvSpPr>
                      <p:cNvPr id="36913" name="Text Box 42">
                        <a:extLst>
                          <a:ext uri="{FF2B5EF4-FFF2-40B4-BE49-F238E27FC236}">
                            <a16:creationId xmlns:a16="http://schemas.microsoft.com/office/drawing/2014/main" id="{A5D7BF7C-BE8D-86D0-2B01-FF8E67BCD0F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16" y="195"/>
                        <a:ext cx="2364" cy="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677EFB"/>
                            </a:solidFill>
                            <a:latin typeface="Calibri" panose="020F0502020204030204" pitchFamily="34" charset="0"/>
                          </a:rPr>
                          <a:t>Extrinsic Pathway</a:t>
                        </a:r>
                        <a:endParaRPr lang="en-US" altLang="en-US" sz="2400" dirty="0">
                          <a:solidFill>
                            <a:srgbClr val="9999FF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"/>
            <a:ext cx="9144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Tissue factor is what starts the cascade </a:t>
            </a:r>
            <a:r>
              <a:rPr lang="en-US" altLang="en-US" sz="3000" i="1" dirty="0">
                <a:solidFill>
                  <a:srgbClr val="000000"/>
                </a:solidFill>
                <a:latin typeface="Calibri" panose="020F0502020204030204" pitchFamily="34" charset="0"/>
              </a:rPr>
              <a:t>in vivo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6298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518400" cy="5262265"/>
            <a:chOff x="228600" y="838200"/>
            <a:chExt cx="75184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518400" cy="5262265"/>
              <a:chOff x="228600" y="838200"/>
              <a:chExt cx="75184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518400" cy="5248275"/>
                <a:chOff x="228600" y="838200"/>
                <a:chExt cx="75184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chemeClr val="accent3">
                      <a:lumMod val="40000"/>
                      <a:lumOff val="60000"/>
                    </a:schemeClr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518400" cy="5248275"/>
                  <a:chOff x="228600" y="847725"/>
                  <a:chExt cx="75184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1447800"/>
                    <a:ext cx="5122862" cy="4648200"/>
                    <a:chOff x="2573338" y="1447800"/>
                    <a:chExt cx="5122862" cy="46482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7" name="Line 3">
                      <a:extLst>
                        <a:ext uri="{FF2B5EF4-FFF2-40B4-BE49-F238E27FC236}">
                          <a16:creationId xmlns:a16="http://schemas.microsoft.com/office/drawing/2014/main" id="{5B1DB6F9-72AD-7C55-27E9-F5C7774410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400800" y="2667000"/>
                      <a:ext cx="6096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Final common pathway</a:t>
                      </a:r>
                      <a:endParaRPr lang="en-US" altLang="en-US" sz="2200" b="1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6350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13A3A85B-1CCF-DE40-51C4-E504321DD4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46700" y="2127250"/>
                      <a:ext cx="990600" cy="796925"/>
                      <a:chOff x="5346700" y="2127250"/>
                      <a:chExt cx="990600" cy="796925"/>
                    </a:xfrm>
                  </p:grpSpPr>
                  <p:sp>
                    <p:nvSpPr>
                      <p:cNvPr id="36869" name="Rectangle 5">
                        <a:extLst>
                          <a:ext uri="{FF2B5EF4-FFF2-40B4-BE49-F238E27FC236}">
                            <a16:creationId xmlns:a16="http://schemas.microsoft.com/office/drawing/2014/main" id="{49C5E5BE-724C-87EF-594B-BD7E77D125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395913" y="212725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677EF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99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3" name="Text Box 22">
                        <a:extLst>
                          <a:ext uri="{FF2B5EF4-FFF2-40B4-BE49-F238E27FC236}">
                            <a16:creationId xmlns:a16="http://schemas.microsoft.com/office/drawing/2014/main" id="{5A739EEA-73C7-B823-9854-4888EAEF602A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46700" y="2181225"/>
                        <a:ext cx="9906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TF</a:t>
                        </a:r>
                      </a:p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VIIa</a:t>
                        </a:r>
                      </a:p>
                    </p:txBody>
                  </p:sp>
                </p:grpSp>
                <p:sp>
                  <p:nvSpPr>
                    <p:cNvPr id="36884" name="Text Box 23">
                      <a:extLst>
                        <a:ext uri="{FF2B5EF4-FFF2-40B4-BE49-F238E27FC236}">
                          <a16:creationId xmlns:a16="http://schemas.microsoft.com/office/drawing/2014/main" id="{4A96B692-AAA0-2037-D31B-BAB870FDFA5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705600" y="24765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</a:t>
                      </a:r>
                    </a:p>
                  </p:txBody>
                </p:sp>
                <p:sp>
                  <p:nvSpPr>
                    <p:cNvPr id="36885" name="Text Box 24">
                      <a:extLst>
                        <a:ext uri="{FF2B5EF4-FFF2-40B4-BE49-F238E27FC236}">
                          <a16:creationId xmlns:a16="http://schemas.microsoft.com/office/drawing/2014/main" id="{140E3798-B3C0-0B78-8961-4345BD823FB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62500" y="1447800"/>
                      <a:ext cx="22098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exposed TF</a:t>
                      </a:r>
                    </a:p>
                  </p:txBody>
                </p:sp>
                <p:sp>
                  <p:nvSpPr>
                    <p:cNvPr id="36886" name="Line 25">
                      <a:extLst>
                        <a:ext uri="{FF2B5EF4-FFF2-40B4-BE49-F238E27FC236}">
                          <a16:creationId xmlns:a16="http://schemas.microsoft.com/office/drawing/2014/main" id="{B4439994-FAF0-4DAD-492A-C46E5DF5E9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67400" y="1828800"/>
                      <a:ext cx="0" cy="25082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8" name="Freeform 27">
                      <a:extLst>
                        <a:ext uri="{FF2B5EF4-FFF2-40B4-BE49-F238E27FC236}">
                          <a16:creationId xmlns:a16="http://schemas.microsoft.com/office/drawing/2014/main" id="{9C5CCE67-235D-0B3A-A828-2A982C00B5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686300" y="3035300"/>
                      <a:ext cx="1524000" cy="863600"/>
                    </a:xfrm>
                    <a:custGeom>
                      <a:avLst/>
                      <a:gdLst>
                        <a:gd name="T0" fmla="*/ 2147483646 w 1543"/>
                        <a:gd name="T1" fmla="*/ 0 h 1280"/>
                        <a:gd name="T2" fmla="*/ 2147483646 w 1543"/>
                        <a:gd name="T3" fmla="*/ 2147483646 h 1280"/>
                        <a:gd name="T4" fmla="*/ 2147483646 w 1543"/>
                        <a:gd name="T5" fmla="*/ 2147483646 h 128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1543" h="1280">
                          <a:moveTo>
                            <a:pt x="323" y="0"/>
                          </a:moveTo>
                          <a:cubicBezTo>
                            <a:pt x="161" y="373"/>
                            <a:pt x="0" y="747"/>
                            <a:pt x="203" y="960"/>
                          </a:cubicBezTo>
                          <a:cubicBezTo>
                            <a:pt x="406" y="1173"/>
                            <a:pt x="1320" y="1227"/>
                            <a:pt x="1543" y="1280"/>
                          </a:cubicBezTo>
                        </a:path>
                      </a:pathLst>
                    </a:custGeom>
                    <a:noFill/>
                    <a:ln w="28575" cap="flat" cmpd="sng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7518400" cy="2505075"/>
                    <a:chOff x="228600" y="847725"/>
                    <a:chExt cx="7518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grpSp>
                  <p:nvGrpSpPr>
                    <p:cNvPr id="36901" name="Group 40">
                      <a:extLst>
                        <a:ext uri="{FF2B5EF4-FFF2-40B4-BE49-F238E27FC236}">
                          <a16:creationId xmlns:a16="http://schemas.microsoft.com/office/drawing/2014/main" id="{33763373-4946-9B96-CAC5-DAE4B5DE89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9100" y="847725"/>
                      <a:ext cx="6057900" cy="447675"/>
                      <a:chOff x="1064" y="192"/>
                      <a:chExt cx="3816" cy="282"/>
                    </a:xfrm>
                  </p:grpSpPr>
                  <p:sp>
                    <p:nvSpPr>
                      <p:cNvPr id="36912" name="Text Box 41">
                        <a:extLst>
                          <a:ext uri="{FF2B5EF4-FFF2-40B4-BE49-F238E27FC236}">
                            <a16:creationId xmlns:a16="http://schemas.microsoft.com/office/drawing/2014/main" id="{3C9CD352-AD05-59D2-75B7-7670354363F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64" y="192"/>
                        <a:ext cx="1896" cy="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Intrinsic Pathway</a:t>
                        </a:r>
                      </a:p>
                    </p:txBody>
                  </p:sp>
                  <p:sp>
                    <p:nvSpPr>
                      <p:cNvPr id="36913" name="Text Box 42">
                        <a:extLst>
                          <a:ext uri="{FF2B5EF4-FFF2-40B4-BE49-F238E27FC236}">
                            <a16:creationId xmlns:a16="http://schemas.microsoft.com/office/drawing/2014/main" id="{A5D7BF7C-BE8D-86D0-2B01-FF8E67BCD0F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16" y="195"/>
                        <a:ext cx="2364" cy="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677EFB"/>
                            </a:solidFill>
                            <a:latin typeface="Calibri" panose="020F0502020204030204" pitchFamily="34" charset="0"/>
                          </a:rPr>
                          <a:t>Extrinsic Pathway</a:t>
                        </a:r>
                        <a:endParaRPr lang="en-US" altLang="en-US" sz="2400" dirty="0">
                          <a:solidFill>
                            <a:srgbClr val="9999FF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1000"/>
            <a:ext cx="59372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TF binds to VII, which becomes </a:t>
            </a:r>
            <a:r>
              <a:rPr lang="en-US" altLang="en-US" sz="3000" dirty="0" err="1">
                <a:solidFill>
                  <a:srgbClr val="000000"/>
                </a:solidFill>
                <a:latin typeface="Calibri" panose="020F0502020204030204" pitchFamily="34" charset="0"/>
              </a:rPr>
              <a:t>VIIa</a:t>
            </a: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7137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518400" cy="5262265"/>
            <a:chOff x="228600" y="838200"/>
            <a:chExt cx="75184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518400" cy="5262265"/>
              <a:chOff x="228600" y="838200"/>
              <a:chExt cx="75184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rgbClr val="000000"/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518400" cy="5248275"/>
                <a:chOff x="228600" y="838200"/>
                <a:chExt cx="75184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chemeClr val="accent3">
                      <a:lumMod val="40000"/>
                      <a:lumOff val="60000"/>
                    </a:schemeClr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518400" cy="5248275"/>
                  <a:chOff x="228600" y="847725"/>
                  <a:chExt cx="75184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1447800"/>
                    <a:ext cx="5122862" cy="4648200"/>
                    <a:chOff x="2573338" y="1447800"/>
                    <a:chExt cx="5122862" cy="46482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7" name="Line 3">
                      <a:extLst>
                        <a:ext uri="{FF2B5EF4-FFF2-40B4-BE49-F238E27FC236}">
                          <a16:creationId xmlns:a16="http://schemas.microsoft.com/office/drawing/2014/main" id="{5B1DB6F9-72AD-7C55-27E9-F5C7774410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400800" y="2667000"/>
                      <a:ext cx="6096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rgbClr val="77B539"/>
                          </a:solidFill>
                          <a:latin typeface="Calibri" panose="020F0502020204030204" pitchFamily="34" charset="0"/>
                        </a:rPr>
                        <a:t>Final common pathway</a:t>
                      </a:r>
                      <a:endParaRPr lang="en-US" altLang="en-US" sz="2200" b="1" dirty="0">
                        <a:solidFill>
                          <a:srgbClr val="77B539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rgbClr val="77B539"/>
                      </a:solidFill>
                      <a:ln w="6350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13A3A85B-1CCF-DE40-51C4-E504321DD4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46700" y="2127250"/>
                      <a:ext cx="990600" cy="796925"/>
                      <a:chOff x="5346700" y="2127250"/>
                      <a:chExt cx="990600" cy="796925"/>
                    </a:xfrm>
                  </p:grpSpPr>
                  <p:sp>
                    <p:nvSpPr>
                      <p:cNvPr id="36869" name="Rectangle 5">
                        <a:extLst>
                          <a:ext uri="{FF2B5EF4-FFF2-40B4-BE49-F238E27FC236}">
                            <a16:creationId xmlns:a16="http://schemas.microsoft.com/office/drawing/2014/main" id="{49C5E5BE-724C-87EF-594B-BD7E77D125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395913" y="212725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677EF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99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3" name="Text Box 22">
                        <a:extLst>
                          <a:ext uri="{FF2B5EF4-FFF2-40B4-BE49-F238E27FC236}">
                            <a16:creationId xmlns:a16="http://schemas.microsoft.com/office/drawing/2014/main" id="{5A739EEA-73C7-B823-9854-4888EAEF602A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46700" y="2181225"/>
                        <a:ext cx="9906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TF</a:t>
                        </a:r>
                      </a:p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VIIa</a:t>
                        </a:r>
                      </a:p>
                    </p:txBody>
                  </p:sp>
                </p:grpSp>
                <p:sp>
                  <p:nvSpPr>
                    <p:cNvPr id="36884" name="Text Box 23">
                      <a:extLst>
                        <a:ext uri="{FF2B5EF4-FFF2-40B4-BE49-F238E27FC236}">
                          <a16:creationId xmlns:a16="http://schemas.microsoft.com/office/drawing/2014/main" id="{4A96B692-AAA0-2037-D31B-BAB870FDFA5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705600" y="24765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</a:t>
                      </a:r>
                    </a:p>
                  </p:txBody>
                </p:sp>
                <p:sp>
                  <p:nvSpPr>
                    <p:cNvPr id="36885" name="Text Box 24">
                      <a:extLst>
                        <a:ext uri="{FF2B5EF4-FFF2-40B4-BE49-F238E27FC236}">
                          <a16:creationId xmlns:a16="http://schemas.microsoft.com/office/drawing/2014/main" id="{140E3798-B3C0-0B78-8961-4345BD823FB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62500" y="1447800"/>
                      <a:ext cx="22098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exposed TF</a:t>
                      </a:r>
                    </a:p>
                  </p:txBody>
                </p:sp>
                <p:sp>
                  <p:nvSpPr>
                    <p:cNvPr id="36886" name="Line 25">
                      <a:extLst>
                        <a:ext uri="{FF2B5EF4-FFF2-40B4-BE49-F238E27FC236}">
                          <a16:creationId xmlns:a16="http://schemas.microsoft.com/office/drawing/2014/main" id="{B4439994-FAF0-4DAD-492A-C46E5DF5E9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67400" y="1828800"/>
                      <a:ext cx="0" cy="25082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8" name="Freeform 27">
                      <a:extLst>
                        <a:ext uri="{FF2B5EF4-FFF2-40B4-BE49-F238E27FC236}">
                          <a16:creationId xmlns:a16="http://schemas.microsoft.com/office/drawing/2014/main" id="{9C5CCE67-235D-0B3A-A828-2A982C00B5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686300" y="3035300"/>
                      <a:ext cx="1524000" cy="863600"/>
                    </a:xfrm>
                    <a:custGeom>
                      <a:avLst/>
                      <a:gdLst>
                        <a:gd name="T0" fmla="*/ 2147483646 w 1543"/>
                        <a:gd name="T1" fmla="*/ 0 h 1280"/>
                        <a:gd name="T2" fmla="*/ 2147483646 w 1543"/>
                        <a:gd name="T3" fmla="*/ 2147483646 h 1280"/>
                        <a:gd name="T4" fmla="*/ 2147483646 w 1543"/>
                        <a:gd name="T5" fmla="*/ 2147483646 h 128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1543" h="1280">
                          <a:moveTo>
                            <a:pt x="323" y="0"/>
                          </a:moveTo>
                          <a:cubicBezTo>
                            <a:pt x="161" y="373"/>
                            <a:pt x="0" y="747"/>
                            <a:pt x="203" y="960"/>
                          </a:cubicBezTo>
                          <a:cubicBezTo>
                            <a:pt x="406" y="1173"/>
                            <a:pt x="1320" y="1227"/>
                            <a:pt x="1543" y="1280"/>
                          </a:cubicBezTo>
                        </a:path>
                      </a:pathLst>
                    </a:custGeom>
                    <a:noFill/>
                    <a:ln w="285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7518400" cy="2505075"/>
                    <a:chOff x="228600" y="847725"/>
                    <a:chExt cx="7518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grpSp>
                  <p:nvGrpSpPr>
                    <p:cNvPr id="36901" name="Group 40">
                      <a:extLst>
                        <a:ext uri="{FF2B5EF4-FFF2-40B4-BE49-F238E27FC236}">
                          <a16:creationId xmlns:a16="http://schemas.microsoft.com/office/drawing/2014/main" id="{33763373-4946-9B96-CAC5-DAE4B5DE89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9100" y="847725"/>
                      <a:ext cx="6057900" cy="447675"/>
                      <a:chOff x="1064" y="192"/>
                      <a:chExt cx="3816" cy="282"/>
                    </a:xfrm>
                  </p:grpSpPr>
                  <p:sp>
                    <p:nvSpPr>
                      <p:cNvPr id="36912" name="Text Box 41">
                        <a:extLst>
                          <a:ext uri="{FF2B5EF4-FFF2-40B4-BE49-F238E27FC236}">
                            <a16:creationId xmlns:a16="http://schemas.microsoft.com/office/drawing/2014/main" id="{3C9CD352-AD05-59D2-75B7-7670354363F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64" y="192"/>
                        <a:ext cx="1896" cy="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Intrinsic Pathway</a:t>
                        </a:r>
                      </a:p>
                    </p:txBody>
                  </p:sp>
                  <p:sp>
                    <p:nvSpPr>
                      <p:cNvPr id="36913" name="Text Box 42">
                        <a:extLst>
                          <a:ext uri="{FF2B5EF4-FFF2-40B4-BE49-F238E27FC236}">
                            <a16:creationId xmlns:a16="http://schemas.microsoft.com/office/drawing/2014/main" id="{A5D7BF7C-BE8D-86D0-2B01-FF8E67BCD0F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16" y="195"/>
                        <a:ext cx="2364" cy="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677EFB"/>
                            </a:solidFill>
                            <a:latin typeface="Calibri" panose="020F0502020204030204" pitchFamily="34" charset="0"/>
                          </a:rPr>
                          <a:t>Extrinsic Pathway</a:t>
                        </a:r>
                        <a:endParaRPr lang="en-US" altLang="en-US" sz="2400" dirty="0">
                          <a:solidFill>
                            <a:srgbClr val="9999FF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0525"/>
            <a:ext cx="9144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TF/VIIa complex converts X to Xa, and FCP makes fibrin.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9405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518400" cy="5262265"/>
            <a:chOff x="228600" y="838200"/>
            <a:chExt cx="75184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518400" cy="5262265"/>
              <a:chOff x="228600" y="838200"/>
              <a:chExt cx="75184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rgbClr val="000000"/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518400" cy="5248275"/>
                <a:chOff x="228600" y="838200"/>
                <a:chExt cx="75184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chemeClr val="accent3">
                      <a:lumMod val="40000"/>
                      <a:lumOff val="60000"/>
                    </a:schemeClr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518400" cy="5248275"/>
                  <a:chOff x="228600" y="847725"/>
                  <a:chExt cx="75184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1447800"/>
                    <a:ext cx="5122862" cy="4648200"/>
                    <a:chOff x="2573338" y="1447800"/>
                    <a:chExt cx="5122862" cy="46482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7" name="Line 3">
                      <a:extLst>
                        <a:ext uri="{FF2B5EF4-FFF2-40B4-BE49-F238E27FC236}">
                          <a16:creationId xmlns:a16="http://schemas.microsoft.com/office/drawing/2014/main" id="{5B1DB6F9-72AD-7C55-27E9-F5C7774410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400800" y="2667000"/>
                      <a:ext cx="6096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rgbClr val="77B539"/>
                          </a:solidFill>
                          <a:latin typeface="Calibri" panose="020F0502020204030204" pitchFamily="34" charset="0"/>
                        </a:rPr>
                        <a:t>Final common pathway</a:t>
                      </a:r>
                      <a:endParaRPr lang="en-US" altLang="en-US" sz="2200" b="1" dirty="0">
                        <a:solidFill>
                          <a:srgbClr val="77B539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rgbClr val="77B539"/>
                      </a:solidFill>
                      <a:ln w="6350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13A3A85B-1CCF-DE40-51C4-E504321DD4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46700" y="2127250"/>
                      <a:ext cx="990600" cy="796925"/>
                      <a:chOff x="5346700" y="2127250"/>
                      <a:chExt cx="990600" cy="796925"/>
                    </a:xfrm>
                  </p:grpSpPr>
                  <p:sp>
                    <p:nvSpPr>
                      <p:cNvPr id="36869" name="Rectangle 5">
                        <a:extLst>
                          <a:ext uri="{FF2B5EF4-FFF2-40B4-BE49-F238E27FC236}">
                            <a16:creationId xmlns:a16="http://schemas.microsoft.com/office/drawing/2014/main" id="{49C5E5BE-724C-87EF-594B-BD7E77D125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395913" y="212725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677EF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99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3" name="Text Box 22">
                        <a:extLst>
                          <a:ext uri="{FF2B5EF4-FFF2-40B4-BE49-F238E27FC236}">
                            <a16:creationId xmlns:a16="http://schemas.microsoft.com/office/drawing/2014/main" id="{5A739EEA-73C7-B823-9854-4888EAEF602A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46700" y="2181225"/>
                        <a:ext cx="9906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TF</a:t>
                        </a:r>
                      </a:p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VIIa</a:t>
                        </a:r>
                      </a:p>
                    </p:txBody>
                  </p:sp>
                </p:grpSp>
                <p:sp>
                  <p:nvSpPr>
                    <p:cNvPr id="36884" name="Text Box 23">
                      <a:extLst>
                        <a:ext uri="{FF2B5EF4-FFF2-40B4-BE49-F238E27FC236}">
                          <a16:creationId xmlns:a16="http://schemas.microsoft.com/office/drawing/2014/main" id="{4A96B692-AAA0-2037-D31B-BAB870FDFA5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705600" y="24765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</a:t>
                      </a:r>
                    </a:p>
                  </p:txBody>
                </p:sp>
                <p:sp>
                  <p:nvSpPr>
                    <p:cNvPr id="36885" name="Text Box 24">
                      <a:extLst>
                        <a:ext uri="{FF2B5EF4-FFF2-40B4-BE49-F238E27FC236}">
                          <a16:creationId xmlns:a16="http://schemas.microsoft.com/office/drawing/2014/main" id="{140E3798-B3C0-0B78-8961-4345BD823FB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62500" y="1447800"/>
                      <a:ext cx="22098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exposed TF</a:t>
                      </a:r>
                    </a:p>
                  </p:txBody>
                </p:sp>
                <p:sp>
                  <p:nvSpPr>
                    <p:cNvPr id="36886" name="Line 25">
                      <a:extLst>
                        <a:ext uri="{FF2B5EF4-FFF2-40B4-BE49-F238E27FC236}">
                          <a16:creationId xmlns:a16="http://schemas.microsoft.com/office/drawing/2014/main" id="{B4439994-FAF0-4DAD-492A-C46E5DF5E9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67400" y="1828800"/>
                      <a:ext cx="0" cy="25082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8" name="Freeform 27">
                      <a:extLst>
                        <a:ext uri="{FF2B5EF4-FFF2-40B4-BE49-F238E27FC236}">
                          <a16:creationId xmlns:a16="http://schemas.microsoft.com/office/drawing/2014/main" id="{9C5CCE67-235D-0B3A-A828-2A982C00B5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686300" y="3035300"/>
                      <a:ext cx="1524000" cy="863600"/>
                    </a:xfrm>
                    <a:custGeom>
                      <a:avLst/>
                      <a:gdLst>
                        <a:gd name="T0" fmla="*/ 2147483646 w 1543"/>
                        <a:gd name="T1" fmla="*/ 0 h 1280"/>
                        <a:gd name="T2" fmla="*/ 2147483646 w 1543"/>
                        <a:gd name="T3" fmla="*/ 2147483646 h 1280"/>
                        <a:gd name="T4" fmla="*/ 2147483646 w 1543"/>
                        <a:gd name="T5" fmla="*/ 2147483646 h 128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1543" h="1280">
                          <a:moveTo>
                            <a:pt x="323" y="0"/>
                          </a:moveTo>
                          <a:cubicBezTo>
                            <a:pt x="161" y="373"/>
                            <a:pt x="0" y="747"/>
                            <a:pt x="203" y="960"/>
                          </a:cubicBezTo>
                          <a:cubicBezTo>
                            <a:pt x="406" y="1173"/>
                            <a:pt x="1320" y="1227"/>
                            <a:pt x="1543" y="1280"/>
                          </a:cubicBezTo>
                        </a:path>
                      </a:pathLst>
                    </a:custGeom>
                    <a:noFill/>
                    <a:ln w="285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7518400" cy="2505075"/>
                    <a:chOff x="228600" y="847725"/>
                    <a:chExt cx="7518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grpSp>
                  <p:nvGrpSpPr>
                    <p:cNvPr id="36901" name="Group 40">
                      <a:extLst>
                        <a:ext uri="{FF2B5EF4-FFF2-40B4-BE49-F238E27FC236}">
                          <a16:creationId xmlns:a16="http://schemas.microsoft.com/office/drawing/2014/main" id="{33763373-4946-9B96-CAC5-DAE4B5DE89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9100" y="847725"/>
                      <a:ext cx="6057900" cy="447675"/>
                      <a:chOff x="1064" y="192"/>
                      <a:chExt cx="3816" cy="282"/>
                    </a:xfrm>
                  </p:grpSpPr>
                  <p:sp>
                    <p:nvSpPr>
                      <p:cNvPr id="36912" name="Text Box 41">
                        <a:extLst>
                          <a:ext uri="{FF2B5EF4-FFF2-40B4-BE49-F238E27FC236}">
                            <a16:creationId xmlns:a16="http://schemas.microsoft.com/office/drawing/2014/main" id="{3C9CD352-AD05-59D2-75B7-7670354363F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64" y="192"/>
                        <a:ext cx="1896" cy="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Intrinsic Pathway</a:t>
                        </a:r>
                      </a:p>
                    </p:txBody>
                  </p:sp>
                  <p:sp>
                    <p:nvSpPr>
                      <p:cNvPr id="36913" name="Text Box 42">
                        <a:extLst>
                          <a:ext uri="{FF2B5EF4-FFF2-40B4-BE49-F238E27FC236}">
                            <a16:creationId xmlns:a16="http://schemas.microsoft.com/office/drawing/2014/main" id="{A5D7BF7C-BE8D-86D0-2B01-FF8E67BCD0F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16" y="195"/>
                        <a:ext cx="2364" cy="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677EFB"/>
                            </a:solidFill>
                            <a:latin typeface="Calibri" panose="020F0502020204030204" pitchFamily="34" charset="0"/>
                          </a:rPr>
                          <a:t>Extrinsic Pathway</a:t>
                        </a:r>
                        <a:endParaRPr lang="en-US" altLang="en-US" sz="2400" dirty="0">
                          <a:solidFill>
                            <a:srgbClr val="9999FF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81000"/>
            <a:ext cx="89916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But then the whole extrinsic pathway is shut down!</a:t>
            </a:r>
          </a:p>
        </p:txBody>
      </p:sp>
      <p:sp>
        <p:nvSpPr>
          <p:cNvPr id="13" name="Freeform 46">
            <a:extLst>
              <a:ext uri="{FF2B5EF4-FFF2-40B4-BE49-F238E27FC236}">
                <a16:creationId xmlns:a16="http://schemas.microsoft.com/office/drawing/2014/main" id="{57BBF3E6-C4AF-A332-E405-2852B0E89922}"/>
              </a:ext>
            </a:extLst>
          </p:cNvPr>
          <p:cNvSpPr>
            <a:spLocks/>
          </p:cNvSpPr>
          <p:nvPr/>
        </p:nvSpPr>
        <p:spPr bwMode="auto">
          <a:xfrm rot="21039200" flipH="1">
            <a:off x="4876800" y="3494199"/>
            <a:ext cx="1598613" cy="1298575"/>
          </a:xfrm>
          <a:custGeom>
            <a:avLst/>
            <a:gdLst>
              <a:gd name="T0" fmla="*/ 2147483646 w 1543"/>
              <a:gd name="T1" fmla="*/ 0 h 1280"/>
              <a:gd name="T2" fmla="*/ 2147483646 w 1543"/>
              <a:gd name="T3" fmla="*/ 2147483646 h 1280"/>
              <a:gd name="T4" fmla="*/ 2147483646 w 1543"/>
              <a:gd name="T5" fmla="*/ 2147483646 h 12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43" h="1280">
                <a:moveTo>
                  <a:pt x="323" y="0"/>
                </a:moveTo>
                <a:cubicBezTo>
                  <a:pt x="161" y="373"/>
                  <a:pt x="0" y="747"/>
                  <a:pt x="203" y="960"/>
                </a:cubicBezTo>
                <a:cubicBezTo>
                  <a:pt x="406" y="1173"/>
                  <a:pt x="1320" y="1227"/>
                  <a:pt x="1543" y="1280"/>
                </a:cubicBezTo>
              </a:path>
            </a:pathLst>
          </a:custGeom>
          <a:noFill/>
          <a:ln w="28575" cap="flat" cmpd="sng">
            <a:solidFill>
              <a:srgbClr val="DD1209"/>
            </a:solidFill>
            <a:prstDash val="solid"/>
            <a:round/>
            <a:headEnd type="arrow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23">
            <a:extLst>
              <a:ext uri="{FF2B5EF4-FFF2-40B4-BE49-F238E27FC236}">
                <a16:creationId xmlns:a16="http://schemas.microsoft.com/office/drawing/2014/main" id="{08DC53AB-E3B4-1714-7DA4-F24BF134F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038600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TFPI</a:t>
            </a:r>
          </a:p>
        </p:txBody>
      </p:sp>
      <p:sp>
        <p:nvSpPr>
          <p:cNvPr id="15" name="Text Box 23">
            <a:extLst>
              <a:ext uri="{FF2B5EF4-FFF2-40B4-BE49-F238E27FC236}">
                <a16:creationId xmlns:a16="http://schemas.microsoft.com/office/drawing/2014/main" id="{481D4834-EA43-9E4A-5182-48230E05C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343400"/>
            <a:ext cx="1905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(tissue factor pathway inhibitor)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6E5C94C-973C-FAD0-AD8F-6E8FDA49A022}"/>
              </a:ext>
            </a:extLst>
          </p:cNvPr>
          <p:cNvCxnSpPr>
            <a:cxnSpLocks/>
          </p:cNvCxnSpPr>
          <p:nvPr/>
        </p:nvCxnSpPr>
        <p:spPr bwMode="auto">
          <a:xfrm>
            <a:off x="4648200" y="1447800"/>
            <a:ext cx="2286000" cy="2209800"/>
          </a:xfrm>
          <a:prstGeom prst="line">
            <a:avLst/>
          </a:prstGeom>
          <a:noFill/>
          <a:ln w="25400">
            <a:solidFill>
              <a:srgbClr val="DD1209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BDAD564-D9B0-A573-75C1-B70F797BD6AA}"/>
              </a:ext>
            </a:extLst>
          </p:cNvPr>
          <p:cNvCxnSpPr>
            <a:cxnSpLocks/>
          </p:cNvCxnSpPr>
          <p:nvPr/>
        </p:nvCxnSpPr>
        <p:spPr bwMode="auto">
          <a:xfrm flipH="1">
            <a:off x="4800600" y="1371600"/>
            <a:ext cx="2286000" cy="2209800"/>
          </a:xfrm>
          <a:prstGeom prst="line">
            <a:avLst/>
          </a:prstGeom>
          <a:noFill/>
          <a:ln w="25400">
            <a:solidFill>
              <a:srgbClr val="DD1209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706183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073900" cy="5262265"/>
            <a:chOff x="228600" y="838200"/>
            <a:chExt cx="70739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073900" cy="5262265"/>
              <a:chOff x="228600" y="838200"/>
              <a:chExt cx="70739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chemeClr val="accent4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chemeClr val="accent4">
                      <a:lumMod val="75000"/>
                    </a:schemeClr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073900" cy="5248275"/>
                <a:chOff x="228600" y="838200"/>
                <a:chExt cx="70739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chemeClr val="accent3">
                      <a:lumMod val="40000"/>
                      <a:lumOff val="60000"/>
                    </a:schemeClr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073900" cy="5248275"/>
                  <a:chOff x="228600" y="847725"/>
                  <a:chExt cx="70739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3149600"/>
                    <a:ext cx="4729162" cy="2946400"/>
                    <a:chOff x="2573338" y="3149600"/>
                    <a:chExt cx="4729162" cy="29464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Final common pathway</a:t>
                      </a:r>
                      <a:endParaRPr lang="en-US" altLang="en-US" sz="22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6350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4470400" cy="2505075"/>
                    <a:chOff x="228600" y="847725"/>
                    <a:chExt cx="4470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sp>
                  <p:nvSpPr>
                    <p:cNvPr id="36912" name="Text Box 41">
                      <a:extLst>
                        <a:ext uri="{FF2B5EF4-FFF2-40B4-BE49-F238E27FC236}">
                          <a16:creationId xmlns:a16="http://schemas.microsoft.com/office/drawing/2014/main" id="{3C9CD352-AD05-59D2-75B7-7670354363F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89100" y="847725"/>
                      <a:ext cx="3009900" cy="4476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Intrinsic Pathway</a:t>
                      </a:r>
                    </a:p>
                  </p:txBody>
                </p: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81000"/>
            <a:ext cx="88392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So then what?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2392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073900" cy="5262265"/>
            <a:chOff x="228600" y="838200"/>
            <a:chExt cx="70739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rgbClr val="808080"/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073900" cy="5262265"/>
              <a:chOff x="228600" y="838200"/>
              <a:chExt cx="70739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rgbClr val="000000"/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073900" cy="5248275"/>
                <a:chOff x="228600" y="838200"/>
                <a:chExt cx="70739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073900" cy="5248275"/>
                  <a:chOff x="228600" y="847725"/>
                  <a:chExt cx="70739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3149600"/>
                    <a:ext cx="4729162" cy="2946400"/>
                    <a:chOff x="2573338" y="3149600"/>
                    <a:chExt cx="4729162" cy="29464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Final </a:t>
                      </a:r>
                      <a:r>
                        <a:rPr lang="en-US" altLang="en-US" sz="2200" dirty="0">
                          <a:solidFill>
                            <a:srgbClr val="77B539"/>
                          </a:solidFill>
                          <a:latin typeface="Calibri" panose="020F0502020204030204" pitchFamily="34" charset="0"/>
                        </a:rPr>
                        <a:t>common</a:t>
                      </a:r>
                      <a:r>
                        <a:rPr lang="en-US" altLang="en-US" sz="2200" dirty="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 pathway</a:t>
                      </a:r>
                      <a:endParaRPr lang="en-US" altLang="en-US" sz="2200" b="1" dirty="0">
                        <a:solidFill>
                          <a:srgbClr val="72D35F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rgbClr val="77B539"/>
                      </a:solidFill>
                      <a:ln w="6350">
                        <a:solidFill>
                          <a:srgbClr val="77B539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4470400" cy="2505075"/>
                    <a:chOff x="228600" y="847725"/>
                    <a:chExt cx="4470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FF9300"/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sp>
                  <p:nvSpPr>
                    <p:cNvPr id="36912" name="Text Box 41">
                      <a:extLst>
                        <a:ext uri="{FF2B5EF4-FFF2-40B4-BE49-F238E27FC236}">
                          <a16:creationId xmlns:a16="http://schemas.microsoft.com/office/drawing/2014/main" id="{3C9CD352-AD05-59D2-75B7-7670354363F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89100" y="847725"/>
                      <a:ext cx="3009900" cy="4476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FF9300"/>
                          </a:solidFill>
                          <a:latin typeface="Calibri" panose="020F0502020204030204" pitchFamily="34" charset="0"/>
                        </a:rPr>
                        <a:t>Intrinsic Pathway</a:t>
                      </a:r>
                    </a:p>
                  </p:txBody>
                </p: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9144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Thrombin kicks of the intrinsic pathway!</a:t>
            </a:r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EE773BD5-5467-255E-6E5C-A11F4533F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77863"/>
            <a:ext cx="9144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The cascade continues this way until it’s time to stop.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1584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0" y="1396018"/>
            <a:ext cx="6191250" cy="4395182"/>
            <a:chOff x="1600200" y="2049463"/>
            <a:chExt cx="6191250" cy="439518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1600200" y="2049463"/>
              <a:ext cx="6191250" cy="4395182"/>
              <a:chOff x="1600200" y="2049463"/>
              <a:chExt cx="6191250" cy="4395182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7656" y="598298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rgbClr val="000000"/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D58F75D-9A8E-773F-27B8-6C52F57F0FB3}"/>
                  </a:ext>
                </a:extLst>
              </p:cNvPr>
              <p:cNvGrpSpPr/>
              <p:nvPr/>
            </p:nvGrpSpPr>
            <p:grpSpPr>
              <a:xfrm>
                <a:off x="1600200" y="2049463"/>
                <a:ext cx="6191250" cy="3956049"/>
                <a:chOff x="1600200" y="2058988"/>
                <a:chExt cx="6191250" cy="3956049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0C752F9-DC26-C5C0-928F-6477E9DC0407}"/>
                    </a:ext>
                  </a:extLst>
                </p:cNvPr>
                <p:cNvGrpSpPr/>
                <p:nvPr/>
              </p:nvGrpSpPr>
              <p:grpSpPr>
                <a:xfrm>
                  <a:off x="3281311" y="2676525"/>
                  <a:ext cx="3209901" cy="3338512"/>
                  <a:chOff x="3281311" y="2676525"/>
                  <a:chExt cx="3209901" cy="3338512"/>
                </a:xfrm>
              </p:grpSpPr>
              <p:sp>
                <p:nvSpPr>
                  <p:cNvPr id="36877" name="Line 16">
                    <a:extLst>
                      <a:ext uri="{FF2B5EF4-FFF2-40B4-BE49-F238E27FC236}">
                        <a16:creationId xmlns:a16="http://schemas.microsoft.com/office/drawing/2014/main" id="{C9C47CB3-EEA6-F027-20E3-A64FFB457C8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72000" y="4810125"/>
                    <a:ext cx="0" cy="396875"/>
                  </a:xfrm>
                  <a:prstGeom prst="line">
                    <a:avLst/>
                  </a:prstGeom>
                  <a:noFill/>
                  <a:ln w="28575">
                    <a:solidFill>
                      <a:srgbClr val="808080"/>
                    </a:solidFill>
                    <a:round/>
                    <a:headEnd/>
                    <a:tailEnd type="arrow" w="med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878" name="Line 17">
                    <a:extLst>
                      <a:ext uri="{FF2B5EF4-FFF2-40B4-BE49-F238E27FC236}">
                        <a16:creationId xmlns:a16="http://schemas.microsoft.com/office/drawing/2014/main" id="{1C3C27B4-9FF2-8FCC-E880-2D4499B8C3E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79374" y="5618162"/>
                    <a:ext cx="0" cy="396875"/>
                  </a:xfrm>
                  <a:prstGeom prst="line">
                    <a:avLst/>
                  </a:prstGeom>
                  <a:noFill/>
                  <a:ln w="28575">
                    <a:solidFill>
                      <a:srgbClr val="808080"/>
                    </a:solidFill>
                    <a:round/>
                    <a:headEnd/>
                    <a:tailEnd type="arrow" w="med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" name="Group 2">
                    <a:extLst>
                      <a:ext uri="{FF2B5EF4-FFF2-40B4-BE49-F238E27FC236}">
                        <a16:creationId xmlns:a16="http://schemas.microsoft.com/office/drawing/2014/main" id="{729BDFA5-E1DD-DC12-07A7-6CF390EED6A9}"/>
                      </a:ext>
                    </a:extLst>
                  </p:cNvPr>
                  <p:cNvGrpSpPr/>
                  <p:nvPr/>
                </p:nvGrpSpPr>
                <p:grpSpPr>
                  <a:xfrm>
                    <a:off x="4076700" y="4151313"/>
                    <a:ext cx="990600" cy="611187"/>
                    <a:chOff x="4076700" y="4151313"/>
                    <a:chExt cx="990600" cy="611187"/>
                  </a:xfrm>
                </p:grpSpPr>
                <p:sp>
                  <p:nvSpPr>
                    <p:cNvPr id="36879" name="Rectangle 18">
                      <a:extLst>
                        <a:ext uri="{FF2B5EF4-FFF2-40B4-BE49-F238E27FC236}">
                          <a16:creationId xmlns:a16="http://schemas.microsoft.com/office/drawing/2014/main" id="{DC15F592-FC6E-B48F-F4B1-6E24987943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4813" y="4151313"/>
                      <a:ext cx="712787" cy="611187"/>
                    </a:xfrm>
                    <a:prstGeom prst="rect">
                      <a:avLst/>
                    </a:prstGeom>
                    <a:solidFill>
                      <a:srgbClr val="77B539"/>
                    </a:solidFill>
                    <a:ln w="6350">
                      <a:solidFill>
                        <a:srgbClr val="77B539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6881" name="Text Box 20">
                      <a:extLst>
                        <a:ext uri="{FF2B5EF4-FFF2-40B4-BE49-F238E27FC236}">
                          <a16:creationId xmlns:a16="http://schemas.microsoft.com/office/drawing/2014/main" id="{A334C3BB-ED21-1497-EE7F-062DD147D2C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76700" y="4227513"/>
                      <a:ext cx="9906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</a:t>
                      </a:r>
                      <a:endParaRPr lang="en-US" altLang="en-US" sz="2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2" name="Group 1">
                    <a:extLst>
                      <a:ext uri="{FF2B5EF4-FFF2-40B4-BE49-F238E27FC236}">
                        <a16:creationId xmlns:a16="http://schemas.microsoft.com/office/drawing/2014/main" id="{EF78B522-8982-E853-7749-48E3E1FAAC1A}"/>
                      </a:ext>
                    </a:extLst>
                  </p:cNvPr>
                  <p:cNvGrpSpPr/>
                  <p:nvPr/>
                </p:nvGrpSpPr>
                <p:grpSpPr>
                  <a:xfrm>
                    <a:off x="3352800" y="4475163"/>
                    <a:ext cx="990600" cy="563562"/>
                    <a:chOff x="3352800" y="4475163"/>
                    <a:chExt cx="990600" cy="563562"/>
                  </a:xfrm>
                </p:grpSpPr>
                <p:sp>
                  <p:nvSpPr>
                    <p:cNvPr id="36880" name="AutoShape 19">
                      <a:extLst>
                        <a:ext uri="{FF2B5EF4-FFF2-40B4-BE49-F238E27FC236}">
                          <a16:creationId xmlns:a16="http://schemas.microsoft.com/office/drawing/2014/main" id="{3297983A-82A5-444D-D5D0-D66AE72A8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54400" y="4475163"/>
                      <a:ext cx="844550" cy="563562"/>
                    </a:xfrm>
                    <a:prstGeom prst="irregularSeal1">
                      <a:avLst/>
                    </a:prstGeom>
                    <a:solidFill>
                      <a:srgbClr val="FFFF00"/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6882" name="Text Box 21">
                      <a:extLst>
                        <a:ext uri="{FF2B5EF4-FFF2-40B4-BE49-F238E27FC236}">
                          <a16:creationId xmlns:a16="http://schemas.microsoft.com/office/drawing/2014/main" id="{4E588813-98D7-2E32-A0ED-7A236ED18CF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52800" y="454917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</a:t>
                      </a:r>
                      <a:endParaRPr lang="en-US" altLang="en-US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6" name="Group 5">
                    <a:extLst>
                      <a:ext uri="{FF2B5EF4-FFF2-40B4-BE49-F238E27FC236}">
                        <a16:creationId xmlns:a16="http://schemas.microsoft.com/office/drawing/2014/main" id="{13A3A85B-1CCF-DE40-51C4-E504321DD42A}"/>
                      </a:ext>
                    </a:extLst>
                  </p:cNvPr>
                  <p:cNvGrpSpPr/>
                  <p:nvPr/>
                </p:nvGrpSpPr>
                <p:grpSpPr>
                  <a:xfrm>
                    <a:off x="5346700" y="2676525"/>
                    <a:ext cx="990600" cy="796925"/>
                    <a:chOff x="5346700" y="2676525"/>
                    <a:chExt cx="990600" cy="796925"/>
                  </a:xfrm>
                </p:grpSpPr>
                <p:sp>
                  <p:nvSpPr>
                    <p:cNvPr id="36869" name="Rectangle 5">
                      <a:extLst>
                        <a:ext uri="{FF2B5EF4-FFF2-40B4-BE49-F238E27FC236}">
                          <a16:creationId xmlns:a16="http://schemas.microsoft.com/office/drawing/2014/main" id="{49C5E5BE-724C-87EF-594B-BD7E77D125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5913" y="2676525"/>
                      <a:ext cx="928687" cy="796925"/>
                    </a:xfrm>
                    <a:prstGeom prst="rect">
                      <a:avLst/>
                    </a:prstGeom>
                    <a:solidFill>
                      <a:srgbClr val="677EFB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6350">
                          <a:solidFill>
                            <a:srgbClr val="9999FF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6883" name="Text Box 22">
                      <a:extLst>
                        <a:ext uri="{FF2B5EF4-FFF2-40B4-BE49-F238E27FC236}">
                          <a16:creationId xmlns:a16="http://schemas.microsoft.com/office/drawing/2014/main" id="{5A739EEA-73C7-B823-9854-4888EAEF602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46700" y="2736850"/>
                      <a:ext cx="990600" cy="7016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TF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VIIa</a:t>
                      </a:r>
                    </a:p>
                  </p:txBody>
                </p:sp>
              </p:grpSp>
              <p:sp>
                <p:nvSpPr>
                  <p:cNvPr id="14" name="Text Box 13">
                    <a:extLst>
                      <a:ext uri="{FF2B5EF4-FFF2-40B4-BE49-F238E27FC236}">
                        <a16:creationId xmlns:a16="http://schemas.microsoft.com/office/drawing/2014/main" id="{38395A90-8D17-D0CF-0302-853A1785B2F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81311" y="5160962"/>
                    <a:ext cx="2590800" cy="4572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SzTx/>
                      <a:buFontTx/>
                      <a:buNone/>
                    </a:pPr>
                    <a:r>
                      <a:rPr lang="en-US" altLang="en-US" sz="24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rPr>
                      <a:t>thrombin</a:t>
                    </a:r>
                  </a:p>
                </p:txBody>
              </p:sp>
              <p:sp>
                <p:nvSpPr>
                  <p:cNvPr id="52" name="Freeform 27">
                    <a:extLst>
                      <a:ext uri="{FF2B5EF4-FFF2-40B4-BE49-F238E27FC236}">
                        <a16:creationId xmlns:a16="http://schemas.microsoft.com/office/drawing/2014/main" id="{407455F1-A0BE-7899-0D29-1B112132B3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4967212" y="3522663"/>
                    <a:ext cx="1524000" cy="863600"/>
                  </a:xfrm>
                  <a:custGeom>
                    <a:avLst/>
                    <a:gdLst>
                      <a:gd name="T0" fmla="*/ 2147483646 w 1543"/>
                      <a:gd name="T1" fmla="*/ 0 h 1280"/>
                      <a:gd name="T2" fmla="*/ 2147483646 w 1543"/>
                      <a:gd name="T3" fmla="*/ 2147483646 h 1280"/>
                      <a:gd name="T4" fmla="*/ 2147483646 w 1543"/>
                      <a:gd name="T5" fmla="*/ 2147483646 h 128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543" h="1280">
                        <a:moveTo>
                          <a:pt x="323" y="0"/>
                        </a:moveTo>
                        <a:cubicBezTo>
                          <a:pt x="161" y="373"/>
                          <a:pt x="0" y="747"/>
                          <a:pt x="203" y="960"/>
                        </a:cubicBezTo>
                        <a:cubicBezTo>
                          <a:pt x="406" y="1173"/>
                          <a:pt x="1320" y="1227"/>
                          <a:pt x="1543" y="1280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808080"/>
                    </a:solidFill>
                    <a:prstDash val="solid"/>
                    <a:round/>
                    <a:headEnd/>
                    <a:tailEnd type="arrow" w="med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78D2E93-AFF9-9986-0CA1-AC48622685D2}"/>
                    </a:ext>
                  </a:extLst>
                </p:cNvPr>
                <p:cNvGrpSpPr/>
                <p:nvPr/>
              </p:nvGrpSpPr>
              <p:grpSpPr>
                <a:xfrm>
                  <a:off x="1600200" y="2058988"/>
                  <a:ext cx="6191250" cy="1836737"/>
                  <a:chOff x="1600200" y="2058988"/>
                  <a:chExt cx="6191250" cy="1836737"/>
                </a:xfrm>
              </p:grpSpPr>
              <p:grpSp>
                <p:nvGrpSpPr>
                  <p:cNvPr id="5" name="Group 4">
                    <a:extLst>
                      <a:ext uri="{FF2B5EF4-FFF2-40B4-BE49-F238E27FC236}">
                        <a16:creationId xmlns:a16="http://schemas.microsoft.com/office/drawing/2014/main" id="{35BD2348-56DA-2C4A-816E-5A9084FC5ABD}"/>
                      </a:ext>
                    </a:extLst>
                  </p:cNvPr>
                  <p:cNvGrpSpPr/>
                  <p:nvPr/>
                </p:nvGrpSpPr>
                <p:grpSpPr>
                  <a:xfrm>
                    <a:off x="2559050" y="2676525"/>
                    <a:ext cx="990600" cy="796925"/>
                    <a:chOff x="2559050" y="2676525"/>
                    <a:chExt cx="990600" cy="796925"/>
                  </a:xfrm>
                </p:grpSpPr>
                <p:sp>
                  <p:nvSpPr>
                    <p:cNvPr id="36890" name="Rectangle 29">
                      <a:extLst>
                        <a:ext uri="{FF2B5EF4-FFF2-40B4-BE49-F238E27FC236}">
                          <a16:creationId xmlns:a16="http://schemas.microsoft.com/office/drawing/2014/main" id="{DEC84A2D-A19E-1EF4-AF27-859C5E6FEF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08263" y="2676525"/>
                      <a:ext cx="928687" cy="796925"/>
                    </a:xfrm>
                    <a:prstGeom prst="rect">
                      <a:avLst/>
                    </a:prstGeom>
                    <a:solidFill>
                      <a:srgbClr val="FF9300"/>
                    </a:solidFill>
                    <a:ln>
                      <a:noFill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6891" name="Text Box 30">
                      <a:extLst>
                        <a:ext uri="{FF2B5EF4-FFF2-40B4-BE49-F238E27FC236}">
                          <a16:creationId xmlns:a16="http://schemas.microsoft.com/office/drawing/2014/main" id="{B8B114A3-A4E3-0664-C1B7-6F5B5D21C52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59050" y="28797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IX</a:t>
                      </a:r>
                      <a:endParaRPr lang="en-US" altLang="en-US" sz="20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5B177425-C8B8-09A4-003E-BF938B38F1BA}"/>
                      </a:ext>
                    </a:extLst>
                  </p:cNvPr>
                  <p:cNvGrpSpPr/>
                  <p:nvPr/>
                </p:nvGrpSpPr>
                <p:grpSpPr>
                  <a:xfrm>
                    <a:off x="1752600" y="3179763"/>
                    <a:ext cx="1073150" cy="715962"/>
                    <a:chOff x="1752600" y="3179763"/>
                    <a:chExt cx="1073150" cy="715962"/>
                  </a:xfrm>
                </p:grpSpPr>
                <p:sp>
                  <p:nvSpPr>
                    <p:cNvPr id="36892" name="AutoShape 31">
                      <a:extLst>
                        <a:ext uri="{FF2B5EF4-FFF2-40B4-BE49-F238E27FC236}">
                          <a16:creationId xmlns:a16="http://schemas.microsoft.com/office/drawing/2014/main" id="{3268A761-FFAD-2C8F-5380-7E9D2C8178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2600" y="3179763"/>
                      <a:ext cx="1073150" cy="715962"/>
                    </a:xfrm>
                    <a:prstGeom prst="irregularSeal1">
                      <a:avLst/>
                    </a:prstGeom>
                    <a:solidFill>
                      <a:srgbClr val="FFFF00"/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6893" name="Text Box 32">
                      <a:extLst>
                        <a:ext uri="{FF2B5EF4-FFF2-40B4-BE49-F238E27FC236}">
                          <a16:creationId xmlns:a16="http://schemas.microsoft.com/office/drawing/2014/main" id="{64FE55E6-E0BF-15D1-C8FD-7C71AE4182E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797050" y="3322638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  <a:endParaRPr lang="en-US" altLang="en-US" sz="20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36901" name="Group 40">
                    <a:extLst>
                      <a:ext uri="{FF2B5EF4-FFF2-40B4-BE49-F238E27FC236}">
                        <a16:creationId xmlns:a16="http://schemas.microsoft.com/office/drawing/2014/main" id="{33763373-4946-9B96-CAC5-DAE4B5DE89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600200" y="2058988"/>
                    <a:ext cx="6191250" cy="447675"/>
                    <a:chOff x="1008" y="955"/>
                    <a:chExt cx="3900" cy="282"/>
                  </a:xfrm>
                </p:grpSpPr>
                <p:sp>
                  <p:nvSpPr>
                    <p:cNvPr id="36912" name="Text Box 41">
                      <a:extLst>
                        <a:ext uri="{FF2B5EF4-FFF2-40B4-BE49-F238E27FC236}">
                          <a16:creationId xmlns:a16="http://schemas.microsoft.com/office/drawing/2014/main" id="{3C9CD352-AD05-59D2-75B7-7670354363F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008" y="955"/>
                      <a:ext cx="1896" cy="28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FF9300"/>
                          </a:solidFill>
                          <a:latin typeface="Calibri" panose="020F0502020204030204" pitchFamily="34" charset="0"/>
                        </a:rPr>
                        <a:t>Intrinsic</a:t>
                      </a:r>
                    </a:p>
                  </p:txBody>
                </p:sp>
                <p:sp>
                  <p:nvSpPr>
                    <p:cNvPr id="56" name="Text Box 42">
                      <a:extLst>
                        <a:ext uri="{FF2B5EF4-FFF2-40B4-BE49-F238E27FC236}">
                          <a16:creationId xmlns:a16="http://schemas.microsoft.com/office/drawing/2014/main" id="{152CB05D-EEB5-940B-E315-08E25632C1F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44" y="958"/>
                      <a:ext cx="2364" cy="2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677EFB"/>
                          </a:solidFill>
                          <a:latin typeface="Calibri" panose="020F0502020204030204" pitchFamily="34" charset="0"/>
                        </a:rPr>
                        <a:t>Extrinsic</a:t>
                      </a:r>
                      <a:endParaRPr lang="en-US" altLang="en-US" sz="2400" dirty="0">
                        <a:solidFill>
                          <a:srgbClr val="9999FF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51" name="Freeform 26">
              <a:extLst>
                <a:ext uri="{FF2B5EF4-FFF2-40B4-BE49-F238E27FC236}">
                  <a16:creationId xmlns:a16="http://schemas.microsoft.com/office/drawing/2014/main" id="{2D908BF3-8952-1B98-049F-2BD4154AF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998" y="3506788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rgbClr val="808080"/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381000"/>
            <a:ext cx="552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A little simplified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557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8BA4E942-6F80-6054-2A5F-118978A61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3671888"/>
            <a:ext cx="990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fibrin</a:t>
            </a:r>
          </a:p>
        </p:txBody>
      </p:sp>
      <p:sp>
        <p:nvSpPr>
          <p:cNvPr id="59395" name="Line 3">
            <a:extLst>
              <a:ext uri="{FF2B5EF4-FFF2-40B4-BE49-F238E27FC236}">
                <a16:creationId xmlns:a16="http://schemas.microsoft.com/office/drawing/2014/main" id="{8E007B70-F113-ABAB-E798-9E8E4721DA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290888"/>
            <a:ext cx="0" cy="396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6" name="Text Box 6">
            <a:extLst>
              <a:ext uri="{FF2B5EF4-FFF2-40B4-BE49-F238E27FC236}">
                <a16:creationId xmlns:a16="http://schemas.microsoft.com/office/drawing/2014/main" id="{C4B109A8-8713-0788-2007-118D33B1A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695575"/>
            <a:ext cx="2590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tissue factor</a:t>
            </a:r>
          </a:p>
        </p:txBody>
      </p:sp>
      <p:sp>
        <p:nvSpPr>
          <p:cNvPr id="3" name="Text Box 52">
            <a:extLst>
              <a:ext uri="{FF2B5EF4-FFF2-40B4-BE49-F238E27FC236}">
                <a16:creationId xmlns:a16="http://schemas.microsoft.com/office/drawing/2014/main" id="{D74EE673-6C08-ADC0-C23C-EF97D91F9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1295400"/>
            <a:ext cx="552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A lot simplified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518400" cy="5262265"/>
            <a:chOff x="228600" y="838200"/>
            <a:chExt cx="75184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rgbClr val="808080"/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518400" cy="5262265"/>
              <a:chOff x="228600" y="838200"/>
              <a:chExt cx="75184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rgbClr val="000000"/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518400" cy="5248275"/>
                <a:chOff x="228600" y="838200"/>
                <a:chExt cx="75184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518400" cy="5248275"/>
                  <a:chOff x="228600" y="847725"/>
                  <a:chExt cx="75184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1447800"/>
                    <a:ext cx="5122862" cy="4648200"/>
                    <a:chOff x="2573338" y="1447800"/>
                    <a:chExt cx="5122862" cy="46482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7" name="Line 3">
                      <a:extLst>
                        <a:ext uri="{FF2B5EF4-FFF2-40B4-BE49-F238E27FC236}">
                          <a16:creationId xmlns:a16="http://schemas.microsoft.com/office/drawing/2014/main" id="{5B1DB6F9-72AD-7C55-27E9-F5C7774410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400800" y="2667000"/>
                      <a:ext cx="6096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Final </a:t>
                      </a:r>
                      <a:r>
                        <a:rPr lang="en-US" altLang="en-US" sz="1800">
                          <a:solidFill>
                            <a:srgbClr val="77B539"/>
                          </a:solidFill>
                          <a:latin typeface="Calibri" panose="020F0502020204030204" pitchFamily="34" charset="0"/>
                        </a:rPr>
                        <a:t>common</a:t>
                      </a:r>
                      <a:r>
                        <a:rPr lang="en-US" altLang="en-US" sz="180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 pathway</a:t>
                      </a:r>
                      <a:endParaRPr lang="en-US" altLang="en-US" sz="1800" b="1">
                        <a:solidFill>
                          <a:srgbClr val="72D35F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rgbClr val="77B539"/>
                      </a:solidFill>
                      <a:ln w="6350">
                        <a:solidFill>
                          <a:srgbClr val="77B539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13A3A85B-1CCF-DE40-51C4-E504321DD4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46700" y="2127250"/>
                      <a:ext cx="990600" cy="796925"/>
                      <a:chOff x="5346700" y="2127250"/>
                      <a:chExt cx="990600" cy="796925"/>
                    </a:xfrm>
                  </p:grpSpPr>
                  <p:sp>
                    <p:nvSpPr>
                      <p:cNvPr id="36869" name="Rectangle 5">
                        <a:extLst>
                          <a:ext uri="{FF2B5EF4-FFF2-40B4-BE49-F238E27FC236}">
                            <a16:creationId xmlns:a16="http://schemas.microsoft.com/office/drawing/2014/main" id="{49C5E5BE-724C-87EF-594B-BD7E77D125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395913" y="212725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677EF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99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3" name="Text Box 22">
                        <a:extLst>
                          <a:ext uri="{FF2B5EF4-FFF2-40B4-BE49-F238E27FC236}">
                            <a16:creationId xmlns:a16="http://schemas.microsoft.com/office/drawing/2014/main" id="{5A739EEA-73C7-B823-9854-4888EAEF602A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46700" y="2181225"/>
                        <a:ext cx="9906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TF</a:t>
                        </a:r>
                      </a:p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VIIa</a:t>
                        </a:r>
                      </a:p>
                    </p:txBody>
                  </p:sp>
                </p:grpSp>
                <p:sp>
                  <p:nvSpPr>
                    <p:cNvPr id="36884" name="Text Box 23">
                      <a:extLst>
                        <a:ext uri="{FF2B5EF4-FFF2-40B4-BE49-F238E27FC236}">
                          <a16:creationId xmlns:a16="http://schemas.microsoft.com/office/drawing/2014/main" id="{4A96B692-AAA0-2037-D31B-BAB870FDFA5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705600" y="24765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</a:t>
                      </a:r>
                    </a:p>
                  </p:txBody>
                </p:sp>
                <p:sp>
                  <p:nvSpPr>
                    <p:cNvPr id="36885" name="Text Box 24">
                      <a:extLst>
                        <a:ext uri="{FF2B5EF4-FFF2-40B4-BE49-F238E27FC236}">
                          <a16:creationId xmlns:a16="http://schemas.microsoft.com/office/drawing/2014/main" id="{140E3798-B3C0-0B78-8961-4345BD823FB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62500" y="1447800"/>
                      <a:ext cx="22098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exposed TF</a:t>
                      </a:r>
                    </a:p>
                  </p:txBody>
                </p:sp>
                <p:sp>
                  <p:nvSpPr>
                    <p:cNvPr id="36886" name="Line 25">
                      <a:extLst>
                        <a:ext uri="{FF2B5EF4-FFF2-40B4-BE49-F238E27FC236}">
                          <a16:creationId xmlns:a16="http://schemas.microsoft.com/office/drawing/2014/main" id="{B4439994-FAF0-4DAD-492A-C46E5DF5E9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67400" y="1828800"/>
                      <a:ext cx="0" cy="25082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8" name="Freeform 27">
                      <a:extLst>
                        <a:ext uri="{FF2B5EF4-FFF2-40B4-BE49-F238E27FC236}">
                          <a16:creationId xmlns:a16="http://schemas.microsoft.com/office/drawing/2014/main" id="{9C5CCE67-235D-0B3A-A828-2A982C00B5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686300" y="3035300"/>
                      <a:ext cx="1524000" cy="863600"/>
                    </a:xfrm>
                    <a:custGeom>
                      <a:avLst/>
                      <a:gdLst>
                        <a:gd name="T0" fmla="*/ 2147483646 w 1543"/>
                        <a:gd name="T1" fmla="*/ 0 h 1280"/>
                        <a:gd name="T2" fmla="*/ 2147483646 w 1543"/>
                        <a:gd name="T3" fmla="*/ 2147483646 h 1280"/>
                        <a:gd name="T4" fmla="*/ 2147483646 w 1543"/>
                        <a:gd name="T5" fmla="*/ 2147483646 h 128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1543" h="1280">
                          <a:moveTo>
                            <a:pt x="323" y="0"/>
                          </a:moveTo>
                          <a:cubicBezTo>
                            <a:pt x="161" y="373"/>
                            <a:pt x="0" y="747"/>
                            <a:pt x="203" y="960"/>
                          </a:cubicBezTo>
                          <a:cubicBezTo>
                            <a:pt x="406" y="1173"/>
                            <a:pt x="1320" y="1227"/>
                            <a:pt x="1543" y="1280"/>
                          </a:cubicBezTo>
                        </a:path>
                      </a:pathLst>
                    </a:custGeom>
                    <a:noFill/>
                    <a:ln w="28575" cap="flat" cmpd="sng">
                      <a:solidFill>
                        <a:srgbClr val="808080"/>
                      </a:solidFill>
                      <a:prstDash val="solid"/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7518400" cy="2505075"/>
                    <a:chOff x="228600" y="847725"/>
                    <a:chExt cx="7518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FF9300"/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grpSp>
                  <p:nvGrpSpPr>
                    <p:cNvPr id="36901" name="Group 40">
                      <a:extLst>
                        <a:ext uri="{FF2B5EF4-FFF2-40B4-BE49-F238E27FC236}">
                          <a16:creationId xmlns:a16="http://schemas.microsoft.com/office/drawing/2014/main" id="{33763373-4946-9B96-CAC5-DAE4B5DE89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9100" y="847725"/>
                      <a:ext cx="6057900" cy="447675"/>
                      <a:chOff x="1064" y="192"/>
                      <a:chExt cx="3816" cy="282"/>
                    </a:xfrm>
                  </p:grpSpPr>
                  <p:sp>
                    <p:nvSpPr>
                      <p:cNvPr id="36912" name="Text Box 41">
                        <a:extLst>
                          <a:ext uri="{FF2B5EF4-FFF2-40B4-BE49-F238E27FC236}">
                            <a16:creationId xmlns:a16="http://schemas.microsoft.com/office/drawing/2014/main" id="{3C9CD352-AD05-59D2-75B7-7670354363F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64" y="192"/>
                        <a:ext cx="1896" cy="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FF9300"/>
                            </a:solidFill>
                            <a:latin typeface="Calibri" panose="020F0502020204030204" pitchFamily="34" charset="0"/>
                          </a:rPr>
                          <a:t>Intrinsic Pathway</a:t>
                        </a:r>
                      </a:p>
                    </p:txBody>
                  </p:sp>
                  <p:sp>
                    <p:nvSpPr>
                      <p:cNvPr id="36913" name="Text Box 42">
                        <a:extLst>
                          <a:ext uri="{FF2B5EF4-FFF2-40B4-BE49-F238E27FC236}">
                            <a16:creationId xmlns:a16="http://schemas.microsoft.com/office/drawing/2014/main" id="{A5D7BF7C-BE8D-86D0-2B01-FF8E67BCD0F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16" y="195"/>
                        <a:ext cx="2364" cy="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677EFB"/>
                            </a:solidFill>
                            <a:latin typeface="Calibri" panose="020F0502020204030204" pitchFamily="34" charset="0"/>
                          </a:rPr>
                          <a:t>Extrinsic Pathway</a:t>
                        </a:r>
                        <a:endParaRPr lang="en-US" altLang="en-US" sz="2400" dirty="0">
                          <a:solidFill>
                            <a:srgbClr val="9999FF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"/>
            <a:ext cx="91440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How to remember which pathway is which?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5263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lahnik ankle strap pump">
            <a:extLst>
              <a:ext uri="{FF2B5EF4-FFF2-40B4-BE49-F238E27FC236}">
                <a16:creationId xmlns:a16="http://schemas.microsoft.com/office/drawing/2014/main" id="{CA8F1A93-0AD5-EE3F-2D16-05BFE76D2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26243" name="Text Box 3">
            <a:extLst>
              <a:ext uri="{FF2B5EF4-FFF2-40B4-BE49-F238E27FC236}">
                <a16:creationId xmlns:a16="http://schemas.microsoft.com/office/drawing/2014/main" id="{2591EF7B-09A8-A310-95B7-054003EDF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7174" y="5362575"/>
            <a:ext cx="1752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busy</a:t>
            </a:r>
            <a:endParaRPr lang="en-US" altLang="en-US" sz="3200" dirty="0">
              <a:solidFill>
                <a:srgbClr val="000000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826244" name="Picture 4" descr="Hollywould 3">
            <a:extLst>
              <a:ext uri="{FF2B5EF4-FFF2-40B4-BE49-F238E27FC236}">
                <a16:creationId xmlns:a16="http://schemas.microsoft.com/office/drawing/2014/main" id="{A378EBD9-9CF5-51C9-1FFB-FB904B7FB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" y="696599"/>
            <a:ext cx="3622675" cy="4529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26246" name="Text Box 6">
            <a:extLst>
              <a:ext uri="{FF2B5EF4-FFF2-40B4-BE49-F238E27FC236}">
                <a16:creationId xmlns:a16="http://schemas.microsoft.com/office/drawing/2014/main" id="{7FD60DF1-2AE6-70B5-E721-89B39BBBF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774" y="5803612"/>
            <a:ext cx="205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sinful</a:t>
            </a:r>
            <a:endParaRPr lang="en-US" altLang="en-US" sz="3200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826247" name="Picture 7" descr="black satin pump">
            <a:extLst>
              <a:ext uri="{FF2B5EF4-FFF2-40B4-BE49-F238E27FC236}">
                <a16:creationId xmlns:a16="http://schemas.microsoft.com/office/drawing/2014/main" id="{74DD6950-0A92-054B-927B-320866519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696599"/>
            <a:ext cx="3623065" cy="452932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6248" name="Text Box 8">
            <a:extLst>
              <a:ext uri="{FF2B5EF4-FFF2-40B4-BE49-F238E27FC236}">
                <a16:creationId xmlns:a16="http://schemas.microsoft.com/office/drawing/2014/main" id="{9010B78C-F606-F900-F501-9E1CC8A16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420" y="5362575"/>
            <a:ext cx="1752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simple</a:t>
            </a:r>
            <a:endParaRPr lang="en-US" altLang="en-US" sz="3200" dirty="0">
              <a:solidFill>
                <a:srgbClr val="00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826250" name="Text Box 10">
            <a:extLst>
              <a:ext uri="{FF2B5EF4-FFF2-40B4-BE49-F238E27FC236}">
                <a16:creationId xmlns:a16="http://schemas.microsoft.com/office/drawing/2014/main" id="{82755DCD-2ECB-4BC2-3DE0-DB4A93B8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2020" y="5803612"/>
            <a:ext cx="205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3200">
                <a:solidFill>
                  <a:srgbClr val="FF0000"/>
                </a:solidFill>
                <a:latin typeface="Calibri" panose="020F0502020204030204" pitchFamily="34" charset="0"/>
              </a:rPr>
              <a:t>sexy</a:t>
            </a:r>
            <a:endParaRPr lang="en-US" altLang="en-US" sz="320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26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2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26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26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2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26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43" grpId="0"/>
      <p:bldP spid="2826246" grpId="0"/>
      <p:bldP spid="2826248" grpId="0"/>
      <p:bldP spid="28262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7" name="Freeform 26">
            <a:extLst>
              <a:ext uri="{FF2B5EF4-FFF2-40B4-BE49-F238E27FC236}">
                <a16:creationId xmlns:a16="http://schemas.microsoft.com/office/drawing/2014/main" id="{8C85EE9F-6382-558C-4823-DA368029DE26}"/>
              </a:ext>
            </a:extLst>
          </p:cNvPr>
          <p:cNvSpPr>
            <a:spLocks/>
          </p:cNvSpPr>
          <p:nvPr/>
        </p:nvSpPr>
        <p:spPr bwMode="auto">
          <a:xfrm>
            <a:off x="2819400" y="3492500"/>
            <a:ext cx="1524000" cy="863600"/>
          </a:xfrm>
          <a:custGeom>
            <a:avLst/>
            <a:gdLst>
              <a:gd name="T0" fmla="*/ 2147483646 w 1543"/>
              <a:gd name="T1" fmla="*/ 0 h 1280"/>
              <a:gd name="T2" fmla="*/ 2147483646 w 1543"/>
              <a:gd name="T3" fmla="*/ 2147483646 h 1280"/>
              <a:gd name="T4" fmla="*/ 2147483646 w 1543"/>
              <a:gd name="T5" fmla="*/ 2147483646 h 12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43" h="1280">
                <a:moveTo>
                  <a:pt x="323" y="0"/>
                </a:moveTo>
                <a:cubicBezTo>
                  <a:pt x="161" y="373"/>
                  <a:pt x="0" y="747"/>
                  <a:pt x="203" y="960"/>
                </a:cubicBezTo>
                <a:cubicBezTo>
                  <a:pt x="406" y="1173"/>
                  <a:pt x="1320" y="1227"/>
                  <a:pt x="1543" y="1280"/>
                </a:cubicBezTo>
              </a:path>
            </a:pathLst>
          </a:custGeom>
          <a:noFill/>
          <a:ln w="28575" cap="flat" cmpd="sng">
            <a:solidFill>
              <a:srgbClr val="808080"/>
            </a:solidFill>
            <a:prstDash val="solid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1" name="Text Box 10">
            <a:extLst>
              <a:ext uri="{FF2B5EF4-FFF2-40B4-BE49-F238E27FC236}">
                <a16:creationId xmlns:a16="http://schemas.microsoft.com/office/drawing/2014/main" id="{BA5C2CDB-9AB2-0116-787F-0A77D617F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712" y="6096000"/>
            <a:ext cx="1182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FIBRIN</a:t>
            </a:r>
            <a:endParaRPr lang="en-US" altLang="en-US" sz="2400" dirty="0">
              <a:solidFill>
                <a:srgbClr val="00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6898" name="Line 37">
            <a:extLst>
              <a:ext uri="{FF2B5EF4-FFF2-40B4-BE49-F238E27FC236}">
                <a16:creationId xmlns:a16="http://schemas.microsoft.com/office/drawing/2014/main" id="{14193100-F67B-1459-7BE2-CD836A3D96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784475"/>
            <a:ext cx="0" cy="136525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0C752F9-DC26-C5C0-928F-6477E9DC0407}"/>
              </a:ext>
            </a:extLst>
          </p:cNvPr>
          <p:cNvGrpSpPr/>
          <p:nvPr/>
        </p:nvGrpSpPr>
        <p:grpSpPr>
          <a:xfrm>
            <a:off x="2497138" y="1895475"/>
            <a:ext cx="5122862" cy="4648200"/>
            <a:chOff x="2573338" y="1447800"/>
            <a:chExt cx="5122862" cy="4648200"/>
          </a:xfrm>
        </p:grpSpPr>
        <p:sp>
          <p:nvSpPr>
            <p:cNvPr id="36866" name="Line 2">
              <a:extLst>
                <a:ext uri="{FF2B5EF4-FFF2-40B4-BE49-F238E27FC236}">
                  <a16:creationId xmlns:a16="http://schemas.microsoft.com/office/drawing/2014/main" id="{4D5D9C4D-482C-5F79-ED7B-0A7A957A8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300" y="3733800"/>
              <a:ext cx="0" cy="331788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67" name="Line 3">
              <a:extLst>
                <a:ext uri="{FF2B5EF4-FFF2-40B4-BE49-F238E27FC236}">
                  <a16:creationId xmlns:a16="http://schemas.microsoft.com/office/drawing/2014/main" id="{5B1DB6F9-72AD-7C55-27E9-F5C7774410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00800" y="2667000"/>
              <a:ext cx="609600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68" name="Text Box 4">
              <a:extLst>
                <a:ext uri="{FF2B5EF4-FFF2-40B4-BE49-F238E27FC236}">
                  <a16:creationId xmlns:a16="http://schemas.microsoft.com/office/drawing/2014/main" id="{5D83AEB8-7293-1FAE-02CC-92A3D36866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7000" y="3149600"/>
              <a:ext cx="37814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200" dirty="0">
                  <a:solidFill>
                    <a:srgbClr val="72D35F"/>
                  </a:solidFill>
                  <a:latin typeface="Calibri" panose="020F0502020204030204" pitchFamily="34" charset="0"/>
                </a:rPr>
                <a:t>Final </a:t>
              </a:r>
              <a:r>
                <a:rPr lang="en-US" altLang="en-US" sz="2200" dirty="0">
                  <a:solidFill>
                    <a:srgbClr val="77B539"/>
                  </a:solidFill>
                  <a:latin typeface="Calibri" panose="020F0502020204030204" pitchFamily="34" charset="0"/>
                </a:rPr>
                <a:t>common</a:t>
              </a:r>
              <a:r>
                <a:rPr lang="en-US" altLang="en-US" sz="2200" dirty="0">
                  <a:solidFill>
                    <a:srgbClr val="72D35F"/>
                  </a:solidFill>
                  <a:latin typeface="Calibri" panose="020F0502020204030204" pitchFamily="34" charset="0"/>
                </a:rPr>
                <a:t> pathway</a:t>
              </a:r>
              <a:endParaRPr lang="en-US" altLang="en-US" sz="2200" b="1" dirty="0">
                <a:solidFill>
                  <a:srgbClr val="72D35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872" name="Text Box 11">
              <a:extLst>
                <a:ext uri="{FF2B5EF4-FFF2-40B4-BE49-F238E27FC236}">
                  <a16:creationId xmlns:a16="http://schemas.microsoft.com/office/drawing/2014/main" id="{3877AAD6-9C99-4514-BC2D-ED992BD057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7300" y="5638800"/>
              <a:ext cx="15367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fibrinogen</a:t>
              </a:r>
            </a:p>
          </p:txBody>
        </p:sp>
        <p:sp>
          <p:nvSpPr>
            <p:cNvPr id="36873" name="Line 12">
              <a:extLst>
                <a:ext uri="{FF2B5EF4-FFF2-40B4-BE49-F238E27FC236}">
                  <a16:creationId xmlns:a16="http://schemas.microsoft.com/office/drawing/2014/main" id="{0974D6FC-ED63-FD7D-0A5E-F49D696133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5902325"/>
              <a:ext cx="36353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4" name="Text Box 13">
              <a:extLst>
                <a:ext uri="{FF2B5EF4-FFF2-40B4-BE49-F238E27FC236}">
                  <a16:creationId xmlns:a16="http://schemas.microsoft.com/office/drawing/2014/main" id="{53C19C08-B788-51E3-AA1C-232CB7180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1700" y="5029200"/>
              <a:ext cx="2590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Calibri" panose="020F0502020204030204" pitchFamily="34" charset="0"/>
                </a:rPr>
                <a:t>thrombin</a:t>
              </a:r>
            </a:p>
          </p:txBody>
        </p:sp>
        <p:sp>
          <p:nvSpPr>
            <p:cNvPr id="36875" name="Text Box 14">
              <a:extLst>
                <a:ext uri="{FF2B5EF4-FFF2-40B4-BE49-F238E27FC236}">
                  <a16:creationId xmlns:a16="http://schemas.microsoft.com/office/drawing/2014/main" id="{EE111F7B-B9CF-1F70-07E5-D8A6725DB4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7000" y="5029200"/>
              <a:ext cx="2590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prothrombin</a:t>
              </a:r>
            </a:p>
          </p:txBody>
        </p:sp>
        <p:sp>
          <p:nvSpPr>
            <p:cNvPr id="36876" name="Line 15">
              <a:extLst>
                <a:ext uri="{FF2B5EF4-FFF2-40B4-BE49-F238E27FC236}">
                  <a16:creationId xmlns:a16="http://schemas.microsoft.com/office/drawing/2014/main" id="{6891EDEB-21E7-BB83-DC7F-E4A6AC7853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800" y="5302250"/>
              <a:ext cx="36353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7" name="Line 16">
              <a:extLst>
                <a:ext uri="{FF2B5EF4-FFF2-40B4-BE49-F238E27FC236}">
                  <a16:creationId xmlns:a16="http://schemas.microsoft.com/office/drawing/2014/main" id="{C9C47CB3-EEA6-F027-20E3-A64FFB457C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4810125"/>
              <a:ext cx="0" cy="396875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8" name="Line 17">
              <a:extLst>
                <a:ext uri="{FF2B5EF4-FFF2-40B4-BE49-F238E27FC236}">
                  <a16:creationId xmlns:a16="http://schemas.microsoft.com/office/drawing/2014/main" id="{1C3C27B4-9FF2-8FCC-E880-2D4499B8C3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4000" y="5419725"/>
              <a:ext cx="0" cy="396875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29BDFA5-E1DD-DC12-07A7-6CF390EED6A9}"/>
                </a:ext>
              </a:extLst>
            </p:cNvPr>
            <p:cNvGrpSpPr/>
            <p:nvPr/>
          </p:nvGrpSpPr>
          <p:grpSpPr>
            <a:xfrm>
              <a:off x="4076700" y="4151313"/>
              <a:ext cx="990600" cy="611187"/>
              <a:chOff x="4076700" y="4151313"/>
              <a:chExt cx="990600" cy="611187"/>
            </a:xfrm>
          </p:grpSpPr>
          <p:sp>
            <p:nvSpPr>
              <p:cNvPr id="36879" name="Rectangle 18">
                <a:extLst>
                  <a:ext uri="{FF2B5EF4-FFF2-40B4-BE49-F238E27FC236}">
                    <a16:creationId xmlns:a16="http://schemas.microsoft.com/office/drawing/2014/main" id="{DC15F592-FC6E-B48F-F4B1-6E24987943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813" y="4151313"/>
                <a:ext cx="712787" cy="611187"/>
              </a:xfrm>
              <a:prstGeom prst="rect">
                <a:avLst/>
              </a:prstGeom>
              <a:solidFill>
                <a:srgbClr val="77B539"/>
              </a:solidFill>
              <a:ln w="6350">
                <a:solidFill>
                  <a:srgbClr val="77B539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SzPct val="80000"/>
                  <a:buFontTx/>
                  <a:buNone/>
                </a:pPr>
                <a:endParaRPr lang="en-US" altLang="en-US" sz="2400">
                  <a:latin typeface="Batang" panose="02030600000101010101" pitchFamily="18" charset="-127"/>
                </a:endParaRPr>
              </a:p>
            </p:txBody>
          </p:sp>
          <p:sp>
            <p:nvSpPr>
              <p:cNvPr id="36881" name="Text Box 20">
                <a:extLst>
                  <a:ext uri="{FF2B5EF4-FFF2-40B4-BE49-F238E27FC236}">
                    <a16:creationId xmlns:a16="http://schemas.microsoft.com/office/drawing/2014/main" id="{A334C3BB-ED21-1497-EE7F-062DD147D2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6700" y="4227513"/>
                <a:ext cx="9906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Xa</a:t>
                </a:r>
                <a:endParaRPr lang="en-US" altLang="en-US" sz="2400" b="1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F78B522-8982-E853-7749-48E3E1FAAC1A}"/>
                </a:ext>
              </a:extLst>
            </p:cNvPr>
            <p:cNvGrpSpPr/>
            <p:nvPr/>
          </p:nvGrpSpPr>
          <p:grpSpPr>
            <a:xfrm>
              <a:off x="3352800" y="4189413"/>
              <a:ext cx="990600" cy="563562"/>
              <a:chOff x="3352800" y="4189413"/>
              <a:chExt cx="990600" cy="563562"/>
            </a:xfrm>
          </p:grpSpPr>
          <p:sp>
            <p:nvSpPr>
              <p:cNvPr id="36880" name="AutoShape 19">
                <a:extLst>
                  <a:ext uri="{FF2B5EF4-FFF2-40B4-BE49-F238E27FC236}">
                    <a16:creationId xmlns:a16="http://schemas.microsoft.com/office/drawing/2014/main" id="{3297983A-82A5-444D-D5D0-D66AE72A8C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400" y="4189413"/>
                <a:ext cx="844550" cy="563562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txBody>
              <a:bodyPr/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SzPct val="80000"/>
                  <a:buFontTx/>
                  <a:buNone/>
                </a:pPr>
                <a:endParaRPr lang="en-US" altLang="en-US" sz="2400">
                  <a:latin typeface="Batang" panose="02030600000101010101" pitchFamily="18" charset="-127"/>
                </a:endParaRPr>
              </a:p>
            </p:txBody>
          </p:sp>
          <p:sp>
            <p:nvSpPr>
              <p:cNvPr id="36882" name="Text Box 21">
                <a:extLst>
                  <a:ext uri="{FF2B5EF4-FFF2-40B4-BE49-F238E27FC236}">
                    <a16:creationId xmlns:a16="http://schemas.microsoft.com/office/drawing/2014/main" id="{4E588813-98D7-2E32-A0ED-7A236ED18C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0" y="4257675"/>
                <a:ext cx="990600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Va</a:t>
                </a:r>
                <a:endParaRPr lang="en-US" altLang="en-US" sz="2000" b="1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3A3A85B-1CCF-DE40-51C4-E504321DD42A}"/>
                </a:ext>
              </a:extLst>
            </p:cNvPr>
            <p:cNvGrpSpPr/>
            <p:nvPr/>
          </p:nvGrpSpPr>
          <p:grpSpPr>
            <a:xfrm>
              <a:off x="5346700" y="2127250"/>
              <a:ext cx="990600" cy="796925"/>
              <a:chOff x="5346700" y="2127250"/>
              <a:chExt cx="990600" cy="796925"/>
            </a:xfrm>
          </p:grpSpPr>
          <p:sp>
            <p:nvSpPr>
              <p:cNvPr id="36869" name="Rectangle 5">
                <a:extLst>
                  <a:ext uri="{FF2B5EF4-FFF2-40B4-BE49-F238E27FC236}">
                    <a16:creationId xmlns:a16="http://schemas.microsoft.com/office/drawing/2014/main" id="{49C5E5BE-724C-87EF-594B-BD7E77D12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5913" y="2127250"/>
                <a:ext cx="928687" cy="796925"/>
              </a:xfrm>
              <a:prstGeom prst="rect">
                <a:avLst/>
              </a:prstGeom>
              <a:solidFill>
                <a:srgbClr val="677E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9999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SzPct val="80000"/>
                  <a:buFontTx/>
                  <a:buNone/>
                </a:pPr>
                <a:endParaRPr lang="en-US" altLang="en-US" sz="2400">
                  <a:latin typeface="Batang" panose="02030600000101010101" pitchFamily="18" charset="-127"/>
                </a:endParaRPr>
              </a:p>
            </p:txBody>
          </p:sp>
          <p:sp>
            <p:nvSpPr>
              <p:cNvPr id="36883" name="Text Box 22">
                <a:extLst>
                  <a:ext uri="{FF2B5EF4-FFF2-40B4-BE49-F238E27FC236}">
                    <a16:creationId xmlns:a16="http://schemas.microsoft.com/office/drawing/2014/main" id="{5A739EEA-73C7-B823-9854-4888EAEF60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46700" y="2181225"/>
                <a:ext cx="990600" cy="701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TF</a:t>
                </a:r>
              </a:p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VIIa</a:t>
                </a:r>
              </a:p>
            </p:txBody>
          </p:sp>
        </p:grpSp>
        <p:sp>
          <p:nvSpPr>
            <p:cNvPr id="36884" name="Text Box 23">
              <a:extLst>
                <a:ext uri="{FF2B5EF4-FFF2-40B4-BE49-F238E27FC236}">
                  <a16:creationId xmlns:a16="http://schemas.microsoft.com/office/drawing/2014/main" id="{4A96B692-AAA0-2037-D31B-BAB870FDF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5600" y="2476500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alibri" panose="020F0502020204030204" pitchFamily="34" charset="0"/>
                </a:rPr>
                <a:t>VII</a:t>
              </a:r>
            </a:p>
          </p:txBody>
        </p:sp>
        <p:sp>
          <p:nvSpPr>
            <p:cNvPr id="36885" name="Text Box 24">
              <a:extLst>
                <a:ext uri="{FF2B5EF4-FFF2-40B4-BE49-F238E27FC236}">
                  <a16:creationId xmlns:a16="http://schemas.microsoft.com/office/drawing/2014/main" id="{140E3798-B3C0-0B78-8961-4345BD823F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2500" y="1447800"/>
              <a:ext cx="22098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alibri" panose="020F0502020204030204" pitchFamily="34" charset="0"/>
                </a:rPr>
                <a:t>exposed TF</a:t>
              </a:r>
            </a:p>
          </p:txBody>
        </p:sp>
        <p:sp>
          <p:nvSpPr>
            <p:cNvPr id="36886" name="Line 25">
              <a:extLst>
                <a:ext uri="{FF2B5EF4-FFF2-40B4-BE49-F238E27FC236}">
                  <a16:creationId xmlns:a16="http://schemas.microsoft.com/office/drawing/2014/main" id="{B4439994-FAF0-4DAD-492A-C46E5DF5E9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7400" y="1828800"/>
              <a:ext cx="0" cy="250825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Freeform 27">
              <a:extLst>
                <a:ext uri="{FF2B5EF4-FFF2-40B4-BE49-F238E27FC236}">
                  <a16:creationId xmlns:a16="http://schemas.microsoft.com/office/drawing/2014/main" id="{9C5CCE67-235D-0B3A-A828-2A982C00B5A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63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rgbClr val="808080"/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Text Box 28">
              <a:extLst>
                <a:ext uri="{FF2B5EF4-FFF2-40B4-BE49-F238E27FC236}">
                  <a16:creationId xmlns:a16="http://schemas.microsoft.com/office/drawing/2014/main" id="{26880907-F8F6-B925-48FD-B57E2616E4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000" y="3438525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  <a:latin typeface="Franklin Gothic Medium" panose="020B0603020102020204" pitchFamily="34" charset="0"/>
                </a:rPr>
                <a:t>X</a:t>
              </a:r>
            </a:p>
          </p:txBody>
        </p:sp>
        <p:sp>
          <p:nvSpPr>
            <p:cNvPr id="36896" name="Text Box 35">
              <a:extLst>
                <a:ext uri="{FF2B5EF4-FFF2-40B4-BE49-F238E27FC236}">
                  <a16:creationId xmlns:a16="http://schemas.microsoft.com/office/drawing/2014/main" id="{1FDA5155-29E9-DBD7-366D-2808CD62A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3338" y="4259263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</a:t>
              </a:r>
            </a:p>
          </p:txBody>
        </p:sp>
        <p:sp>
          <p:nvSpPr>
            <p:cNvPr id="36897" name="Line 36">
              <a:extLst>
                <a:ext uri="{FF2B5EF4-FFF2-40B4-BE49-F238E27FC236}">
                  <a16:creationId xmlns:a16="http://schemas.microsoft.com/office/drawing/2014/main" id="{5474BFE4-6DEB-567B-E4A0-93F00BF09A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400" y="4481513"/>
              <a:ext cx="207963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5BD2348-56DA-2C4A-816E-5A9084FC5ABD}"/>
              </a:ext>
            </a:extLst>
          </p:cNvPr>
          <p:cNvGrpSpPr/>
          <p:nvPr/>
        </p:nvGrpSpPr>
        <p:grpSpPr>
          <a:xfrm>
            <a:off x="2654300" y="2581275"/>
            <a:ext cx="990600" cy="796925"/>
            <a:chOff x="2730500" y="2133600"/>
            <a:chExt cx="990600" cy="796925"/>
          </a:xfrm>
        </p:grpSpPr>
        <p:sp>
          <p:nvSpPr>
            <p:cNvPr id="36890" name="Rectangle 29">
              <a:extLst>
                <a:ext uri="{FF2B5EF4-FFF2-40B4-BE49-F238E27FC236}">
                  <a16:creationId xmlns:a16="http://schemas.microsoft.com/office/drawing/2014/main" id="{DEC84A2D-A19E-1EF4-AF27-859C5E6FE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2133600"/>
              <a:ext cx="928687" cy="796925"/>
            </a:xfrm>
            <a:prstGeom prst="rect">
              <a:avLst/>
            </a:prstGeom>
            <a:solidFill>
              <a:srgbClr val="FF9300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SzPct val="80000"/>
                <a:buFontTx/>
                <a:buNone/>
              </a:pPr>
              <a:endParaRPr lang="en-US" altLang="en-US" sz="2400">
                <a:latin typeface="Batang" panose="02030600000101010101" pitchFamily="18" charset="-127"/>
              </a:endParaRPr>
            </a:p>
          </p:txBody>
        </p:sp>
        <p:sp>
          <p:nvSpPr>
            <p:cNvPr id="36891" name="Text Box 30">
              <a:extLst>
                <a:ext uri="{FF2B5EF4-FFF2-40B4-BE49-F238E27FC236}">
                  <a16:creationId xmlns:a16="http://schemas.microsoft.com/office/drawing/2014/main" id="{B8B114A3-A4E3-0664-C1B7-6F5B5D21C5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500" y="2336800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  <a:latin typeface="Calibri" panose="020F0502020204030204" pitchFamily="34" charset="0"/>
                </a:rPr>
                <a:t>IXa</a:t>
              </a:r>
              <a:endPara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B177425-C8B8-09A4-003E-BF938B38F1BA}"/>
              </a:ext>
            </a:extLst>
          </p:cNvPr>
          <p:cNvGrpSpPr/>
          <p:nvPr/>
        </p:nvGrpSpPr>
        <p:grpSpPr>
          <a:xfrm>
            <a:off x="1847850" y="3084513"/>
            <a:ext cx="1073150" cy="715962"/>
            <a:chOff x="1924050" y="2636838"/>
            <a:chExt cx="1073150" cy="715962"/>
          </a:xfrm>
        </p:grpSpPr>
        <p:sp>
          <p:nvSpPr>
            <p:cNvPr id="36892" name="AutoShape 31">
              <a:extLst>
                <a:ext uri="{FF2B5EF4-FFF2-40B4-BE49-F238E27FC236}">
                  <a16:creationId xmlns:a16="http://schemas.microsoft.com/office/drawing/2014/main" id="{3268A761-FFAD-2C8F-5380-7E9D2C817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4050" y="2636838"/>
              <a:ext cx="1073150" cy="715962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txBody>
            <a:bodyPr/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SzPct val="80000"/>
                <a:buFontTx/>
                <a:buNone/>
              </a:pPr>
              <a:endParaRPr lang="en-US" altLang="en-US" sz="2400">
                <a:latin typeface="Batang" panose="02030600000101010101" pitchFamily="18" charset="-127"/>
              </a:endParaRPr>
            </a:p>
          </p:txBody>
        </p:sp>
        <p:sp>
          <p:nvSpPr>
            <p:cNvPr id="36893" name="Text Box 32">
              <a:extLst>
                <a:ext uri="{FF2B5EF4-FFF2-40B4-BE49-F238E27FC236}">
                  <a16:creationId xmlns:a16="http://schemas.microsoft.com/office/drawing/2014/main" id="{64FE55E6-E0BF-15D1-C8FD-7C71AE418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500" y="2779713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VIIIa</a:t>
              </a:r>
              <a:endPara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6894" name="Text Box 33">
            <a:extLst>
              <a:ext uri="{FF2B5EF4-FFF2-40B4-BE49-F238E27FC236}">
                <a16:creationId xmlns:a16="http://schemas.microsoft.com/office/drawing/2014/main" id="{4724C0C4-E668-7C9F-654D-731350D86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40088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VIII</a:t>
            </a:r>
          </a:p>
        </p:txBody>
      </p:sp>
      <p:sp>
        <p:nvSpPr>
          <p:cNvPr id="36895" name="Line 34">
            <a:extLst>
              <a:ext uri="{FF2B5EF4-FFF2-40B4-BE49-F238E27FC236}">
                <a16:creationId xmlns:a16="http://schemas.microsoft.com/office/drawing/2014/main" id="{391A77B7-5B2E-005F-B65E-A97189B9F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2900" y="3444875"/>
            <a:ext cx="207963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9" name="Line 38">
            <a:extLst>
              <a:ext uri="{FF2B5EF4-FFF2-40B4-BE49-F238E27FC236}">
                <a16:creationId xmlns:a16="http://schemas.microsoft.com/office/drawing/2014/main" id="{898EAEEF-0325-122D-76D5-BAE22854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3100" y="2979738"/>
            <a:ext cx="665163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0" name="Text Box 39">
            <a:extLst>
              <a:ext uri="{FF2B5EF4-FFF2-40B4-BE49-F238E27FC236}">
                <a16:creationId xmlns:a16="http://schemas.microsoft.com/office/drawing/2014/main" id="{DBDD9586-3B68-3237-810C-DB64E9A6B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600" y="2781300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Calibri" panose="020F0502020204030204" pitchFamily="34" charset="0"/>
              </a:rPr>
              <a:t>IX</a:t>
            </a:r>
          </a:p>
        </p:txBody>
      </p:sp>
      <p:sp>
        <p:nvSpPr>
          <p:cNvPr id="36912" name="Text Box 41">
            <a:extLst>
              <a:ext uri="{FF2B5EF4-FFF2-40B4-BE49-F238E27FC236}">
                <a16:creationId xmlns:a16="http://schemas.microsoft.com/office/drawing/2014/main" id="{3C9CD352-AD05-59D2-75B7-767035436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1295400"/>
            <a:ext cx="300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FF9300"/>
                </a:solidFill>
                <a:latin typeface="Calibri" panose="020F0502020204030204" pitchFamily="34" charset="0"/>
              </a:rPr>
              <a:t>Intrinsic Pathway</a:t>
            </a:r>
          </a:p>
        </p:txBody>
      </p:sp>
      <p:sp>
        <p:nvSpPr>
          <p:cNvPr id="36913" name="Text Box 42">
            <a:extLst>
              <a:ext uri="{FF2B5EF4-FFF2-40B4-BE49-F238E27FC236}">
                <a16:creationId xmlns:a16="http://schemas.microsoft.com/office/drawing/2014/main" id="{A5D7BF7C-BE8D-86D0-2B01-FF8E67BCD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950" y="1300163"/>
            <a:ext cx="37528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677EFB"/>
                </a:solidFill>
                <a:latin typeface="Calibri" panose="020F0502020204030204" pitchFamily="34" charset="0"/>
              </a:rPr>
              <a:t>Extrinsic Pathway</a:t>
            </a:r>
            <a:endParaRPr lang="en-US" altLang="en-US" sz="2400" dirty="0">
              <a:solidFill>
                <a:srgbClr val="9999FF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Text Box 41">
            <a:extLst>
              <a:ext uri="{FF2B5EF4-FFF2-40B4-BE49-F238E27FC236}">
                <a16:creationId xmlns:a16="http://schemas.microsoft.com/office/drawing/2014/main" id="{A67AF65F-78BC-2150-903F-A8562C31E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109893"/>
            <a:ext cx="35052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4000" dirty="0">
                <a:solidFill>
                  <a:srgbClr val="FF9300"/>
                </a:solidFill>
                <a:latin typeface="Calibri" panose="020F0502020204030204" pitchFamily="34" charset="0"/>
              </a:rPr>
              <a:t>SIN</a:t>
            </a:r>
            <a:r>
              <a:rPr lang="en-US" altLang="en-US" sz="2400" dirty="0">
                <a:solidFill>
                  <a:srgbClr val="FF9300"/>
                </a:solidFill>
                <a:latin typeface="Calibri" panose="020F0502020204030204" pitchFamily="34" charset="0"/>
              </a:rPr>
              <a:t>trinsic Pathway</a:t>
            </a:r>
          </a:p>
        </p:txBody>
      </p:sp>
      <p:sp>
        <p:nvSpPr>
          <p:cNvPr id="36903" name="Line 44">
            <a:extLst>
              <a:ext uri="{FF2B5EF4-FFF2-40B4-BE49-F238E27FC236}">
                <a16:creationId xmlns:a16="http://schemas.microsoft.com/office/drawing/2014/main" id="{2E5CAD45-2EC3-BB7B-C62C-E6C3D8612A1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" y="2593975"/>
            <a:ext cx="1189038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 w="lg" len="med"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4" name="Text Box 45">
            <a:extLst>
              <a:ext uri="{FF2B5EF4-FFF2-40B4-BE49-F238E27FC236}">
                <a16:creationId xmlns:a16="http://schemas.microsoft.com/office/drawing/2014/main" id="{27204673-289F-6252-6D99-CE70437A2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2413000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Calibri" panose="020F0502020204030204" pitchFamily="34" charset="0"/>
              </a:rPr>
              <a:t>XIa</a:t>
            </a:r>
          </a:p>
        </p:txBody>
      </p:sp>
      <p:sp>
        <p:nvSpPr>
          <p:cNvPr id="36905" name="Text Box 46">
            <a:extLst>
              <a:ext uri="{FF2B5EF4-FFF2-40B4-BE49-F238E27FC236}">
                <a16:creationId xmlns:a16="http://schemas.microsoft.com/office/drawing/2014/main" id="{65F3FB43-2639-AA9A-C851-65508B34E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403475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Calibri" panose="020F0502020204030204" pitchFamily="34" charset="0"/>
              </a:rPr>
              <a:t>XI</a:t>
            </a:r>
          </a:p>
        </p:txBody>
      </p:sp>
      <p:sp>
        <p:nvSpPr>
          <p:cNvPr id="36909" name="Text Box 50">
            <a:extLst>
              <a:ext uri="{FF2B5EF4-FFF2-40B4-BE49-F238E27FC236}">
                <a16:creationId xmlns:a16="http://schemas.microsoft.com/office/drawing/2014/main" id="{8D62DBFB-AD6A-C695-CA96-2CF07F9DD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71675"/>
            <a:ext cx="1371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thrombin</a:t>
            </a:r>
          </a:p>
        </p:txBody>
      </p:sp>
      <p:sp>
        <p:nvSpPr>
          <p:cNvPr id="36910" name="Line 51">
            <a:extLst>
              <a:ext uri="{FF2B5EF4-FFF2-40B4-BE49-F238E27FC236}">
                <a16:creationId xmlns:a16="http://schemas.microsoft.com/office/drawing/2014/main" id="{3272C619-F8DD-2D43-FC32-1E70F39C9B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76475"/>
            <a:ext cx="0" cy="271462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 w="lg" len="med"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381000"/>
            <a:ext cx="552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>
                <a:solidFill>
                  <a:srgbClr val="000000"/>
                </a:solidFill>
                <a:latin typeface="Calibri" panose="020F0502020204030204" pitchFamily="34" charset="0"/>
              </a:rPr>
              <a:t>Coagulation Cascade</a:t>
            </a:r>
          </a:p>
        </p:txBody>
      </p:sp>
      <p:pic>
        <p:nvPicPr>
          <p:cNvPr id="13" name="Picture 45" descr="Hollywould 3">
            <a:extLst>
              <a:ext uri="{FF2B5EF4-FFF2-40B4-BE49-F238E27FC236}">
                <a16:creationId xmlns:a16="http://schemas.microsoft.com/office/drawing/2014/main" id="{6C66D444-5737-D478-40F4-82F8D4595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" y="3936206"/>
            <a:ext cx="1352550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46">
            <a:extLst>
              <a:ext uri="{FF2B5EF4-FFF2-40B4-BE49-F238E27FC236}">
                <a16:creationId xmlns:a16="http://schemas.microsoft.com/office/drawing/2014/main" id="{608CB1D6-29A4-E565-6FBF-CD6434600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" y="5597269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busy</a:t>
            </a:r>
          </a:p>
        </p:txBody>
      </p:sp>
      <p:sp>
        <p:nvSpPr>
          <p:cNvPr id="15" name="Text Box 48">
            <a:extLst>
              <a:ext uri="{FF2B5EF4-FFF2-40B4-BE49-F238E27FC236}">
                <a16:creationId xmlns:a16="http://schemas.microsoft.com/office/drawing/2014/main" id="{B35CC503-6F72-75B2-F0C2-BD939F404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" y="59436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sinful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927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12" grpId="0"/>
      <p:bldP spid="21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7" name="Freeform 26">
            <a:extLst>
              <a:ext uri="{FF2B5EF4-FFF2-40B4-BE49-F238E27FC236}">
                <a16:creationId xmlns:a16="http://schemas.microsoft.com/office/drawing/2014/main" id="{8C85EE9F-6382-558C-4823-DA368029DE26}"/>
              </a:ext>
            </a:extLst>
          </p:cNvPr>
          <p:cNvSpPr>
            <a:spLocks/>
          </p:cNvSpPr>
          <p:nvPr/>
        </p:nvSpPr>
        <p:spPr bwMode="auto">
          <a:xfrm>
            <a:off x="2819400" y="3492500"/>
            <a:ext cx="1524000" cy="863600"/>
          </a:xfrm>
          <a:custGeom>
            <a:avLst/>
            <a:gdLst>
              <a:gd name="T0" fmla="*/ 2147483646 w 1543"/>
              <a:gd name="T1" fmla="*/ 0 h 1280"/>
              <a:gd name="T2" fmla="*/ 2147483646 w 1543"/>
              <a:gd name="T3" fmla="*/ 2147483646 h 1280"/>
              <a:gd name="T4" fmla="*/ 2147483646 w 1543"/>
              <a:gd name="T5" fmla="*/ 2147483646 h 12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43" h="1280">
                <a:moveTo>
                  <a:pt x="323" y="0"/>
                </a:moveTo>
                <a:cubicBezTo>
                  <a:pt x="161" y="373"/>
                  <a:pt x="0" y="747"/>
                  <a:pt x="203" y="960"/>
                </a:cubicBezTo>
                <a:cubicBezTo>
                  <a:pt x="406" y="1173"/>
                  <a:pt x="1320" y="1227"/>
                  <a:pt x="1543" y="1280"/>
                </a:cubicBezTo>
              </a:path>
            </a:pathLst>
          </a:custGeom>
          <a:noFill/>
          <a:ln w="28575" cap="flat" cmpd="sng">
            <a:solidFill>
              <a:srgbClr val="808080"/>
            </a:solidFill>
            <a:prstDash val="solid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1" name="Text Box 10">
            <a:extLst>
              <a:ext uri="{FF2B5EF4-FFF2-40B4-BE49-F238E27FC236}">
                <a16:creationId xmlns:a16="http://schemas.microsoft.com/office/drawing/2014/main" id="{BA5C2CDB-9AB2-0116-787F-0A77D617F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712" y="6096000"/>
            <a:ext cx="1182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FIBRIN</a:t>
            </a:r>
            <a:endParaRPr lang="en-US" altLang="en-US" sz="2400" dirty="0">
              <a:solidFill>
                <a:srgbClr val="00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6898" name="Line 37">
            <a:extLst>
              <a:ext uri="{FF2B5EF4-FFF2-40B4-BE49-F238E27FC236}">
                <a16:creationId xmlns:a16="http://schemas.microsoft.com/office/drawing/2014/main" id="{14193100-F67B-1459-7BE2-CD836A3D96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784475"/>
            <a:ext cx="0" cy="136525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0C752F9-DC26-C5C0-928F-6477E9DC0407}"/>
              </a:ext>
            </a:extLst>
          </p:cNvPr>
          <p:cNvGrpSpPr/>
          <p:nvPr/>
        </p:nvGrpSpPr>
        <p:grpSpPr>
          <a:xfrm>
            <a:off x="2497138" y="1895475"/>
            <a:ext cx="5122862" cy="4648200"/>
            <a:chOff x="2573338" y="1447800"/>
            <a:chExt cx="5122862" cy="4648200"/>
          </a:xfrm>
        </p:grpSpPr>
        <p:sp>
          <p:nvSpPr>
            <p:cNvPr id="36866" name="Line 2">
              <a:extLst>
                <a:ext uri="{FF2B5EF4-FFF2-40B4-BE49-F238E27FC236}">
                  <a16:creationId xmlns:a16="http://schemas.microsoft.com/office/drawing/2014/main" id="{4D5D9C4D-482C-5F79-ED7B-0A7A957A8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300" y="3733800"/>
              <a:ext cx="0" cy="331788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67" name="Line 3">
              <a:extLst>
                <a:ext uri="{FF2B5EF4-FFF2-40B4-BE49-F238E27FC236}">
                  <a16:creationId xmlns:a16="http://schemas.microsoft.com/office/drawing/2014/main" id="{5B1DB6F9-72AD-7C55-27E9-F5C7774410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00800" y="2667000"/>
              <a:ext cx="609600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68" name="Text Box 4">
              <a:extLst>
                <a:ext uri="{FF2B5EF4-FFF2-40B4-BE49-F238E27FC236}">
                  <a16:creationId xmlns:a16="http://schemas.microsoft.com/office/drawing/2014/main" id="{5D83AEB8-7293-1FAE-02CC-92A3D36866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7000" y="3149600"/>
              <a:ext cx="37814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200" dirty="0">
                  <a:solidFill>
                    <a:srgbClr val="72D35F"/>
                  </a:solidFill>
                  <a:latin typeface="Calibri" panose="020F0502020204030204" pitchFamily="34" charset="0"/>
                </a:rPr>
                <a:t>Final </a:t>
              </a:r>
              <a:r>
                <a:rPr lang="en-US" altLang="en-US" sz="2200" dirty="0">
                  <a:solidFill>
                    <a:srgbClr val="77B539"/>
                  </a:solidFill>
                  <a:latin typeface="Calibri" panose="020F0502020204030204" pitchFamily="34" charset="0"/>
                </a:rPr>
                <a:t>common</a:t>
              </a:r>
              <a:r>
                <a:rPr lang="en-US" altLang="en-US" sz="2200" dirty="0">
                  <a:solidFill>
                    <a:srgbClr val="72D35F"/>
                  </a:solidFill>
                  <a:latin typeface="Calibri" panose="020F0502020204030204" pitchFamily="34" charset="0"/>
                </a:rPr>
                <a:t> pathway</a:t>
              </a:r>
              <a:endParaRPr lang="en-US" altLang="en-US" sz="2200" b="1" dirty="0">
                <a:solidFill>
                  <a:srgbClr val="72D35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872" name="Text Box 11">
              <a:extLst>
                <a:ext uri="{FF2B5EF4-FFF2-40B4-BE49-F238E27FC236}">
                  <a16:creationId xmlns:a16="http://schemas.microsoft.com/office/drawing/2014/main" id="{3877AAD6-9C99-4514-BC2D-ED992BD057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7300" y="5638800"/>
              <a:ext cx="15367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fibrinogen</a:t>
              </a:r>
            </a:p>
          </p:txBody>
        </p:sp>
        <p:sp>
          <p:nvSpPr>
            <p:cNvPr id="36873" name="Line 12">
              <a:extLst>
                <a:ext uri="{FF2B5EF4-FFF2-40B4-BE49-F238E27FC236}">
                  <a16:creationId xmlns:a16="http://schemas.microsoft.com/office/drawing/2014/main" id="{0974D6FC-ED63-FD7D-0A5E-F49D696133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5902325"/>
              <a:ext cx="36353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4" name="Text Box 13">
              <a:extLst>
                <a:ext uri="{FF2B5EF4-FFF2-40B4-BE49-F238E27FC236}">
                  <a16:creationId xmlns:a16="http://schemas.microsoft.com/office/drawing/2014/main" id="{53C19C08-B788-51E3-AA1C-232CB7180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1700" y="5029200"/>
              <a:ext cx="2590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Calibri" panose="020F0502020204030204" pitchFamily="34" charset="0"/>
                </a:rPr>
                <a:t>thrombin</a:t>
              </a:r>
            </a:p>
          </p:txBody>
        </p:sp>
        <p:sp>
          <p:nvSpPr>
            <p:cNvPr id="36875" name="Text Box 14">
              <a:extLst>
                <a:ext uri="{FF2B5EF4-FFF2-40B4-BE49-F238E27FC236}">
                  <a16:creationId xmlns:a16="http://schemas.microsoft.com/office/drawing/2014/main" id="{EE111F7B-B9CF-1F70-07E5-D8A6725DB4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7000" y="5029200"/>
              <a:ext cx="2590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prothrombin</a:t>
              </a:r>
            </a:p>
          </p:txBody>
        </p:sp>
        <p:sp>
          <p:nvSpPr>
            <p:cNvPr id="36876" name="Line 15">
              <a:extLst>
                <a:ext uri="{FF2B5EF4-FFF2-40B4-BE49-F238E27FC236}">
                  <a16:creationId xmlns:a16="http://schemas.microsoft.com/office/drawing/2014/main" id="{6891EDEB-21E7-BB83-DC7F-E4A6AC7853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800" y="5302250"/>
              <a:ext cx="36353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7" name="Line 16">
              <a:extLst>
                <a:ext uri="{FF2B5EF4-FFF2-40B4-BE49-F238E27FC236}">
                  <a16:creationId xmlns:a16="http://schemas.microsoft.com/office/drawing/2014/main" id="{C9C47CB3-EEA6-F027-20E3-A64FFB457C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4810125"/>
              <a:ext cx="0" cy="396875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8" name="Line 17">
              <a:extLst>
                <a:ext uri="{FF2B5EF4-FFF2-40B4-BE49-F238E27FC236}">
                  <a16:creationId xmlns:a16="http://schemas.microsoft.com/office/drawing/2014/main" id="{1C3C27B4-9FF2-8FCC-E880-2D4499B8C3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4000" y="5419725"/>
              <a:ext cx="0" cy="396875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29BDFA5-E1DD-DC12-07A7-6CF390EED6A9}"/>
                </a:ext>
              </a:extLst>
            </p:cNvPr>
            <p:cNvGrpSpPr/>
            <p:nvPr/>
          </p:nvGrpSpPr>
          <p:grpSpPr>
            <a:xfrm>
              <a:off x="4076700" y="4151313"/>
              <a:ext cx="990600" cy="611187"/>
              <a:chOff x="4076700" y="4151313"/>
              <a:chExt cx="990600" cy="611187"/>
            </a:xfrm>
          </p:grpSpPr>
          <p:sp>
            <p:nvSpPr>
              <p:cNvPr id="36879" name="Rectangle 18">
                <a:extLst>
                  <a:ext uri="{FF2B5EF4-FFF2-40B4-BE49-F238E27FC236}">
                    <a16:creationId xmlns:a16="http://schemas.microsoft.com/office/drawing/2014/main" id="{DC15F592-FC6E-B48F-F4B1-6E24987943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813" y="4151313"/>
                <a:ext cx="712787" cy="611187"/>
              </a:xfrm>
              <a:prstGeom prst="rect">
                <a:avLst/>
              </a:prstGeom>
              <a:solidFill>
                <a:srgbClr val="77B539"/>
              </a:solidFill>
              <a:ln w="6350">
                <a:solidFill>
                  <a:srgbClr val="77B539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SzPct val="80000"/>
                  <a:buFontTx/>
                  <a:buNone/>
                </a:pPr>
                <a:endParaRPr lang="en-US" altLang="en-US" sz="2400">
                  <a:latin typeface="Batang" panose="02030600000101010101" pitchFamily="18" charset="-127"/>
                </a:endParaRPr>
              </a:p>
            </p:txBody>
          </p:sp>
          <p:sp>
            <p:nvSpPr>
              <p:cNvPr id="36881" name="Text Box 20">
                <a:extLst>
                  <a:ext uri="{FF2B5EF4-FFF2-40B4-BE49-F238E27FC236}">
                    <a16:creationId xmlns:a16="http://schemas.microsoft.com/office/drawing/2014/main" id="{A334C3BB-ED21-1497-EE7F-062DD147D2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6700" y="4227513"/>
                <a:ext cx="9906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Xa</a:t>
                </a:r>
                <a:endParaRPr lang="en-US" altLang="en-US" sz="2400" b="1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F78B522-8982-E853-7749-48E3E1FAAC1A}"/>
                </a:ext>
              </a:extLst>
            </p:cNvPr>
            <p:cNvGrpSpPr/>
            <p:nvPr/>
          </p:nvGrpSpPr>
          <p:grpSpPr>
            <a:xfrm>
              <a:off x="3352800" y="4189413"/>
              <a:ext cx="990600" cy="563562"/>
              <a:chOff x="3352800" y="4189413"/>
              <a:chExt cx="990600" cy="563562"/>
            </a:xfrm>
          </p:grpSpPr>
          <p:sp>
            <p:nvSpPr>
              <p:cNvPr id="36880" name="AutoShape 19">
                <a:extLst>
                  <a:ext uri="{FF2B5EF4-FFF2-40B4-BE49-F238E27FC236}">
                    <a16:creationId xmlns:a16="http://schemas.microsoft.com/office/drawing/2014/main" id="{3297983A-82A5-444D-D5D0-D66AE72A8C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400" y="4189413"/>
                <a:ext cx="844550" cy="563562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txBody>
              <a:bodyPr/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SzPct val="80000"/>
                  <a:buFontTx/>
                  <a:buNone/>
                </a:pPr>
                <a:endParaRPr lang="en-US" altLang="en-US" sz="2400">
                  <a:latin typeface="Batang" panose="02030600000101010101" pitchFamily="18" charset="-127"/>
                </a:endParaRPr>
              </a:p>
            </p:txBody>
          </p:sp>
          <p:sp>
            <p:nvSpPr>
              <p:cNvPr id="36882" name="Text Box 21">
                <a:extLst>
                  <a:ext uri="{FF2B5EF4-FFF2-40B4-BE49-F238E27FC236}">
                    <a16:creationId xmlns:a16="http://schemas.microsoft.com/office/drawing/2014/main" id="{4E588813-98D7-2E32-A0ED-7A236ED18C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0" y="4257675"/>
                <a:ext cx="990600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Va</a:t>
                </a:r>
                <a:endParaRPr lang="en-US" altLang="en-US" sz="2000" b="1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3A3A85B-1CCF-DE40-51C4-E504321DD42A}"/>
                </a:ext>
              </a:extLst>
            </p:cNvPr>
            <p:cNvGrpSpPr/>
            <p:nvPr/>
          </p:nvGrpSpPr>
          <p:grpSpPr>
            <a:xfrm>
              <a:off x="5346700" y="2127250"/>
              <a:ext cx="990600" cy="796925"/>
              <a:chOff x="5346700" y="2127250"/>
              <a:chExt cx="990600" cy="796925"/>
            </a:xfrm>
          </p:grpSpPr>
          <p:sp>
            <p:nvSpPr>
              <p:cNvPr id="36869" name="Rectangle 5">
                <a:extLst>
                  <a:ext uri="{FF2B5EF4-FFF2-40B4-BE49-F238E27FC236}">
                    <a16:creationId xmlns:a16="http://schemas.microsoft.com/office/drawing/2014/main" id="{49C5E5BE-724C-87EF-594B-BD7E77D12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5913" y="2127250"/>
                <a:ext cx="928687" cy="796925"/>
              </a:xfrm>
              <a:prstGeom prst="rect">
                <a:avLst/>
              </a:prstGeom>
              <a:solidFill>
                <a:srgbClr val="677E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9999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SzPct val="80000"/>
                  <a:buFontTx/>
                  <a:buNone/>
                </a:pPr>
                <a:endParaRPr lang="en-US" altLang="en-US" sz="2400">
                  <a:latin typeface="Batang" panose="02030600000101010101" pitchFamily="18" charset="-127"/>
                </a:endParaRPr>
              </a:p>
            </p:txBody>
          </p:sp>
          <p:sp>
            <p:nvSpPr>
              <p:cNvPr id="36883" name="Text Box 22">
                <a:extLst>
                  <a:ext uri="{FF2B5EF4-FFF2-40B4-BE49-F238E27FC236}">
                    <a16:creationId xmlns:a16="http://schemas.microsoft.com/office/drawing/2014/main" id="{5A739EEA-73C7-B823-9854-4888EAEF60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46700" y="2181225"/>
                <a:ext cx="990600" cy="701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TF</a:t>
                </a:r>
              </a:p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VIIa</a:t>
                </a:r>
              </a:p>
            </p:txBody>
          </p:sp>
        </p:grpSp>
        <p:sp>
          <p:nvSpPr>
            <p:cNvPr id="36884" name="Text Box 23">
              <a:extLst>
                <a:ext uri="{FF2B5EF4-FFF2-40B4-BE49-F238E27FC236}">
                  <a16:creationId xmlns:a16="http://schemas.microsoft.com/office/drawing/2014/main" id="{4A96B692-AAA0-2037-D31B-BAB870FDF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5600" y="2476500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alibri" panose="020F0502020204030204" pitchFamily="34" charset="0"/>
                </a:rPr>
                <a:t>VII</a:t>
              </a:r>
            </a:p>
          </p:txBody>
        </p:sp>
        <p:sp>
          <p:nvSpPr>
            <p:cNvPr id="36885" name="Text Box 24">
              <a:extLst>
                <a:ext uri="{FF2B5EF4-FFF2-40B4-BE49-F238E27FC236}">
                  <a16:creationId xmlns:a16="http://schemas.microsoft.com/office/drawing/2014/main" id="{140E3798-B3C0-0B78-8961-4345BD823F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2500" y="1447800"/>
              <a:ext cx="22098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alibri" panose="020F0502020204030204" pitchFamily="34" charset="0"/>
                </a:rPr>
                <a:t>exposed TF</a:t>
              </a:r>
            </a:p>
          </p:txBody>
        </p:sp>
        <p:sp>
          <p:nvSpPr>
            <p:cNvPr id="36886" name="Line 25">
              <a:extLst>
                <a:ext uri="{FF2B5EF4-FFF2-40B4-BE49-F238E27FC236}">
                  <a16:creationId xmlns:a16="http://schemas.microsoft.com/office/drawing/2014/main" id="{B4439994-FAF0-4DAD-492A-C46E5DF5E9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7400" y="1828800"/>
              <a:ext cx="0" cy="250825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Freeform 27">
              <a:extLst>
                <a:ext uri="{FF2B5EF4-FFF2-40B4-BE49-F238E27FC236}">
                  <a16:creationId xmlns:a16="http://schemas.microsoft.com/office/drawing/2014/main" id="{9C5CCE67-235D-0B3A-A828-2A982C00B5A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63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rgbClr val="808080"/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Text Box 28">
              <a:extLst>
                <a:ext uri="{FF2B5EF4-FFF2-40B4-BE49-F238E27FC236}">
                  <a16:creationId xmlns:a16="http://schemas.microsoft.com/office/drawing/2014/main" id="{26880907-F8F6-B925-48FD-B57E2616E4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000" y="3438525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  <a:latin typeface="Franklin Gothic Medium" panose="020B0603020102020204" pitchFamily="34" charset="0"/>
                </a:rPr>
                <a:t>X</a:t>
              </a:r>
            </a:p>
          </p:txBody>
        </p:sp>
        <p:sp>
          <p:nvSpPr>
            <p:cNvPr id="36896" name="Text Box 35">
              <a:extLst>
                <a:ext uri="{FF2B5EF4-FFF2-40B4-BE49-F238E27FC236}">
                  <a16:creationId xmlns:a16="http://schemas.microsoft.com/office/drawing/2014/main" id="{1FDA5155-29E9-DBD7-366D-2808CD62A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3338" y="4259263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</a:t>
              </a:r>
            </a:p>
          </p:txBody>
        </p:sp>
        <p:sp>
          <p:nvSpPr>
            <p:cNvPr id="36897" name="Line 36">
              <a:extLst>
                <a:ext uri="{FF2B5EF4-FFF2-40B4-BE49-F238E27FC236}">
                  <a16:creationId xmlns:a16="http://schemas.microsoft.com/office/drawing/2014/main" id="{5474BFE4-6DEB-567B-E4A0-93F00BF09A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400" y="4481513"/>
              <a:ext cx="207963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5BD2348-56DA-2C4A-816E-5A9084FC5ABD}"/>
              </a:ext>
            </a:extLst>
          </p:cNvPr>
          <p:cNvGrpSpPr/>
          <p:nvPr/>
        </p:nvGrpSpPr>
        <p:grpSpPr>
          <a:xfrm>
            <a:off x="2654300" y="2581275"/>
            <a:ext cx="990600" cy="796925"/>
            <a:chOff x="2730500" y="2133600"/>
            <a:chExt cx="990600" cy="796925"/>
          </a:xfrm>
        </p:grpSpPr>
        <p:sp>
          <p:nvSpPr>
            <p:cNvPr id="36890" name="Rectangle 29">
              <a:extLst>
                <a:ext uri="{FF2B5EF4-FFF2-40B4-BE49-F238E27FC236}">
                  <a16:creationId xmlns:a16="http://schemas.microsoft.com/office/drawing/2014/main" id="{DEC84A2D-A19E-1EF4-AF27-859C5E6FE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13" y="2133600"/>
              <a:ext cx="928687" cy="796925"/>
            </a:xfrm>
            <a:prstGeom prst="rect">
              <a:avLst/>
            </a:prstGeom>
            <a:solidFill>
              <a:srgbClr val="FF9300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SzPct val="80000"/>
                <a:buFontTx/>
                <a:buNone/>
              </a:pPr>
              <a:endParaRPr lang="en-US" altLang="en-US" sz="2400">
                <a:latin typeface="Batang" panose="02030600000101010101" pitchFamily="18" charset="-127"/>
              </a:endParaRPr>
            </a:p>
          </p:txBody>
        </p:sp>
        <p:sp>
          <p:nvSpPr>
            <p:cNvPr id="36891" name="Text Box 30">
              <a:extLst>
                <a:ext uri="{FF2B5EF4-FFF2-40B4-BE49-F238E27FC236}">
                  <a16:creationId xmlns:a16="http://schemas.microsoft.com/office/drawing/2014/main" id="{B8B114A3-A4E3-0664-C1B7-6F5B5D21C5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500" y="2336800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  <a:latin typeface="Calibri" panose="020F0502020204030204" pitchFamily="34" charset="0"/>
                </a:rPr>
                <a:t>IXa</a:t>
              </a:r>
              <a:endPara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B177425-C8B8-09A4-003E-BF938B38F1BA}"/>
              </a:ext>
            </a:extLst>
          </p:cNvPr>
          <p:cNvGrpSpPr/>
          <p:nvPr/>
        </p:nvGrpSpPr>
        <p:grpSpPr>
          <a:xfrm>
            <a:off x="1847850" y="3084513"/>
            <a:ext cx="1073150" cy="715962"/>
            <a:chOff x="1924050" y="2636838"/>
            <a:chExt cx="1073150" cy="715962"/>
          </a:xfrm>
        </p:grpSpPr>
        <p:sp>
          <p:nvSpPr>
            <p:cNvPr id="36892" name="AutoShape 31">
              <a:extLst>
                <a:ext uri="{FF2B5EF4-FFF2-40B4-BE49-F238E27FC236}">
                  <a16:creationId xmlns:a16="http://schemas.microsoft.com/office/drawing/2014/main" id="{3268A761-FFAD-2C8F-5380-7E9D2C817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4050" y="2636838"/>
              <a:ext cx="1073150" cy="715962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txBody>
            <a:bodyPr/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SzPct val="80000"/>
                <a:buFontTx/>
                <a:buNone/>
              </a:pPr>
              <a:endParaRPr lang="en-US" altLang="en-US" sz="2400">
                <a:latin typeface="Batang" panose="02030600000101010101" pitchFamily="18" charset="-127"/>
              </a:endParaRPr>
            </a:p>
          </p:txBody>
        </p:sp>
        <p:sp>
          <p:nvSpPr>
            <p:cNvPr id="36893" name="Text Box 32">
              <a:extLst>
                <a:ext uri="{FF2B5EF4-FFF2-40B4-BE49-F238E27FC236}">
                  <a16:creationId xmlns:a16="http://schemas.microsoft.com/office/drawing/2014/main" id="{64FE55E6-E0BF-15D1-C8FD-7C71AE418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500" y="2779713"/>
              <a:ext cx="990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VIIIa</a:t>
              </a:r>
              <a:endPara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6894" name="Text Box 33">
            <a:extLst>
              <a:ext uri="{FF2B5EF4-FFF2-40B4-BE49-F238E27FC236}">
                <a16:creationId xmlns:a16="http://schemas.microsoft.com/office/drawing/2014/main" id="{4724C0C4-E668-7C9F-654D-731350D86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40088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VIII</a:t>
            </a:r>
          </a:p>
        </p:txBody>
      </p:sp>
      <p:sp>
        <p:nvSpPr>
          <p:cNvPr id="36895" name="Line 34">
            <a:extLst>
              <a:ext uri="{FF2B5EF4-FFF2-40B4-BE49-F238E27FC236}">
                <a16:creationId xmlns:a16="http://schemas.microsoft.com/office/drawing/2014/main" id="{391A77B7-5B2E-005F-B65E-A97189B9F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2900" y="3444875"/>
            <a:ext cx="207963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9" name="Line 38">
            <a:extLst>
              <a:ext uri="{FF2B5EF4-FFF2-40B4-BE49-F238E27FC236}">
                <a16:creationId xmlns:a16="http://schemas.microsoft.com/office/drawing/2014/main" id="{898EAEEF-0325-122D-76D5-BAE22854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3100" y="2979738"/>
            <a:ext cx="665163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0" name="Text Box 39">
            <a:extLst>
              <a:ext uri="{FF2B5EF4-FFF2-40B4-BE49-F238E27FC236}">
                <a16:creationId xmlns:a16="http://schemas.microsoft.com/office/drawing/2014/main" id="{DBDD9586-3B68-3237-810C-DB64E9A6B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600" y="2781300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Calibri" panose="020F0502020204030204" pitchFamily="34" charset="0"/>
              </a:rPr>
              <a:t>IX</a:t>
            </a:r>
          </a:p>
        </p:txBody>
      </p:sp>
      <p:sp>
        <p:nvSpPr>
          <p:cNvPr id="36913" name="Text Box 42">
            <a:extLst>
              <a:ext uri="{FF2B5EF4-FFF2-40B4-BE49-F238E27FC236}">
                <a16:creationId xmlns:a16="http://schemas.microsoft.com/office/drawing/2014/main" id="{A5D7BF7C-BE8D-86D0-2B01-FF8E67BCD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950" y="1300163"/>
            <a:ext cx="37528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677EFB"/>
                </a:solidFill>
                <a:latin typeface="Calibri" panose="020F0502020204030204" pitchFamily="34" charset="0"/>
              </a:rPr>
              <a:t>Extrinsic Pathway</a:t>
            </a:r>
            <a:endParaRPr lang="en-US" altLang="en-US" sz="2400" dirty="0">
              <a:solidFill>
                <a:srgbClr val="9999FF"/>
              </a:solidFill>
              <a:latin typeface="Calibri" panose="020F0502020204030204" pitchFamily="34" charset="0"/>
            </a:endParaRPr>
          </a:p>
        </p:txBody>
      </p:sp>
      <p:sp>
        <p:nvSpPr>
          <p:cNvPr id="36903" name="Line 44">
            <a:extLst>
              <a:ext uri="{FF2B5EF4-FFF2-40B4-BE49-F238E27FC236}">
                <a16:creationId xmlns:a16="http://schemas.microsoft.com/office/drawing/2014/main" id="{2E5CAD45-2EC3-BB7B-C62C-E6C3D8612A1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" y="2593975"/>
            <a:ext cx="1189038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 w="lg" len="med"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04" name="Text Box 45">
            <a:extLst>
              <a:ext uri="{FF2B5EF4-FFF2-40B4-BE49-F238E27FC236}">
                <a16:creationId xmlns:a16="http://schemas.microsoft.com/office/drawing/2014/main" id="{27204673-289F-6252-6D99-CE70437A2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2413000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Calibri" panose="020F0502020204030204" pitchFamily="34" charset="0"/>
              </a:rPr>
              <a:t>XIa</a:t>
            </a:r>
          </a:p>
        </p:txBody>
      </p:sp>
      <p:sp>
        <p:nvSpPr>
          <p:cNvPr id="36905" name="Text Box 46">
            <a:extLst>
              <a:ext uri="{FF2B5EF4-FFF2-40B4-BE49-F238E27FC236}">
                <a16:creationId xmlns:a16="http://schemas.microsoft.com/office/drawing/2014/main" id="{65F3FB43-2639-AA9A-C851-65508B34E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403475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Calibri" panose="020F0502020204030204" pitchFamily="34" charset="0"/>
              </a:rPr>
              <a:t>XI</a:t>
            </a:r>
          </a:p>
        </p:txBody>
      </p:sp>
      <p:sp>
        <p:nvSpPr>
          <p:cNvPr id="36909" name="Text Box 50">
            <a:extLst>
              <a:ext uri="{FF2B5EF4-FFF2-40B4-BE49-F238E27FC236}">
                <a16:creationId xmlns:a16="http://schemas.microsoft.com/office/drawing/2014/main" id="{8D62DBFB-AD6A-C695-CA96-2CF07F9DD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71675"/>
            <a:ext cx="1371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thrombin</a:t>
            </a:r>
          </a:p>
        </p:txBody>
      </p:sp>
      <p:sp>
        <p:nvSpPr>
          <p:cNvPr id="36910" name="Line 51">
            <a:extLst>
              <a:ext uri="{FF2B5EF4-FFF2-40B4-BE49-F238E27FC236}">
                <a16:creationId xmlns:a16="http://schemas.microsoft.com/office/drawing/2014/main" id="{3272C619-F8DD-2D43-FC32-1E70F39C9B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76475"/>
            <a:ext cx="0" cy="271462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 w="lg" len="med"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381000"/>
            <a:ext cx="552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>
                <a:solidFill>
                  <a:srgbClr val="000000"/>
                </a:solidFill>
                <a:latin typeface="Calibri" panose="020F0502020204030204" pitchFamily="34" charset="0"/>
              </a:rPr>
              <a:t>Coagulation Cascade</a:t>
            </a:r>
          </a:p>
        </p:txBody>
      </p:sp>
      <p:pic>
        <p:nvPicPr>
          <p:cNvPr id="13" name="Picture 45" descr="Hollywould 3">
            <a:extLst>
              <a:ext uri="{FF2B5EF4-FFF2-40B4-BE49-F238E27FC236}">
                <a16:creationId xmlns:a16="http://schemas.microsoft.com/office/drawing/2014/main" id="{6C66D444-5737-D478-40F4-82F8D4595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" y="3936206"/>
            <a:ext cx="1352550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46">
            <a:extLst>
              <a:ext uri="{FF2B5EF4-FFF2-40B4-BE49-F238E27FC236}">
                <a16:creationId xmlns:a16="http://schemas.microsoft.com/office/drawing/2014/main" id="{608CB1D6-29A4-E565-6FBF-CD6434600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" y="5597269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busy</a:t>
            </a:r>
          </a:p>
        </p:txBody>
      </p:sp>
      <p:sp>
        <p:nvSpPr>
          <p:cNvPr id="15" name="Text Box 48">
            <a:extLst>
              <a:ext uri="{FF2B5EF4-FFF2-40B4-BE49-F238E27FC236}">
                <a16:creationId xmlns:a16="http://schemas.microsoft.com/office/drawing/2014/main" id="{B35CC503-6F72-75B2-F0C2-BD939F404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" y="59436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sinful</a:t>
            </a:r>
          </a:p>
        </p:txBody>
      </p:sp>
      <p:pic>
        <p:nvPicPr>
          <p:cNvPr id="17" name="Picture 45" descr="black satin pump">
            <a:extLst>
              <a:ext uri="{FF2B5EF4-FFF2-40B4-BE49-F238E27FC236}">
                <a16:creationId xmlns:a16="http://schemas.microsoft.com/office/drawing/2014/main" id="{C14AFAE2-4ADC-F053-260F-16B9588E1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486" y="3943350"/>
            <a:ext cx="1341438" cy="16764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47">
            <a:extLst>
              <a:ext uri="{FF2B5EF4-FFF2-40B4-BE49-F238E27FC236}">
                <a16:creationId xmlns:a16="http://schemas.microsoft.com/office/drawing/2014/main" id="{A02A69C4-314E-28F8-FC0F-5FD40FD76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5805" y="5597269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simple</a:t>
            </a:r>
          </a:p>
        </p:txBody>
      </p:sp>
      <p:sp>
        <p:nvSpPr>
          <p:cNvPr id="19" name="Text Box 49">
            <a:extLst>
              <a:ext uri="{FF2B5EF4-FFF2-40B4-BE49-F238E27FC236}">
                <a16:creationId xmlns:a16="http://schemas.microsoft.com/office/drawing/2014/main" id="{FEE9D5C2-46B2-FF5B-CECB-7A5928589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5805" y="59436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sexy</a:t>
            </a:r>
          </a:p>
        </p:txBody>
      </p:sp>
      <p:sp>
        <p:nvSpPr>
          <p:cNvPr id="26" name="Text Box 42">
            <a:extLst>
              <a:ext uri="{FF2B5EF4-FFF2-40B4-BE49-F238E27FC236}">
                <a16:creationId xmlns:a16="http://schemas.microsoft.com/office/drawing/2014/main" id="{1CC001AB-206B-716E-C724-36E062B56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698" y="1100138"/>
            <a:ext cx="37528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4000" dirty="0">
                <a:solidFill>
                  <a:srgbClr val="677EFB"/>
                </a:solidFill>
                <a:latin typeface="Calibri" panose="020F0502020204030204" pitchFamily="34" charset="0"/>
              </a:rPr>
              <a:t>SEX</a:t>
            </a:r>
            <a:r>
              <a:rPr lang="en-US" altLang="en-US" sz="2400" dirty="0">
                <a:solidFill>
                  <a:srgbClr val="677EFB"/>
                </a:solidFill>
                <a:latin typeface="Calibri" panose="020F0502020204030204" pitchFamily="34" charset="0"/>
              </a:rPr>
              <a:t>trinsic Pathway</a:t>
            </a:r>
            <a:endParaRPr lang="en-US" altLang="en-US" sz="2400" dirty="0">
              <a:solidFill>
                <a:srgbClr val="9999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 Box 41">
            <a:extLst>
              <a:ext uri="{FF2B5EF4-FFF2-40B4-BE49-F238E27FC236}">
                <a16:creationId xmlns:a16="http://schemas.microsoft.com/office/drawing/2014/main" id="{DEDA9E0C-89AA-189D-F2A3-79675153C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109893"/>
            <a:ext cx="35052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4000" dirty="0">
                <a:solidFill>
                  <a:srgbClr val="FF9300"/>
                </a:solidFill>
                <a:latin typeface="Calibri" panose="020F0502020204030204" pitchFamily="34" charset="0"/>
              </a:rPr>
              <a:t>SIN</a:t>
            </a:r>
            <a:r>
              <a:rPr lang="en-US" altLang="en-US" sz="2400" dirty="0">
                <a:solidFill>
                  <a:srgbClr val="FF9300"/>
                </a:solidFill>
                <a:latin typeface="Calibri" panose="020F0502020204030204" pitchFamily="34" charset="0"/>
              </a:rPr>
              <a:t>trinsic Pathway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55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13" grpId="0"/>
      <p:bldP spid="18" grpId="0"/>
      <p:bldP spid="19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8898" name="Rectangle 2">
            <a:extLst>
              <a:ext uri="{FF2B5EF4-FFF2-40B4-BE49-F238E27FC236}">
                <a16:creationId xmlns:a16="http://schemas.microsoft.com/office/drawing/2014/main" id="{F9279F47-982A-4A62-412A-52D8983B9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cs typeface="+mj-cs"/>
              </a:rPr>
              <a:t>How to keep clotting under control</a:t>
            </a:r>
          </a:p>
        </p:txBody>
      </p:sp>
      <p:grpSp>
        <p:nvGrpSpPr>
          <p:cNvPr id="32771" name="Group 3">
            <a:extLst>
              <a:ext uri="{FF2B5EF4-FFF2-40B4-BE49-F238E27FC236}">
                <a16:creationId xmlns:a16="http://schemas.microsoft.com/office/drawing/2014/main" id="{50B881FC-82BC-D95E-653F-B57FEA959CBA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981325"/>
            <a:ext cx="457200" cy="457200"/>
            <a:chOff x="2061" y="3168"/>
            <a:chExt cx="288" cy="288"/>
          </a:xfrm>
        </p:grpSpPr>
        <p:sp>
          <p:nvSpPr>
            <p:cNvPr id="32931" name="Line 4">
              <a:extLst>
                <a:ext uri="{FF2B5EF4-FFF2-40B4-BE49-F238E27FC236}">
                  <a16:creationId xmlns:a16="http://schemas.microsoft.com/office/drawing/2014/main" id="{80F14123-BC27-8757-30EB-5345F86536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6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932" name="Line 5">
              <a:extLst>
                <a:ext uri="{FF2B5EF4-FFF2-40B4-BE49-F238E27FC236}">
                  <a16:creationId xmlns:a16="http://schemas.microsoft.com/office/drawing/2014/main" id="{33BF7F53-A111-6C81-6CC7-FCFB6C0ADA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205" y="316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2" name="Group 6">
            <a:extLst>
              <a:ext uri="{FF2B5EF4-FFF2-40B4-BE49-F238E27FC236}">
                <a16:creationId xmlns:a16="http://schemas.microsoft.com/office/drawing/2014/main" id="{2857E838-C1A1-0C1C-B058-363165EEEE97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2667000"/>
            <a:ext cx="1600200" cy="1138238"/>
            <a:chOff x="2256" y="1728"/>
            <a:chExt cx="1008" cy="717"/>
          </a:xfrm>
        </p:grpSpPr>
        <p:grpSp>
          <p:nvGrpSpPr>
            <p:cNvPr id="32819" name="Group 7">
              <a:extLst>
                <a:ext uri="{FF2B5EF4-FFF2-40B4-BE49-F238E27FC236}">
                  <a16:creationId xmlns:a16="http://schemas.microsoft.com/office/drawing/2014/main" id="{ADD2BF5D-002D-E890-8816-27CED01C3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1728"/>
              <a:ext cx="732" cy="528"/>
              <a:chOff x="2256" y="1776"/>
              <a:chExt cx="732" cy="528"/>
            </a:xfrm>
          </p:grpSpPr>
          <p:grpSp>
            <p:nvGrpSpPr>
              <p:cNvPr id="32876" name="Group 8">
                <a:extLst>
                  <a:ext uri="{FF2B5EF4-FFF2-40B4-BE49-F238E27FC236}">
                    <a16:creationId xmlns:a16="http://schemas.microsoft.com/office/drawing/2014/main" id="{246C6C09-BB6D-7C96-A776-546B27F6A3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920"/>
                <a:ext cx="384" cy="384"/>
                <a:chOff x="2256" y="1920"/>
                <a:chExt cx="384" cy="384"/>
              </a:xfrm>
            </p:grpSpPr>
            <p:grpSp>
              <p:nvGrpSpPr>
                <p:cNvPr id="32921" name="Group 9">
                  <a:extLst>
                    <a:ext uri="{FF2B5EF4-FFF2-40B4-BE49-F238E27FC236}">
                      <a16:creationId xmlns:a16="http://schemas.microsoft.com/office/drawing/2014/main" id="{D6E84A17-4B95-6881-89CB-60282FA5DE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24" name="Group 10">
                    <a:extLst>
                      <a:ext uri="{FF2B5EF4-FFF2-40B4-BE49-F238E27FC236}">
                        <a16:creationId xmlns:a16="http://schemas.microsoft.com/office/drawing/2014/main" id="{92F9729C-6527-469E-3B1A-3CAA8B1E00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27" name="Oval 11">
                      <a:extLst>
                        <a:ext uri="{FF2B5EF4-FFF2-40B4-BE49-F238E27FC236}">
                          <a16:creationId xmlns:a16="http://schemas.microsoft.com/office/drawing/2014/main" id="{CFE5916C-24F2-7692-876C-DE6685B36D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8" name="Oval 12">
                      <a:extLst>
                        <a:ext uri="{FF2B5EF4-FFF2-40B4-BE49-F238E27FC236}">
                          <a16:creationId xmlns:a16="http://schemas.microsoft.com/office/drawing/2014/main" id="{112AF3BC-3456-3615-694D-CFB9166A2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9" name="Oval 13">
                      <a:extLst>
                        <a:ext uri="{FF2B5EF4-FFF2-40B4-BE49-F238E27FC236}">
                          <a16:creationId xmlns:a16="http://schemas.microsoft.com/office/drawing/2014/main" id="{A4705037-617C-64FA-6E7A-91BF071FE2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30" name="Oval 14">
                      <a:extLst>
                        <a:ext uri="{FF2B5EF4-FFF2-40B4-BE49-F238E27FC236}">
                          <a16:creationId xmlns:a16="http://schemas.microsoft.com/office/drawing/2014/main" id="{19399458-907B-BBAB-88E1-D5DA146140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25" name="Oval 15">
                    <a:extLst>
                      <a:ext uri="{FF2B5EF4-FFF2-40B4-BE49-F238E27FC236}">
                        <a16:creationId xmlns:a16="http://schemas.microsoft.com/office/drawing/2014/main" id="{DD486AA9-689A-FF12-8D01-C88BE62DBD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26" name="Oval 16">
                    <a:extLst>
                      <a:ext uri="{FF2B5EF4-FFF2-40B4-BE49-F238E27FC236}">
                        <a16:creationId xmlns:a16="http://schemas.microsoft.com/office/drawing/2014/main" id="{AC4937AE-B8A1-977F-2C1A-EB253C652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22" name="Oval 17">
                  <a:extLst>
                    <a:ext uri="{FF2B5EF4-FFF2-40B4-BE49-F238E27FC236}">
                      <a16:creationId xmlns:a16="http://schemas.microsoft.com/office/drawing/2014/main" id="{00833B5D-EAE5-2EB1-63FA-92A28B9A36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23" name="Oval 18">
                  <a:extLst>
                    <a:ext uri="{FF2B5EF4-FFF2-40B4-BE49-F238E27FC236}">
                      <a16:creationId xmlns:a16="http://schemas.microsoft.com/office/drawing/2014/main" id="{9323D015-18A9-179C-66EF-599637CCEC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7" name="Group 19">
                <a:extLst>
                  <a:ext uri="{FF2B5EF4-FFF2-40B4-BE49-F238E27FC236}">
                    <a16:creationId xmlns:a16="http://schemas.microsoft.com/office/drawing/2014/main" id="{8393F89C-BE34-64B3-48DF-3A8E75B398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776"/>
                <a:ext cx="384" cy="384"/>
                <a:chOff x="2256" y="1920"/>
                <a:chExt cx="384" cy="384"/>
              </a:xfrm>
            </p:grpSpPr>
            <p:grpSp>
              <p:nvGrpSpPr>
                <p:cNvPr id="32911" name="Group 20">
                  <a:extLst>
                    <a:ext uri="{FF2B5EF4-FFF2-40B4-BE49-F238E27FC236}">
                      <a16:creationId xmlns:a16="http://schemas.microsoft.com/office/drawing/2014/main" id="{9512E5C9-5E8D-0694-F5F8-5FD528E55E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14" name="Group 21">
                    <a:extLst>
                      <a:ext uri="{FF2B5EF4-FFF2-40B4-BE49-F238E27FC236}">
                        <a16:creationId xmlns:a16="http://schemas.microsoft.com/office/drawing/2014/main" id="{F430C477-3769-5C76-E1D0-24F46DA351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17" name="Oval 22">
                      <a:extLst>
                        <a:ext uri="{FF2B5EF4-FFF2-40B4-BE49-F238E27FC236}">
                          <a16:creationId xmlns:a16="http://schemas.microsoft.com/office/drawing/2014/main" id="{E900B3A1-98E5-4FA4-CD31-95562E7CCF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8" name="Oval 23">
                      <a:extLst>
                        <a:ext uri="{FF2B5EF4-FFF2-40B4-BE49-F238E27FC236}">
                          <a16:creationId xmlns:a16="http://schemas.microsoft.com/office/drawing/2014/main" id="{54504E01-7141-D6F9-2EDF-B74C6A66CB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9" name="Oval 24">
                      <a:extLst>
                        <a:ext uri="{FF2B5EF4-FFF2-40B4-BE49-F238E27FC236}">
                          <a16:creationId xmlns:a16="http://schemas.microsoft.com/office/drawing/2014/main" id="{C9F968C1-A9E5-0129-284C-3D2C42B052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0" name="Oval 25">
                      <a:extLst>
                        <a:ext uri="{FF2B5EF4-FFF2-40B4-BE49-F238E27FC236}">
                          <a16:creationId xmlns:a16="http://schemas.microsoft.com/office/drawing/2014/main" id="{96DD7543-B4F7-357C-F5E1-BF7A05AF83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15" name="Oval 26">
                    <a:extLst>
                      <a:ext uri="{FF2B5EF4-FFF2-40B4-BE49-F238E27FC236}">
                        <a16:creationId xmlns:a16="http://schemas.microsoft.com/office/drawing/2014/main" id="{8FCE8A83-D2D2-A4F3-2F46-B0AB9609B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16" name="Oval 27">
                    <a:extLst>
                      <a:ext uri="{FF2B5EF4-FFF2-40B4-BE49-F238E27FC236}">
                        <a16:creationId xmlns:a16="http://schemas.microsoft.com/office/drawing/2014/main" id="{B3D05173-33FD-B084-4490-1BAF156AD5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12" name="Oval 28">
                  <a:extLst>
                    <a:ext uri="{FF2B5EF4-FFF2-40B4-BE49-F238E27FC236}">
                      <a16:creationId xmlns:a16="http://schemas.microsoft.com/office/drawing/2014/main" id="{24BC5D79-8D15-59EA-A18F-5FB975DBAE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13" name="Oval 29">
                  <a:extLst>
                    <a:ext uri="{FF2B5EF4-FFF2-40B4-BE49-F238E27FC236}">
                      <a16:creationId xmlns:a16="http://schemas.microsoft.com/office/drawing/2014/main" id="{6E658867-B43A-1DF7-3A8D-30B3A88B1F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8" name="Group 30">
                <a:extLst>
                  <a:ext uri="{FF2B5EF4-FFF2-40B4-BE49-F238E27FC236}">
                    <a16:creationId xmlns:a16="http://schemas.microsoft.com/office/drawing/2014/main" id="{51921AEA-57E8-7A7B-61C2-BFD5CF79EB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400" y="1920"/>
                <a:ext cx="384" cy="384"/>
                <a:chOff x="2256" y="1920"/>
                <a:chExt cx="384" cy="384"/>
              </a:xfrm>
            </p:grpSpPr>
            <p:grpSp>
              <p:nvGrpSpPr>
                <p:cNvPr id="32901" name="Group 31">
                  <a:extLst>
                    <a:ext uri="{FF2B5EF4-FFF2-40B4-BE49-F238E27FC236}">
                      <a16:creationId xmlns:a16="http://schemas.microsoft.com/office/drawing/2014/main" id="{1915DDCA-F4AD-3C41-3CE7-D1A587BA63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04" name="Group 32">
                    <a:extLst>
                      <a:ext uri="{FF2B5EF4-FFF2-40B4-BE49-F238E27FC236}">
                        <a16:creationId xmlns:a16="http://schemas.microsoft.com/office/drawing/2014/main" id="{A047BF0A-B6AE-E89A-5A8B-811E5331B1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07" name="Oval 33">
                      <a:extLst>
                        <a:ext uri="{FF2B5EF4-FFF2-40B4-BE49-F238E27FC236}">
                          <a16:creationId xmlns:a16="http://schemas.microsoft.com/office/drawing/2014/main" id="{AC603FDF-A20E-9E98-EC88-0C7A13D79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37" y="203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8" name="Oval 34">
                      <a:extLst>
                        <a:ext uri="{FF2B5EF4-FFF2-40B4-BE49-F238E27FC236}">
                          <a16:creationId xmlns:a16="http://schemas.microsoft.com/office/drawing/2014/main" id="{6CA64002-2ACD-CCCA-E20B-D063DE3FD4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203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9" name="Oval 35">
                      <a:extLst>
                        <a:ext uri="{FF2B5EF4-FFF2-40B4-BE49-F238E27FC236}">
                          <a16:creationId xmlns:a16="http://schemas.microsoft.com/office/drawing/2014/main" id="{38BD332D-5173-35F9-B64A-1E0FEBB2D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198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0" name="Oval 36">
                      <a:extLst>
                        <a:ext uri="{FF2B5EF4-FFF2-40B4-BE49-F238E27FC236}">
                          <a16:creationId xmlns:a16="http://schemas.microsoft.com/office/drawing/2014/main" id="{934DA8E3-2560-63F1-91DC-2E27BCDBE0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1" y="198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05" name="Oval 37">
                    <a:extLst>
                      <a:ext uri="{FF2B5EF4-FFF2-40B4-BE49-F238E27FC236}">
                        <a16:creationId xmlns:a16="http://schemas.microsoft.com/office/drawing/2014/main" id="{6D815E50-B12D-BB52-99E5-613590D1C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0" y="226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06" name="Oval 38">
                    <a:extLst>
                      <a:ext uri="{FF2B5EF4-FFF2-40B4-BE49-F238E27FC236}">
                        <a16:creationId xmlns:a16="http://schemas.microsoft.com/office/drawing/2014/main" id="{C3EF3336-95A3-80BD-B344-B0F4C239D8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8" y="217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02" name="Oval 39">
                  <a:extLst>
                    <a:ext uri="{FF2B5EF4-FFF2-40B4-BE49-F238E27FC236}">
                      <a16:creationId xmlns:a16="http://schemas.microsoft.com/office/drawing/2014/main" id="{37A46674-584C-47CF-5A5F-A81538850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6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03" name="Oval 40">
                  <a:extLst>
                    <a:ext uri="{FF2B5EF4-FFF2-40B4-BE49-F238E27FC236}">
                      <a16:creationId xmlns:a16="http://schemas.microsoft.com/office/drawing/2014/main" id="{851F17B9-14F5-4977-02F0-B36FD3B5BB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3" y="192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9" name="Group 41">
                <a:extLst>
                  <a:ext uri="{FF2B5EF4-FFF2-40B4-BE49-F238E27FC236}">
                    <a16:creationId xmlns:a16="http://schemas.microsoft.com/office/drawing/2014/main" id="{93361231-0E0A-F9BD-22C8-30A59A48A3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04" y="1845"/>
                <a:ext cx="384" cy="384"/>
                <a:chOff x="2256" y="1920"/>
                <a:chExt cx="384" cy="384"/>
              </a:xfrm>
            </p:grpSpPr>
            <p:grpSp>
              <p:nvGrpSpPr>
                <p:cNvPr id="32891" name="Group 42">
                  <a:extLst>
                    <a:ext uri="{FF2B5EF4-FFF2-40B4-BE49-F238E27FC236}">
                      <a16:creationId xmlns:a16="http://schemas.microsoft.com/office/drawing/2014/main" id="{C970CEA4-5267-D85B-CD58-7CFA971BEE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94" name="Group 43">
                    <a:extLst>
                      <a:ext uri="{FF2B5EF4-FFF2-40B4-BE49-F238E27FC236}">
                        <a16:creationId xmlns:a16="http://schemas.microsoft.com/office/drawing/2014/main" id="{402565AD-54E8-289B-2660-0FA36749AB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97" name="Oval 44">
                      <a:extLst>
                        <a:ext uri="{FF2B5EF4-FFF2-40B4-BE49-F238E27FC236}">
                          <a16:creationId xmlns:a16="http://schemas.microsoft.com/office/drawing/2014/main" id="{CD25B87A-23BE-9FA7-112E-607D33248B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8" name="Oval 45">
                      <a:extLst>
                        <a:ext uri="{FF2B5EF4-FFF2-40B4-BE49-F238E27FC236}">
                          <a16:creationId xmlns:a16="http://schemas.microsoft.com/office/drawing/2014/main" id="{E9504CE4-D0A6-328F-768F-4440DB5397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9" name="Oval 46">
                      <a:extLst>
                        <a:ext uri="{FF2B5EF4-FFF2-40B4-BE49-F238E27FC236}">
                          <a16:creationId xmlns:a16="http://schemas.microsoft.com/office/drawing/2014/main" id="{C3CA51DE-6D2B-5B86-DF3D-69C7AF1E59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0" name="Oval 47">
                      <a:extLst>
                        <a:ext uri="{FF2B5EF4-FFF2-40B4-BE49-F238E27FC236}">
                          <a16:creationId xmlns:a16="http://schemas.microsoft.com/office/drawing/2014/main" id="{F0704188-6339-F949-F6E4-BDD6B61044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95" name="Oval 48">
                    <a:extLst>
                      <a:ext uri="{FF2B5EF4-FFF2-40B4-BE49-F238E27FC236}">
                        <a16:creationId xmlns:a16="http://schemas.microsoft.com/office/drawing/2014/main" id="{83E8E743-9F60-28F1-694B-5F5D0DFAED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96" name="Oval 49">
                    <a:extLst>
                      <a:ext uri="{FF2B5EF4-FFF2-40B4-BE49-F238E27FC236}">
                        <a16:creationId xmlns:a16="http://schemas.microsoft.com/office/drawing/2014/main" id="{F4A3207F-51C2-2888-ECD9-B1C034A3FC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92" name="Oval 50">
                  <a:extLst>
                    <a:ext uri="{FF2B5EF4-FFF2-40B4-BE49-F238E27FC236}">
                      <a16:creationId xmlns:a16="http://schemas.microsoft.com/office/drawing/2014/main" id="{403594A5-4EBC-BC30-6E5E-31CF1583FF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93" name="Oval 51">
                  <a:extLst>
                    <a:ext uri="{FF2B5EF4-FFF2-40B4-BE49-F238E27FC236}">
                      <a16:creationId xmlns:a16="http://schemas.microsoft.com/office/drawing/2014/main" id="{A4F03D12-30B2-4421-CBD3-EB2B59EDFE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80" name="Group 52">
                <a:extLst>
                  <a:ext uri="{FF2B5EF4-FFF2-40B4-BE49-F238E27FC236}">
                    <a16:creationId xmlns:a16="http://schemas.microsoft.com/office/drawing/2014/main" id="{FE8D978A-8369-3E41-B947-6365543059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2508" y="1800"/>
                <a:ext cx="384" cy="384"/>
                <a:chOff x="2256" y="1920"/>
                <a:chExt cx="384" cy="384"/>
              </a:xfrm>
            </p:grpSpPr>
            <p:grpSp>
              <p:nvGrpSpPr>
                <p:cNvPr id="32881" name="Group 53">
                  <a:extLst>
                    <a:ext uri="{FF2B5EF4-FFF2-40B4-BE49-F238E27FC236}">
                      <a16:creationId xmlns:a16="http://schemas.microsoft.com/office/drawing/2014/main" id="{9EC5B6E9-59F7-A413-D324-CB0C8808BB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84" name="Group 54">
                    <a:extLst>
                      <a:ext uri="{FF2B5EF4-FFF2-40B4-BE49-F238E27FC236}">
                        <a16:creationId xmlns:a16="http://schemas.microsoft.com/office/drawing/2014/main" id="{CB2F5513-D0CC-2EBC-834D-D62F1BB429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87" name="Oval 55">
                      <a:extLst>
                        <a:ext uri="{FF2B5EF4-FFF2-40B4-BE49-F238E27FC236}">
                          <a16:creationId xmlns:a16="http://schemas.microsoft.com/office/drawing/2014/main" id="{CAD84588-9C46-6DCE-2BDF-EADEF34D4F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7" y="201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88" name="Oval 56">
                      <a:extLst>
                        <a:ext uri="{FF2B5EF4-FFF2-40B4-BE49-F238E27FC236}">
                          <a16:creationId xmlns:a16="http://schemas.microsoft.com/office/drawing/2014/main" id="{5EECB993-A3E6-A43A-4777-8BFA97006E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4" y="201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89" name="Oval 57">
                      <a:extLst>
                        <a:ext uri="{FF2B5EF4-FFF2-40B4-BE49-F238E27FC236}">
                          <a16:creationId xmlns:a16="http://schemas.microsoft.com/office/drawing/2014/main" id="{5F05A96C-F193-0961-3DBD-80180EBBEE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4" y="195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0" name="Oval 58">
                      <a:extLst>
                        <a:ext uri="{FF2B5EF4-FFF2-40B4-BE49-F238E27FC236}">
                          <a16:creationId xmlns:a16="http://schemas.microsoft.com/office/drawing/2014/main" id="{FA65F287-27B7-9472-D5E3-6E5864D78A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1" y="195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85" name="Oval 59">
                    <a:extLst>
                      <a:ext uri="{FF2B5EF4-FFF2-40B4-BE49-F238E27FC236}">
                        <a16:creationId xmlns:a16="http://schemas.microsoft.com/office/drawing/2014/main" id="{F0C6D805-9C70-3639-6EB4-5E4070170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86" name="Oval 60">
                    <a:extLst>
                      <a:ext uri="{FF2B5EF4-FFF2-40B4-BE49-F238E27FC236}">
                        <a16:creationId xmlns:a16="http://schemas.microsoft.com/office/drawing/2014/main" id="{6DECA4C3-582A-D9EF-A174-91AADFDD5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53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82" name="Oval 61">
                  <a:extLst>
                    <a:ext uri="{FF2B5EF4-FFF2-40B4-BE49-F238E27FC236}">
                      <a16:creationId xmlns:a16="http://schemas.microsoft.com/office/drawing/2014/main" id="{C7D69424-374A-6649-F509-49AF424633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83" name="Oval 62">
                  <a:extLst>
                    <a:ext uri="{FF2B5EF4-FFF2-40B4-BE49-F238E27FC236}">
                      <a16:creationId xmlns:a16="http://schemas.microsoft.com/office/drawing/2014/main" id="{65352BA4-A2CB-1E54-1DB9-F57E893EF4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3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</p:grpSp>
        <p:grpSp>
          <p:nvGrpSpPr>
            <p:cNvPr id="32820" name="Group 63">
              <a:extLst>
                <a:ext uri="{FF2B5EF4-FFF2-40B4-BE49-F238E27FC236}">
                  <a16:creationId xmlns:a16="http://schemas.microsoft.com/office/drawing/2014/main" id="{B0D4146A-1F36-B602-0765-BED902887ECE}"/>
                </a:ext>
              </a:extLst>
            </p:cNvPr>
            <p:cNvGrpSpPr>
              <a:grpSpLocks/>
            </p:cNvGrpSpPr>
            <p:nvPr/>
          </p:nvGrpSpPr>
          <p:grpSpPr bwMode="auto">
            <a:xfrm rot="-891755">
              <a:off x="2532" y="1917"/>
              <a:ext cx="732" cy="528"/>
              <a:chOff x="2256" y="1776"/>
              <a:chExt cx="732" cy="528"/>
            </a:xfrm>
          </p:grpSpPr>
          <p:grpSp>
            <p:nvGrpSpPr>
              <p:cNvPr id="32821" name="Group 64">
                <a:extLst>
                  <a:ext uri="{FF2B5EF4-FFF2-40B4-BE49-F238E27FC236}">
                    <a16:creationId xmlns:a16="http://schemas.microsoft.com/office/drawing/2014/main" id="{C614BC48-7C97-9F79-5985-C7E2A9F31C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920"/>
                <a:ext cx="384" cy="384"/>
                <a:chOff x="2256" y="1920"/>
                <a:chExt cx="384" cy="384"/>
              </a:xfrm>
            </p:grpSpPr>
            <p:grpSp>
              <p:nvGrpSpPr>
                <p:cNvPr id="32866" name="Group 65">
                  <a:extLst>
                    <a:ext uri="{FF2B5EF4-FFF2-40B4-BE49-F238E27FC236}">
                      <a16:creationId xmlns:a16="http://schemas.microsoft.com/office/drawing/2014/main" id="{0D8D329A-FC53-2B6C-B3DA-CDA22E954A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69" name="Group 66">
                    <a:extLst>
                      <a:ext uri="{FF2B5EF4-FFF2-40B4-BE49-F238E27FC236}">
                        <a16:creationId xmlns:a16="http://schemas.microsoft.com/office/drawing/2014/main" id="{ADC4AA53-E915-74CD-38C3-B2E77B1E3C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72" name="Oval 67">
                      <a:extLst>
                        <a:ext uri="{FF2B5EF4-FFF2-40B4-BE49-F238E27FC236}">
                          <a16:creationId xmlns:a16="http://schemas.microsoft.com/office/drawing/2014/main" id="{1B4509F6-9B5A-5A19-0983-55EB4ACD27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2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3" name="Oval 68">
                      <a:extLst>
                        <a:ext uri="{FF2B5EF4-FFF2-40B4-BE49-F238E27FC236}">
                          <a16:creationId xmlns:a16="http://schemas.microsoft.com/office/drawing/2014/main" id="{14418F78-0AC6-B50C-4C76-D4AB6A90AE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4" name="Oval 69">
                      <a:extLst>
                        <a:ext uri="{FF2B5EF4-FFF2-40B4-BE49-F238E27FC236}">
                          <a16:creationId xmlns:a16="http://schemas.microsoft.com/office/drawing/2014/main" id="{38631598-1E5B-66C9-849D-A6C8F40C64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5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5" name="Oval 70">
                      <a:extLst>
                        <a:ext uri="{FF2B5EF4-FFF2-40B4-BE49-F238E27FC236}">
                          <a16:creationId xmlns:a16="http://schemas.microsoft.com/office/drawing/2014/main" id="{C7B46B85-8D73-6034-D827-356F570280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6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70" name="Oval 71">
                    <a:extLst>
                      <a:ext uri="{FF2B5EF4-FFF2-40B4-BE49-F238E27FC236}">
                        <a16:creationId xmlns:a16="http://schemas.microsoft.com/office/drawing/2014/main" id="{4CE17F93-CD4E-6F59-670C-85FA6E7D38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1" y="2248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71" name="Oval 72">
                    <a:extLst>
                      <a:ext uri="{FF2B5EF4-FFF2-40B4-BE49-F238E27FC236}">
                        <a16:creationId xmlns:a16="http://schemas.microsoft.com/office/drawing/2014/main" id="{531D8541-7320-2EBB-B460-0C76343CF2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" y="2151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67" name="Oval 73">
                  <a:extLst>
                    <a:ext uri="{FF2B5EF4-FFF2-40B4-BE49-F238E27FC236}">
                      <a16:creationId xmlns:a16="http://schemas.microsoft.com/office/drawing/2014/main" id="{A7A20AE6-0722-C59C-FB05-AECC9E7FE3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5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68" name="Oval 74">
                  <a:extLst>
                    <a:ext uri="{FF2B5EF4-FFF2-40B4-BE49-F238E27FC236}">
                      <a16:creationId xmlns:a16="http://schemas.microsoft.com/office/drawing/2014/main" id="{BCB79553-CD0E-5CE9-736C-F692675E75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2" name="Group 75">
                <a:extLst>
                  <a:ext uri="{FF2B5EF4-FFF2-40B4-BE49-F238E27FC236}">
                    <a16:creationId xmlns:a16="http://schemas.microsoft.com/office/drawing/2014/main" id="{1F374E61-A36A-5506-A138-37168472C8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776"/>
                <a:ext cx="384" cy="384"/>
                <a:chOff x="2256" y="1920"/>
                <a:chExt cx="384" cy="384"/>
              </a:xfrm>
            </p:grpSpPr>
            <p:grpSp>
              <p:nvGrpSpPr>
                <p:cNvPr id="32856" name="Group 76">
                  <a:extLst>
                    <a:ext uri="{FF2B5EF4-FFF2-40B4-BE49-F238E27FC236}">
                      <a16:creationId xmlns:a16="http://schemas.microsoft.com/office/drawing/2014/main" id="{677D2BA3-DF4C-22A9-8513-9DDBC107DF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59" name="Group 77">
                    <a:extLst>
                      <a:ext uri="{FF2B5EF4-FFF2-40B4-BE49-F238E27FC236}">
                        <a16:creationId xmlns:a16="http://schemas.microsoft.com/office/drawing/2014/main" id="{2771D1C0-0FCF-EEEE-95A5-2DEF3C8AF9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62" name="Oval 78">
                      <a:extLst>
                        <a:ext uri="{FF2B5EF4-FFF2-40B4-BE49-F238E27FC236}">
                          <a16:creationId xmlns:a16="http://schemas.microsoft.com/office/drawing/2014/main" id="{2FEFBF21-D9CB-A72C-64E6-DC383D8664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1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3" name="Oval 79">
                      <a:extLst>
                        <a:ext uri="{FF2B5EF4-FFF2-40B4-BE49-F238E27FC236}">
                          <a16:creationId xmlns:a16="http://schemas.microsoft.com/office/drawing/2014/main" id="{6A4AFCD8-FF19-9275-1A9C-90E838A7B5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4" name="Oval 80">
                      <a:extLst>
                        <a:ext uri="{FF2B5EF4-FFF2-40B4-BE49-F238E27FC236}">
                          <a16:creationId xmlns:a16="http://schemas.microsoft.com/office/drawing/2014/main" id="{09488FBF-1254-82A2-0064-04F4A7F4BE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5" name="Oval 81">
                      <a:extLst>
                        <a:ext uri="{FF2B5EF4-FFF2-40B4-BE49-F238E27FC236}">
                          <a16:creationId xmlns:a16="http://schemas.microsoft.com/office/drawing/2014/main" id="{9F142AEE-2AE6-8396-2D98-82AD9325E4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5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60" name="Oval 82">
                    <a:extLst>
                      <a:ext uri="{FF2B5EF4-FFF2-40B4-BE49-F238E27FC236}">
                        <a16:creationId xmlns:a16="http://schemas.microsoft.com/office/drawing/2014/main" id="{0E435AE6-8D15-DAAD-0D86-785CB83C6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89" y="2247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61" name="Oval 83">
                    <a:extLst>
                      <a:ext uri="{FF2B5EF4-FFF2-40B4-BE49-F238E27FC236}">
                        <a16:creationId xmlns:a16="http://schemas.microsoft.com/office/drawing/2014/main" id="{4939BC08-A958-620F-563B-AC4BA090F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8" y="215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57" name="Oval 84">
                  <a:extLst>
                    <a:ext uri="{FF2B5EF4-FFF2-40B4-BE49-F238E27FC236}">
                      <a16:creationId xmlns:a16="http://schemas.microsoft.com/office/drawing/2014/main" id="{876FFFEF-A60F-B5E2-F734-FEC7C81801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" y="215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58" name="Oval 85">
                  <a:extLst>
                    <a:ext uri="{FF2B5EF4-FFF2-40B4-BE49-F238E27FC236}">
                      <a16:creationId xmlns:a16="http://schemas.microsoft.com/office/drawing/2014/main" id="{400909AA-0369-C317-2046-CF41C2B77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3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3" name="Group 86">
                <a:extLst>
                  <a:ext uri="{FF2B5EF4-FFF2-40B4-BE49-F238E27FC236}">
                    <a16:creationId xmlns:a16="http://schemas.microsoft.com/office/drawing/2014/main" id="{36384FB8-CFF0-BDCF-A2FD-9FF43976E8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400" y="1920"/>
                <a:ext cx="384" cy="384"/>
                <a:chOff x="2256" y="1920"/>
                <a:chExt cx="384" cy="384"/>
              </a:xfrm>
            </p:grpSpPr>
            <p:grpSp>
              <p:nvGrpSpPr>
                <p:cNvPr id="32846" name="Group 87">
                  <a:extLst>
                    <a:ext uri="{FF2B5EF4-FFF2-40B4-BE49-F238E27FC236}">
                      <a16:creationId xmlns:a16="http://schemas.microsoft.com/office/drawing/2014/main" id="{31C034B7-E22E-BEC5-D9F1-16FBD97CF4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49" name="Group 88">
                    <a:extLst>
                      <a:ext uri="{FF2B5EF4-FFF2-40B4-BE49-F238E27FC236}">
                        <a16:creationId xmlns:a16="http://schemas.microsoft.com/office/drawing/2014/main" id="{5E3A18CD-923D-D70F-E2A7-D19860FA7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52" name="Oval 89">
                      <a:extLst>
                        <a:ext uri="{FF2B5EF4-FFF2-40B4-BE49-F238E27FC236}">
                          <a16:creationId xmlns:a16="http://schemas.microsoft.com/office/drawing/2014/main" id="{D0E75D92-59A5-E67D-58CB-AA8F48B582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35" y="202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3" name="Oval 90">
                      <a:extLst>
                        <a:ext uri="{FF2B5EF4-FFF2-40B4-BE49-F238E27FC236}">
                          <a16:creationId xmlns:a16="http://schemas.microsoft.com/office/drawing/2014/main" id="{42FC2EBE-0D34-3FE9-14CD-F5BFFBF4F6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202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4" name="Oval 91">
                      <a:extLst>
                        <a:ext uri="{FF2B5EF4-FFF2-40B4-BE49-F238E27FC236}">
                          <a16:creationId xmlns:a16="http://schemas.microsoft.com/office/drawing/2014/main" id="{5E7B4BE2-7958-F9B4-2285-C4BA9B51E4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0" y="198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5" name="Oval 92">
                      <a:extLst>
                        <a:ext uri="{FF2B5EF4-FFF2-40B4-BE49-F238E27FC236}">
                          <a16:creationId xmlns:a16="http://schemas.microsoft.com/office/drawing/2014/main" id="{8CEE3BCD-FBA3-94BE-9B65-84FE206CC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0" y="1980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50" name="Oval 93">
                    <a:extLst>
                      <a:ext uri="{FF2B5EF4-FFF2-40B4-BE49-F238E27FC236}">
                        <a16:creationId xmlns:a16="http://schemas.microsoft.com/office/drawing/2014/main" id="{6DE3FF0A-602D-B238-9624-097437302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87" y="226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51" name="Oval 94">
                    <a:extLst>
                      <a:ext uri="{FF2B5EF4-FFF2-40B4-BE49-F238E27FC236}">
                        <a16:creationId xmlns:a16="http://schemas.microsoft.com/office/drawing/2014/main" id="{3C697B52-F0FC-8AE1-55DB-5D5076539C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5" y="2167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47" name="Oval 95">
                  <a:extLst>
                    <a:ext uri="{FF2B5EF4-FFF2-40B4-BE49-F238E27FC236}">
                      <a16:creationId xmlns:a16="http://schemas.microsoft.com/office/drawing/2014/main" id="{84CA5BAF-DFBE-1DF0-1008-C8E3F9723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" y="216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48" name="Oval 96">
                  <a:extLst>
                    <a:ext uri="{FF2B5EF4-FFF2-40B4-BE49-F238E27FC236}">
                      <a16:creationId xmlns:a16="http://schemas.microsoft.com/office/drawing/2014/main" id="{FDBD6B9C-0C78-E577-A219-B99F02998D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2" y="192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4" name="Group 97">
                <a:extLst>
                  <a:ext uri="{FF2B5EF4-FFF2-40B4-BE49-F238E27FC236}">
                    <a16:creationId xmlns:a16="http://schemas.microsoft.com/office/drawing/2014/main" id="{47BB43A7-7AFE-5C95-D07C-27AB74DED9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04" y="1845"/>
                <a:ext cx="384" cy="384"/>
                <a:chOff x="2256" y="1920"/>
                <a:chExt cx="384" cy="384"/>
              </a:xfrm>
            </p:grpSpPr>
            <p:grpSp>
              <p:nvGrpSpPr>
                <p:cNvPr id="32836" name="Group 98">
                  <a:extLst>
                    <a:ext uri="{FF2B5EF4-FFF2-40B4-BE49-F238E27FC236}">
                      <a16:creationId xmlns:a16="http://schemas.microsoft.com/office/drawing/2014/main" id="{0E4CB189-F55B-6569-EEB5-01E5149E64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39" name="Group 99">
                    <a:extLst>
                      <a:ext uri="{FF2B5EF4-FFF2-40B4-BE49-F238E27FC236}">
                        <a16:creationId xmlns:a16="http://schemas.microsoft.com/office/drawing/2014/main" id="{39F80C06-66FD-42BD-CA0C-F0CD2A2BE4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42" name="Oval 100">
                      <a:extLst>
                        <a:ext uri="{FF2B5EF4-FFF2-40B4-BE49-F238E27FC236}">
                          <a16:creationId xmlns:a16="http://schemas.microsoft.com/office/drawing/2014/main" id="{B961F350-4346-86E6-AB39-8ED8C8CF55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2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3" name="Oval 101">
                      <a:extLst>
                        <a:ext uri="{FF2B5EF4-FFF2-40B4-BE49-F238E27FC236}">
                          <a16:creationId xmlns:a16="http://schemas.microsoft.com/office/drawing/2014/main" id="{A1DC42B8-E101-D3BD-2EDF-E9A1A0CD0D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4" name="Oval 102">
                      <a:extLst>
                        <a:ext uri="{FF2B5EF4-FFF2-40B4-BE49-F238E27FC236}">
                          <a16:creationId xmlns:a16="http://schemas.microsoft.com/office/drawing/2014/main" id="{958D2E75-EC1C-C867-2110-F5DA2E7AC6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195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5" name="Oval 103">
                      <a:extLst>
                        <a:ext uri="{FF2B5EF4-FFF2-40B4-BE49-F238E27FC236}">
                          <a16:creationId xmlns:a16="http://schemas.microsoft.com/office/drawing/2014/main" id="{9436C510-6ED9-E2A2-F1AB-6825EADA64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5" y="195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40" name="Oval 104">
                    <a:extLst>
                      <a:ext uri="{FF2B5EF4-FFF2-40B4-BE49-F238E27FC236}">
                        <a16:creationId xmlns:a16="http://schemas.microsoft.com/office/drawing/2014/main" id="{B449C385-F57B-C7A0-D816-B3AE429580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1" y="2245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41" name="Oval 105">
                    <a:extLst>
                      <a:ext uri="{FF2B5EF4-FFF2-40B4-BE49-F238E27FC236}">
                        <a16:creationId xmlns:a16="http://schemas.microsoft.com/office/drawing/2014/main" id="{AA2AF246-3EDC-1F93-00E6-D181EABF6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" y="215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37" name="Oval 106">
                  <a:extLst>
                    <a:ext uri="{FF2B5EF4-FFF2-40B4-BE49-F238E27FC236}">
                      <a16:creationId xmlns:a16="http://schemas.microsoft.com/office/drawing/2014/main" id="{022F8A78-5138-7FFF-4BDC-38C24598CB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54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38" name="Oval 107">
                  <a:extLst>
                    <a:ext uri="{FF2B5EF4-FFF2-40B4-BE49-F238E27FC236}">
                      <a16:creationId xmlns:a16="http://schemas.microsoft.com/office/drawing/2014/main" id="{9B9FD839-DBC1-BF81-78A7-55D87BBB67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14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5" name="Group 108">
                <a:extLst>
                  <a:ext uri="{FF2B5EF4-FFF2-40B4-BE49-F238E27FC236}">
                    <a16:creationId xmlns:a16="http://schemas.microsoft.com/office/drawing/2014/main" id="{EB0E1DA3-DBFF-317E-9D25-A75EEB901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2508" y="1800"/>
                <a:ext cx="384" cy="384"/>
                <a:chOff x="2256" y="1920"/>
                <a:chExt cx="384" cy="384"/>
              </a:xfrm>
            </p:grpSpPr>
            <p:grpSp>
              <p:nvGrpSpPr>
                <p:cNvPr id="32826" name="Group 109">
                  <a:extLst>
                    <a:ext uri="{FF2B5EF4-FFF2-40B4-BE49-F238E27FC236}">
                      <a16:creationId xmlns:a16="http://schemas.microsoft.com/office/drawing/2014/main" id="{6D050A66-2D82-CA64-B3EA-DD7371CC3E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29" name="Group 110">
                    <a:extLst>
                      <a:ext uri="{FF2B5EF4-FFF2-40B4-BE49-F238E27FC236}">
                        <a16:creationId xmlns:a16="http://schemas.microsoft.com/office/drawing/2014/main" id="{CF1323E9-56A9-49A9-A6D4-09E1CCB3FE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32" name="Oval 111">
                      <a:extLst>
                        <a:ext uri="{FF2B5EF4-FFF2-40B4-BE49-F238E27FC236}">
                          <a16:creationId xmlns:a16="http://schemas.microsoft.com/office/drawing/2014/main" id="{7EE42AB1-3504-E21B-6DBB-A396C5A3F4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65" y="2014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3" name="Oval 112">
                      <a:extLst>
                        <a:ext uri="{FF2B5EF4-FFF2-40B4-BE49-F238E27FC236}">
                          <a16:creationId xmlns:a16="http://schemas.microsoft.com/office/drawing/2014/main" id="{03602171-49A0-C434-11C6-1F96A67A34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6" y="201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4" name="Oval 113">
                      <a:extLst>
                        <a:ext uri="{FF2B5EF4-FFF2-40B4-BE49-F238E27FC236}">
                          <a16:creationId xmlns:a16="http://schemas.microsoft.com/office/drawing/2014/main" id="{0E47CD86-254B-3269-4A37-5C05AED9C3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7" y="196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5" name="Oval 114">
                      <a:extLst>
                        <a:ext uri="{FF2B5EF4-FFF2-40B4-BE49-F238E27FC236}">
                          <a16:creationId xmlns:a16="http://schemas.microsoft.com/office/drawing/2014/main" id="{46267BE6-373C-AC22-680C-4BDC5A2E65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8" y="196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30" name="Oval 115">
                    <a:extLst>
                      <a:ext uri="{FF2B5EF4-FFF2-40B4-BE49-F238E27FC236}">
                        <a16:creationId xmlns:a16="http://schemas.microsoft.com/office/drawing/2014/main" id="{14E82132-AC7D-2CAB-F454-DEBB589E5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7" y="225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31" name="Oval 116">
                    <a:extLst>
                      <a:ext uri="{FF2B5EF4-FFF2-40B4-BE49-F238E27FC236}">
                        <a16:creationId xmlns:a16="http://schemas.microsoft.com/office/drawing/2014/main" id="{B8856BFB-DEFE-ABD6-0F07-3E1D1B6FE6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56" y="21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27" name="Oval 117">
                  <a:extLst>
                    <a:ext uri="{FF2B5EF4-FFF2-40B4-BE49-F238E27FC236}">
                      <a16:creationId xmlns:a16="http://schemas.microsoft.com/office/drawing/2014/main" id="{5886B88C-B766-1890-9BAD-F0016CD62A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9" y="2158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28" name="Oval 118">
                  <a:extLst>
                    <a:ext uri="{FF2B5EF4-FFF2-40B4-BE49-F238E27FC236}">
                      <a16:creationId xmlns:a16="http://schemas.microsoft.com/office/drawing/2014/main" id="{DD747D30-2655-2411-DD49-976A30C357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6" y="1918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</p:grpSp>
      </p:grpSp>
      <p:grpSp>
        <p:nvGrpSpPr>
          <p:cNvPr id="32773" name="Group 119">
            <a:extLst>
              <a:ext uri="{FF2B5EF4-FFF2-40B4-BE49-F238E27FC236}">
                <a16:creationId xmlns:a16="http://schemas.microsoft.com/office/drawing/2014/main" id="{080B4473-4AA3-D817-0AE5-21044AF57C06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895600"/>
            <a:ext cx="1676400" cy="633413"/>
            <a:chOff x="1707" y="2976"/>
            <a:chExt cx="1383" cy="399"/>
          </a:xfrm>
        </p:grpSpPr>
        <p:grpSp>
          <p:nvGrpSpPr>
            <p:cNvPr id="32805" name="Group 120">
              <a:extLst>
                <a:ext uri="{FF2B5EF4-FFF2-40B4-BE49-F238E27FC236}">
                  <a16:creationId xmlns:a16="http://schemas.microsoft.com/office/drawing/2014/main" id="{BEA4349E-5B85-AB4F-FD57-4F0E36F8CB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8" y="3036"/>
              <a:ext cx="1296" cy="153"/>
              <a:chOff x="1488" y="2976"/>
              <a:chExt cx="1296" cy="153"/>
            </a:xfrm>
          </p:grpSpPr>
          <p:sp>
            <p:nvSpPr>
              <p:cNvPr id="2769017" name="Freeform 121">
                <a:extLst>
                  <a:ext uri="{FF2B5EF4-FFF2-40B4-BE49-F238E27FC236}">
                    <a16:creationId xmlns:a16="http://schemas.microsoft.com/office/drawing/2014/main" id="{EB91FEA7-18BE-CCFC-D65B-E955F0F6F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976"/>
                <a:ext cx="1201" cy="57"/>
              </a:xfrm>
              <a:custGeom>
                <a:avLst/>
                <a:gdLst>
                  <a:gd name="T0" fmla="*/ 0 w 4032"/>
                  <a:gd name="T1" fmla="*/ 43 h 192"/>
                  <a:gd name="T2" fmla="*/ 300 w 4032"/>
                  <a:gd name="T3" fmla="*/ 0 h 192"/>
                  <a:gd name="T4" fmla="*/ 615 w 4032"/>
                  <a:gd name="T5" fmla="*/ 57 h 192"/>
                  <a:gd name="T6" fmla="*/ 901 w 4032"/>
                  <a:gd name="T7" fmla="*/ 14 h 192"/>
                  <a:gd name="T8" fmla="*/ 1201 w 4032"/>
                  <a:gd name="T9" fmla="*/ 57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32" h="192">
                    <a:moveTo>
                      <a:pt x="0" y="144"/>
                    </a:moveTo>
                    <a:lnTo>
                      <a:pt x="1008" y="0"/>
                    </a:lnTo>
                    <a:lnTo>
                      <a:pt x="2064" y="192"/>
                    </a:lnTo>
                    <a:lnTo>
                      <a:pt x="3024" y="48"/>
                    </a:lnTo>
                    <a:lnTo>
                      <a:pt x="4032" y="192"/>
                    </a:lnTo>
                  </a:path>
                </a:pathLst>
              </a:custGeom>
              <a:noFill/>
              <a:ln w="28575" cap="flat" cmpd="sng">
                <a:solidFill>
                  <a:srgbClr val="CC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>
                  <a:spcBef>
                    <a:spcPct val="50000"/>
                  </a:spcBef>
                  <a:buSzPct val="80000"/>
                  <a:defRPr/>
                </a:pPr>
                <a:endParaRPr lang="en-US"/>
              </a:p>
            </p:txBody>
          </p:sp>
          <p:sp>
            <p:nvSpPr>
              <p:cNvPr id="2769018" name="Freeform 122">
                <a:extLst>
                  <a:ext uri="{FF2B5EF4-FFF2-40B4-BE49-F238E27FC236}">
                    <a16:creationId xmlns:a16="http://schemas.microsoft.com/office/drawing/2014/main" id="{5CB4C0FB-4A86-8643-DA51-99E6D1C22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3072"/>
                <a:ext cx="1211" cy="57"/>
              </a:xfrm>
              <a:custGeom>
                <a:avLst/>
                <a:gdLst>
                  <a:gd name="T0" fmla="*/ 0 w 4032"/>
                  <a:gd name="T1" fmla="*/ 43 h 192"/>
                  <a:gd name="T2" fmla="*/ 302 w 4032"/>
                  <a:gd name="T3" fmla="*/ 0 h 192"/>
                  <a:gd name="T4" fmla="*/ 617 w 4032"/>
                  <a:gd name="T5" fmla="*/ 57 h 192"/>
                  <a:gd name="T6" fmla="*/ 905 w 4032"/>
                  <a:gd name="T7" fmla="*/ 14 h 192"/>
                  <a:gd name="T8" fmla="*/ 1206 w 4032"/>
                  <a:gd name="T9" fmla="*/ 57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32" h="192">
                    <a:moveTo>
                      <a:pt x="0" y="144"/>
                    </a:moveTo>
                    <a:lnTo>
                      <a:pt x="1008" y="0"/>
                    </a:lnTo>
                    <a:lnTo>
                      <a:pt x="2064" y="192"/>
                    </a:lnTo>
                    <a:lnTo>
                      <a:pt x="3024" y="48"/>
                    </a:lnTo>
                    <a:lnTo>
                      <a:pt x="4032" y="192"/>
                    </a:lnTo>
                  </a:path>
                </a:pathLst>
              </a:custGeom>
              <a:noFill/>
              <a:ln w="28575" cap="flat" cmpd="sng">
                <a:solidFill>
                  <a:srgbClr val="CC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>
                  <a:spcBef>
                    <a:spcPct val="50000"/>
                  </a:spcBef>
                  <a:buSzPct val="80000"/>
                  <a:defRPr/>
                </a:pPr>
                <a:endParaRPr lang="en-US"/>
              </a:p>
            </p:txBody>
          </p:sp>
        </p:grpSp>
        <p:grpSp>
          <p:nvGrpSpPr>
            <p:cNvPr id="32806" name="Group 123">
              <a:extLst>
                <a:ext uri="{FF2B5EF4-FFF2-40B4-BE49-F238E27FC236}">
                  <a16:creationId xmlns:a16="http://schemas.microsoft.com/office/drawing/2014/main" id="{2982F999-0838-D9B3-18C0-313540BD4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7" y="2976"/>
              <a:ext cx="1383" cy="399"/>
              <a:chOff x="1401" y="2976"/>
              <a:chExt cx="1383" cy="399"/>
            </a:xfrm>
          </p:grpSpPr>
          <p:grpSp>
            <p:nvGrpSpPr>
              <p:cNvPr id="32807" name="Group 124">
                <a:extLst>
                  <a:ext uri="{FF2B5EF4-FFF2-40B4-BE49-F238E27FC236}">
                    <a16:creationId xmlns:a16="http://schemas.microsoft.com/office/drawing/2014/main" id="{939D6B7A-85D7-5C5F-15B7-9EE7BDBC8C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8" y="2976"/>
                <a:ext cx="1296" cy="153"/>
                <a:chOff x="1488" y="2976"/>
                <a:chExt cx="1296" cy="153"/>
              </a:xfrm>
            </p:grpSpPr>
            <p:sp>
              <p:nvSpPr>
                <p:cNvPr id="2769021" name="Freeform 125">
                  <a:extLst>
                    <a:ext uri="{FF2B5EF4-FFF2-40B4-BE49-F238E27FC236}">
                      <a16:creationId xmlns:a16="http://schemas.microsoft.com/office/drawing/2014/main" id="{2731B02E-6742-F096-3490-10D8393CA1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" y="2976"/>
                  <a:ext cx="1204" cy="57"/>
                </a:xfrm>
                <a:custGeom>
                  <a:avLst/>
                  <a:gdLst>
                    <a:gd name="T0" fmla="*/ 0 w 4032"/>
                    <a:gd name="T1" fmla="*/ 43 h 192"/>
                    <a:gd name="T2" fmla="*/ 301 w 4032"/>
                    <a:gd name="T3" fmla="*/ 0 h 192"/>
                    <a:gd name="T4" fmla="*/ 616 w 4032"/>
                    <a:gd name="T5" fmla="*/ 57 h 192"/>
                    <a:gd name="T6" fmla="*/ 903 w 4032"/>
                    <a:gd name="T7" fmla="*/ 14 h 192"/>
                    <a:gd name="T8" fmla="*/ 1204 w 4032"/>
                    <a:gd name="T9" fmla="*/ 5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32" h="192">
                      <a:moveTo>
                        <a:pt x="0" y="144"/>
                      </a:moveTo>
                      <a:lnTo>
                        <a:pt x="1008" y="0"/>
                      </a:lnTo>
                      <a:lnTo>
                        <a:pt x="2064" y="192"/>
                      </a:lnTo>
                      <a:lnTo>
                        <a:pt x="3024" y="48"/>
                      </a:lnTo>
                      <a:lnTo>
                        <a:pt x="4032" y="192"/>
                      </a:lnTo>
                    </a:path>
                  </a:pathLst>
                </a:custGeom>
                <a:noFill/>
                <a:ln w="28575" cap="flat" cmpd="sng">
                  <a:solidFill>
                    <a:srgbClr val="CCCCFF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  <a:buSzPct val="80000"/>
                    <a:defRPr/>
                  </a:pPr>
                  <a:endParaRPr lang="en-US"/>
                </a:p>
              </p:txBody>
            </p:sp>
            <p:sp>
              <p:nvSpPr>
                <p:cNvPr id="2769022" name="Freeform 126">
                  <a:extLst>
                    <a:ext uri="{FF2B5EF4-FFF2-40B4-BE49-F238E27FC236}">
                      <a16:creationId xmlns:a16="http://schemas.microsoft.com/office/drawing/2014/main" id="{00A14D62-936B-28A1-7F2F-F0AAAC1A9B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3" y="3072"/>
                  <a:ext cx="1201" cy="57"/>
                </a:xfrm>
                <a:custGeom>
                  <a:avLst/>
                  <a:gdLst>
                    <a:gd name="T0" fmla="*/ 0 w 4032"/>
                    <a:gd name="T1" fmla="*/ 43 h 192"/>
                    <a:gd name="T2" fmla="*/ 300 w 4032"/>
                    <a:gd name="T3" fmla="*/ 0 h 192"/>
                    <a:gd name="T4" fmla="*/ 615 w 4032"/>
                    <a:gd name="T5" fmla="*/ 57 h 192"/>
                    <a:gd name="T6" fmla="*/ 901 w 4032"/>
                    <a:gd name="T7" fmla="*/ 14 h 192"/>
                    <a:gd name="T8" fmla="*/ 1201 w 4032"/>
                    <a:gd name="T9" fmla="*/ 5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32" h="192">
                      <a:moveTo>
                        <a:pt x="0" y="144"/>
                      </a:moveTo>
                      <a:lnTo>
                        <a:pt x="1008" y="0"/>
                      </a:lnTo>
                      <a:lnTo>
                        <a:pt x="2064" y="192"/>
                      </a:lnTo>
                      <a:lnTo>
                        <a:pt x="3024" y="48"/>
                      </a:lnTo>
                      <a:lnTo>
                        <a:pt x="4032" y="192"/>
                      </a:lnTo>
                    </a:path>
                  </a:pathLst>
                </a:custGeom>
                <a:noFill/>
                <a:ln w="28575" cap="flat" cmpd="sng">
                  <a:solidFill>
                    <a:srgbClr val="CCCCFF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  <a:buSzPct val="80000"/>
                    <a:defRPr/>
                  </a:pPr>
                  <a:endParaRPr lang="en-US"/>
                </a:p>
              </p:txBody>
            </p:sp>
          </p:grpSp>
          <p:grpSp>
            <p:nvGrpSpPr>
              <p:cNvPr id="32808" name="Group 127">
                <a:extLst>
                  <a:ext uri="{FF2B5EF4-FFF2-40B4-BE49-F238E27FC236}">
                    <a16:creationId xmlns:a16="http://schemas.microsoft.com/office/drawing/2014/main" id="{EF6A166F-EEA8-0C9B-A448-FA9519061A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01" y="3162"/>
                <a:ext cx="1353" cy="213"/>
                <a:chOff x="1401" y="3162"/>
                <a:chExt cx="1353" cy="213"/>
              </a:xfrm>
            </p:grpSpPr>
            <p:grpSp>
              <p:nvGrpSpPr>
                <p:cNvPr id="32809" name="Group 128">
                  <a:extLst>
                    <a:ext uri="{FF2B5EF4-FFF2-40B4-BE49-F238E27FC236}">
                      <a16:creationId xmlns:a16="http://schemas.microsoft.com/office/drawing/2014/main" id="{FB262CBC-5944-7350-6B1E-BD5E88EE7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1401" y="3162"/>
                  <a:ext cx="1296" cy="153"/>
                  <a:chOff x="1488" y="2976"/>
                  <a:chExt cx="1296" cy="153"/>
                </a:xfrm>
              </p:grpSpPr>
              <p:sp>
                <p:nvSpPr>
                  <p:cNvPr id="2769025" name="Freeform 129">
                    <a:extLst>
                      <a:ext uri="{FF2B5EF4-FFF2-40B4-BE49-F238E27FC236}">
                        <a16:creationId xmlns:a16="http://schemas.microsoft.com/office/drawing/2014/main" id="{A51ADA86-1495-8CD4-BABC-FC201AAA0E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91" y="2976"/>
                    <a:ext cx="1198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3 w 4032"/>
                      <a:gd name="T5" fmla="*/ 57 h 192"/>
                      <a:gd name="T6" fmla="*/ 899 w 4032"/>
                      <a:gd name="T7" fmla="*/ 14 h 192"/>
                      <a:gd name="T8" fmla="*/ 1198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  <p:sp>
                <p:nvSpPr>
                  <p:cNvPr id="2769026" name="Freeform 130">
                    <a:extLst>
                      <a:ext uri="{FF2B5EF4-FFF2-40B4-BE49-F238E27FC236}">
                        <a16:creationId xmlns:a16="http://schemas.microsoft.com/office/drawing/2014/main" id="{067B8C95-040D-0BBA-7680-0F8E628A6A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4" y="3072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2810" name="Group 131">
                  <a:extLst>
                    <a:ext uri="{FF2B5EF4-FFF2-40B4-BE49-F238E27FC236}">
                      <a16:creationId xmlns:a16="http://schemas.microsoft.com/office/drawing/2014/main" id="{27083765-17FE-0C0C-B081-1D4F54540F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1458" y="3222"/>
                  <a:ext cx="1296" cy="153"/>
                  <a:chOff x="1488" y="2976"/>
                  <a:chExt cx="1296" cy="153"/>
                </a:xfrm>
              </p:grpSpPr>
              <p:sp>
                <p:nvSpPr>
                  <p:cNvPr id="2769028" name="Freeform 132">
                    <a:extLst>
                      <a:ext uri="{FF2B5EF4-FFF2-40B4-BE49-F238E27FC236}">
                        <a16:creationId xmlns:a16="http://schemas.microsoft.com/office/drawing/2014/main" id="{E2A4719B-707F-01B1-4D0A-59640C368D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8" y="2976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  <p:sp>
                <p:nvSpPr>
                  <p:cNvPr id="2769029" name="Freeform 133">
                    <a:extLst>
                      <a:ext uri="{FF2B5EF4-FFF2-40B4-BE49-F238E27FC236}">
                        <a16:creationId xmlns:a16="http://schemas.microsoft.com/office/drawing/2014/main" id="{FA733AC1-8557-944B-8A55-0B1B0D47F9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4" y="3072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</p:grpSp>
          </p:grpSp>
        </p:grpSp>
      </p:grpSp>
      <p:grpSp>
        <p:nvGrpSpPr>
          <p:cNvPr id="32774" name="Group 134">
            <a:extLst>
              <a:ext uri="{FF2B5EF4-FFF2-40B4-BE49-F238E27FC236}">
                <a16:creationId xmlns:a16="http://schemas.microsoft.com/office/drawing/2014/main" id="{FFDDA27D-46A0-1A5C-C5B3-F33EEF026767}"/>
              </a:ext>
            </a:extLst>
          </p:cNvPr>
          <p:cNvGrpSpPr>
            <a:grpSpLocks/>
          </p:cNvGrpSpPr>
          <p:nvPr/>
        </p:nvGrpSpPr>
        <p:grpSpPr bwMode="auto">
          <a:xfrm>
            <a:off x="4552950" y="2981325"/>
            <a:ext cx="457200" cy="457200"/>
            <a:chOff x="2868" y="1878"/>
            <a:chExt cx="288" cy="288"/>
          </a:xfrm>
        </p:grpSpPr>
        <p:sp>
          <p:nvSpPr>
            <p:cNvPr id="32803" name="Line 135">
              <a:extLst>
                <a:ext uri="{FF2B5EF4-FFF2-40B4-BE49-F238E27FC236}">
                  <a16:creationId xmlns:a16="http://schemas.microsoft.com/office/drawing/2014/main" id="{8D3CB1EC-0870-B758-6D74-5212C9EED6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5" y="187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4" name="Line 136">
              <a:extLst>
                <a:ext uri="{FF2B5EF4-FFF2-40B4-BE49-F238E27FC236}">
                  <a16:creationId xmlns:a16="http://schemas.microsoft.com/office/drawing/2014/main" id="{6B828A7C-D9A7-4A8E-DD4A-00C19D47F30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012" y="187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5" name="Group 137">
            <a:extLst>
              <a:ext uri="{FF2B5EF4-FFF2-40B4-BE49-F238E27FC236}">
                <a16:creationId xmlns:a16="http://schemas.microsoft.com/office/drawing/2014/main" id="{9F38024A-CF3C-1326-1284-830745F3C7D8}"/>
              </a:ext>
            </a:extLst>
          </p:cNvPr>
          <p:cNvGrpSpPr>
            <a:grpSpLocks/>
          </p:cNvGrpSpPr>
          <p:nvPr/>
        </p:nvGrpSpPr>
        <p:grpSpPr bwMode="auto">
          <a:xfrm>
            <a:off x="7154863" y="3124200"/>
            <a:ext cx="306387" cy="152400"/>
            <a:chOff x="4507" y="1968"/>
            <a:chExt cx="193" cy="96"/>
          </a:xfrm>
        </p:grpSpPr>
        <p:sp>
          <p:nvSpPr>
            <p:cNvPr id="32801" name="Line 138">
              <a:extLst>
                <a:ext uri="{FF2B5EF4-FFF2-40B4-BE49-F238E27FC236}">
                  <a16:creationId xmlns:a16="http://schemas.microsoft.com/office/drawing/2014/main" id="{7201A1FA-E93D-55E0-A808-A037B2D517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603" y="1872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2" name="Line 139">
              <a:extLst>
                <a:ext uri="{FF2B5EF4-FFF2-40B4-BE49-F238E27FC236}">
                  <a16:creationId xmlns:a16="http://schemas.microsoft.com/office/drawing/2014/main" id="{28FCB06A-1240-DA54-461F-626F92AECBC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604" y="1968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6" name="Rectangle 140">
            <a:extLst>
              <a:ext uri="{FF2B5EF4-FFF2-40B4-BE49-F238E27FC236}">
                <a16:creationId xmlns:a16="http://schemas.microsoft.com/office/drawing/2014/main" id="{8921EDDF-F27A-4937-7533-E66E63526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8194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Calibri" panose="020F0502020204030204" pitchFamily="34" charset="0"/>
              </a:rPr>
              <a:t>clot</a:t>
            </a:r>
            <a:endParaRPr lang="en-US" altLang="en-US" sz="40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2777" name="Rectangle 141">
            <a:extLst>
              <a:ext uri="{FF2B5EF4-FFF2-40B4-BE49-F238E27FC236}">
                <a16:creationId xmlns:a16="http://schemas.microsoft.com/office/drawing/2014/main" id="{6F5DA157-6EDA-1A55-D4FF-0CDEC6CD1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3341688"/>
            <a:ext cx="152400" cy="76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grpSp>
        <p:nvGrpSpPr>
          <p:cNvPr id="32778" name="Group 142">
            <a:extLst>
              <a:ext uri="{FF2B5EF4-FFF2-40B4-BE49-F238E27FC236}">
                <a16:creationId xmlns:a16="http://schemas.microsoft.com/office/drawing/2014/main" id="{94E3F3DD-C708-A623-EFE1-8682A84A8233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2928938"/>
            <a:ext cx="1177925" cy="247650"/>
            <a:chOff x="812" y="2008"/>
            <a:chExt cx="742" cy="156"/>
          </a:xfrm>
        </p:grpSpPr>
        <p:sp>
          <p:nvSpPr>
            <p:cNvPr id="32797" name="Line 143">
              <a:extLst>
                <a:ext uri="{FF2B5EF4-FFF2-40B4-BE49-F238E27FC236}">
                  <a16:creationId xmlns:a16="http://schemas.microsoft.com/office/drawing/2014/main" id="{97B903D4-11D3-669C-800A-D63B6934DC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6" y="2164"/>
              <a:ext cx="65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8" name="Line 144">
              <a:extLst>
                <a:ext uri="{FF2B5EF4-FFF2-40B4-BE49-F238E27FC236}">
                  <a16:creationId xmlns:a16="http://schemas.microsoft.com/office/drawing/2014/main" id="{D538DD04-9B67-7638-64A2-BF0249A74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2132"/>
              <a:ext cx="65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9" name="Line 145">
              <a:extLst>
                <a:ext uri="{FF2B5EF4-FFF2-40B4-BE49-F238E27FC236}">
                  <a16:creationId xmlns:a16="http://schemas.microsoft.com/office/drawing/2014/main" id="{5A43516F-3733-0851-4E98-36F816AC5D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042"/>
              <a:ext cx="72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0" name="Line 146">
              <a:extLst>
                <a:ext uri="{FF2B5EF4-FFF2-40B4-BE49-F238E27FC236}">
                  <a16:creationId xmlns:a16="http://schemas.microsoft.com/office/drawing/2014/main" id="{60BA6651-491B-873F-4B44-D086B1847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2" y="2008"/>
              <a:ext cx="742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9" name="Oval 147">
            <a:extLst>
              <a:ext uri="{FF2B5EF4-FFF2-40B4-BE49-F238E27FC236}">
                <a16:creationId xmlns:a16="http://schemas.microsoft.com/office/drawing/2014/main" id="{4920E38A-1048-9D2B-B90B-0160F37E3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2884488"/>
            <a:ext cx="238125" cy="6572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80" name="Line 148">
            <a:extLst>
              <a:ext uri="{FF2B5EF4-FFF2-40B4-BE49-F238E27FC236}">
                <a16:creationId xmlns:a16="http://schemas.microsoft.com/office/drawing/2014/main" id="{FBB1E398-8649-6971-87AB-BB3CEC71F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219450"/>
            <a:ext cx="96678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Line 149">
            <a:extLst>
              <a:ext uri="{FF2B5EF4-FFF2-40B4-BE49-F238E27FC236}">
                <a16:creationId xmlns:a16="http://schemas.microsoft.com/office/drawing/2014/main" id="{D0690456-C393-2710-E483-8DE6BE85A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375" y="3257550"/>
            <a:ext cx="1041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Line 150">
            <a:extLst>
              <a:ext uri="{FF2B5EF4-FFF2-40B4-BE49-F238E27FC236}">
                <a16:creationId xmlns:a16="http://schemas.microsoft.com/office/drawing/2014/main" id="{0DEC3D93-ECA5-1BA1-3307-3CA1D72FC8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345122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Line 151">
            <a:extLst>
              <a:ext uri="{FF2B5EF4-FFF2-40B4-BE49-F238E27FC236}">
                <a16:creationId xmlns:a16="http://schemas.microsoft.com/office/drawing/2014/main" id="{CF23CAEE-CC37-2048-85F7-58CCEAA94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400" y="349567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4" name="Line 152">
            <a:extLst>
              <a:ext uri="{FF2B5EF4-FFF2-40B4-BE49-F238E27FC236}">
                <a16:creationId xmlns:a16="http://schemas.microsoft.com/office/drawing/2014/main" id="{C9BFB050-15D3-4073-0616-E1DFAC2FB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375" y="331152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5" name="Line 153">
            <a:extLst>
              <a:ext uri="{FF2B5EF4-FFF2-40B4-BE49-F238E27FC236}">
                <a16:creationId xmlns:a16="http://schemas.microsoft.com/office/drawing/2014/main" id="{238EF249-0766-7988-F7C0-4A2340E5DE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425" y="3384550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Freeform 154">
            <a:extLst>
              <a:ext uri="{FF2B5EF4-FFF2-40B4-BE49-F238E27FC236}">
                <a16:creationId xmlns:a16="http://schemas.microsoft.com/office/drawing/2014/main" id="{20F35114-6796-83A1-6B8E-D1C35FA7B0CB}"/>
              </a:ext>
            </a:extLst>
          </p:cNvPr>
          <p:cNvSpPr>
            <a:spLocks/>
          </p:cNvSpPr>
          <p:nvPr/>
        </p:nvSpPr>
        <p:spPr bwMode="auto">
          <a:xfrm flipV="1">
            <a:off x="752475" y="3281363"/>
            <a:ext cx="1181100" cy="263525"/>
          </a:xfrm>
          <a:custGeom>
            <a:avLst/>
            <a:gdLst>
              <a:gd name="T0" fmla="*/ 0 w 374"/>
              <a:gd name="T1" fmla="*/ 0 h 187"/>
              <a:gd name="T2" fmla="*/ 2147483646 w 374"/>
              <a:gd name="T3" fmla="*/ 2147483646 h 187"/>
              <a:gd name="T4" fmla="*/ 2147483646 w 374"/>
              <a:gd name="T5" fmla="*/ 0 h 1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74" h="187">
                <a:moveTo>
                  <a:pt x="0" y="0"/>
                </a:moveTo>
                <a:cubicBezTo>
                  <a:pt x="62" y="93"/>
                  <a:pt x="125" y="187"/>
                  <a:pt x="187" y="187"/>
                </a:cubicBezTo>
                <a:cubicBezTo>
                  <a:pt x="249" y="187"/>
                  <a:pt x="343" y="31"/>
                  <a:pt x="374" y="0"/>
                </a:cubicBezTo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155">
            <a:extLst>
              <a:ext uri="{FF2B5EF4-FFF2-40B4-BE49-F238E27FC236}">
                <a16:creationId xmlns:a16="http://schemas.microsoft.com/office/drawing/2014/main" id="{8915A18B-D9B4-D900-EAA9-75CC049A5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" y="3051175"/>
            <a:ext cx="1041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8" name="Freeform 156">
            <a:extLst>
              <a:ext uri="{FF2B5EF4-FFF2-40B4-BE49-F238E27FC236}">
                <a16:creationId xmlns:a16="http://schemas.microsoft.com/office/drawing/2014/main" id="{5D2CECAA-47C6-2BE4-1BBE-6E64508E6B86}"/>
              </a:ext>
            </a:extLst>
          </p:cNvPr>
          <p:cNvSpPr>
            <a:spLocks/>
          </p:cNvSpPr>
          <p:nvPr/>
        </p:nvSpPr>
        <p:spPr bwMode="auto">
          <a:xfrm>
            <a:off x="749300" y="2882900"/>
            <a:ext cx="1181100" cy="263525"/>
          </a:xfrm>
          <a:custGeom>
            <a:avLst/>
            <a:gdLst>
              <a:gd name="T0" fmla="*/ 0 w 374"/>
              <a:gd name="T1" fmla="*/ 0 h 187"/>
              <a:gd name="T2" fmla="*/ 2147483646 w 374"/>
              <a:gd name="T3" fmla="*/ 2147483646 h 187"/>
              <a:gd name="T4" fmla="*/ 2147483646 w 374"/>
              <a:gd name="T5" fmla="*/ 0 h 1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74" h="187">
                <a:moveTo>
                  <a:pt x="0" y="0"/>
                </a:moveTo>
                <a:cubicBezTo>
                  <a:pt x="62" y="93"/>
                  <a:pt x="125" y="187"/>
                  <a:pt x="187" y="187"/>
                </a:cubicBezTo>
                <a:cubicBezTo>
                  <a:pt x="249" y="187"/>
                  <a:pt x="343" y="31"/>
                  <a:pt x="374" y="0"/>
                </a:cubicBezTo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Oval 157">
            <a:extLst>
              <a:ext uri="{FF2B5EF4-FFF2-40B4-BE49-F238E27FC236}">
                <a16:creationId xmlns:a16="http://schemas.microsoft.com/office/drawing/2014/main" id="{3CE2E839-1AD2-B1F9-F04A-F3C5C58F2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2884488"/>
            <a:ext cx="238125" cy="65722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90" name="Rectangle 158">
            <a:extLst>
              <a:ext uri="{FF2B5EF4-FFF2-40B4-BE49-F238E27FC236}">
                <a16:creationId xmlns:a16="http://schemas.microsoft.com/office/drawing/2014/main" id="{617EB3DC-5F04-ABA5-A759-75E9332E2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75" y="3046413"/>
            <a:ext cx="152400" cy="1524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91" name="Rectangle 159">
            <a:extLst>
              <a:ext uri="{FF2B5EF4-FFF2-40B4-BE49-F238E27FC236}">
                <a16:creationId xmlns:a16="http://schemas.microsoft.com/office/drawing/2014/main" id="{E167BDC6-831B-6206-7445-31B74D2AF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975" y="2962275"/>
            <a:ext cx="76200" cy="1524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2769056" name="Freeform 160">
            <a:extLst>
              <a:ext uri="{FF2B5EF4-FFF2-40B4-BE49-F238E27FC236}">
                <a16:creationId xmlns:a16="http://schemas.microsoft.com/office/drawing/2014/main" id="{5AC7AEAB-5929-2822-7CE6-31F8AC4F7CB0}"/>
              </a:ext>
            </a:extLst>
          </p:cNvPr>
          <p:cNvSpPr>
            <a:spLocks/>
          </p:cNvSpPr>
          <p:nvPr/>
        </p:nvSpPr>
        <p:spPr bwMode="auto">
          <a:xfrm>
            <a:off x="1863725" y="2909888"/>
            <a:ext cx="47625" cy="49212"/>
          </a:xfrm>
          <a:custGeom>
            <a:avLst/>
            <a:gdLst>
              <a:gd name="T0" fmla="*/ 23813 w 30"/>
              <a:gd name="T1" fmla="*/ 25400 h 31"/>
              <a:gd name="T2" fmla="*/ 25400 w 30"/>
              <a:gd name="T3" fmla="*/ 25400 h 31"/>
              <a:gd name="T4" fmla="*/ 19050 w 30"/>
              <a:gd name="T5" fmla="*/ 34925 h 31"/>
              <a:gd name="T6" fmla="*/ 20638 w 30"/>
              <a:gd name="T7" fmla="*/ 26987 h 31"/>
              <a:gd name="T8" fmla="*/ 28575 w 30"/>
              <a:gd name="T9" fmla="*/ 22225 h 31"/>
              <a:gd name="T10" fmla="*/ 28575 w 30"/>
              <a:gd name="T11" fmla="*/ 20637 h 31"/>
              <a:gd name="T12" fmla="*/ 11113 w 30"/>
              <a:gd name="T13" fmla="*/ 26987 h 31"/>
              <a:gd name="T14" fmla="*/ 20638 w 30"/>
              <a:gd name="T15" fmla="*/ 17462 h 31"/>
              <a:gd name="T16" fmla="*/ 20638 w 30"/>
              <a:gd name="T17" fmla="*/ 15875 h 31"/>
              <a:gd name="T18" fmla="*/ 23813 w 30"/>
              <a:gd name="T19" fmla="*/ 31750 h 31"/>
              <a:gd name="T20" fmla="*/ 34925 w 30"/>
              <a:gd name="T21" fmla="*/ 26987 h 31"/>
              <a:gd name="T22" fmla="*/ 30163 w 30"/>
              <a:gd name="T23" fmla="*/ 26987 h 31"/>
              <a:gd name="T24" fmla="*/ 28575 w 30"/>
              <a:gd name="T25" fmla="*/ 31750 h 31"/>
              <a:gd name="T26" fmla="*/ 28575 w 30"/>
              <a:gd name="T27" fmla="*/ 26987 h 31"/>
              <a:gd name="T28" fmla="*/ 23813 w 30"/>
              <a:gd name="T29" fmla="*/ 31750 h 31"/>
              <a:gd name="T30" fmla="*/ 9525 w 30"/>
              <a:gd name="T31" fmla="*/ 31750 h 31"/>
              <a:gd name="T32" fmla="*/ 30163 w 30"/>
              <a:gd name="T33" fmla="*/ 22225 h 31"/>
              <a:gd name="T34" fmla="*/ 39688 w 30"/>
              <a:gd name="T35" fmla="*/ 22225 h 31"/>
              <a:gd name="T36" fmla="*/ 23813 w 30"/>
              <a:gd name="T37" fmla="*/ 31750 h 31"/>
              <a:gd name="T38" fmla="*/ 1588 w 30"/>
              <a:gd name="T39" fmla="*/ 46037 h 31"/>
              <a:gd name="T40" fmla="*/ 47625 w 30"/>
              <a:gd name="T41" fmla="*/ 20637 h 31"/>
              <a:gd name="T42" fmla="*/ 30163 w 30"/>
              <a:gd name="T43" fmla="*/ 17462 h 31"/>
              <a:gd name="T44" fmla="*/ 20638 w 30"/>
              <a:gd name="T45" fmla="*/ 20637 h 31"/>
              <a:gd name="T46" fmla="*/ 42863 w 30"/>
              <a:gd name="T47" fmla="*/ 11112 h 31"/>
              <a:gd name="T48" fmla="*/ 23813 w 30"/>
              <a:gd name="T49" fmla="*/ 15875 h 31"/>
              <a:gd name="T50" fmla="*/ 34925 w 30"/>
              <a:gd name="T51" fmla="*/ 6350 h 31"/>
              <a:gd name="T52" fmla="*/ 11113 w 30"/>
              <a:gd name="T53" fmla="*/ 30162 h 31"/>
              <a:gd name="T54" fmla="*/ 25400 w 30"/>
              <a:gd name="T55" fmla="*/ 17462 h 31"/>
              <a:gd name="T56" fmla="*/ 33338 w 30"/>
              <a:gd name="T57" fmla="*/ 30162 h 31"/>
              <a:gd name="T58" fmla="*/ 25400 w 30"/>
              <a:gd name="T59" fmla="*/ 26987 h 31"/>
              <a:gd name="T60" fmla="*/ 15875 w 30"/>
              <a:gd name="T61" fmla="*/ 26987 h 31"/>
              <a:gd name="T62" fmla="*/ 19050 w 30"/>
              <a:gd name="T63" fmla="*/ 30162 h 31"/>
              <a:gd name="T64" fmla="*/ 25400 w 30"/>
              <a:gd name="T65" fmla="*/ 26987 h 31"/>
              <a:gd name="T66" fmla="*/ 23813 w 30"/>
              <a:gd name="T67" fmla="*/ 30162 h 3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0" h="31">
                <a:moveTo>
                  <a:pt x="15" y="19"/>
                </a:moveTo>
                <a:cubicBezTo>
                  <a:pt x="24" y="16"/>
                  <a:pt x="22" y="18"/>
                  <a:pt x="15" y="16"/>
                </a:cubicBezTo>
                <a:cubicBezTo>
                  <a:pt x="13" y="16"/>
                  <a:pt x="8" y="14"/>
                  <a:pt x="10" y="14"/>
                </a:cubicBezTo>
                <a:cubicBezTo>
                  <a:pt x="12" y="14"/>
                  <a:pt x="14" y="15"/>
                  <a:pt x="16" y="16"/>
                </a:cubicBezTo>
                <a:cubicBezTo>
                  <a:pt x="17" y="17"/>
                  <a:pt x="19" y="19"/>
                  <a:pt x="18" y="20"/>
                </a:cubicBezTo>
                <a:cubicBezTo>
                  <a:pt x="17" y="22"/>
                  <a:pt x="14" y="23"/>
                  <a:pt x="12" y="22"/>
                </a:cubicBezTo>
                <a:lnTo>
                  <a:pt x="13" y="17"/>
                </a:lnTo>
                <a:cubicBezTo>
                  <a:pt x="13" y="17"/>
                  <a:pt x="13" y="17"/>
                  <a:pt x="13" y="17"/>
                </a:cubicBezTo>
                <a:cubicBezTo>
                  <a:pt x="15" y="17"/>
                  <a:pt x="16" y="16"/>
                  <a:pt x="18" y="16"/>
                </a:cubicBezTo>
                <a:cubicBezTo>
                  <a:pt x="11" y="20"/>
                  <a:pt x="12" y="20"/>
                  <a:pt x="18" y="14"/>
                </a:cubicBezTo>
                <a:cubicBezTo>
                  <a:pt x="19" y="13"/>
                  <a:pt x="11" y="17"/>
                  <a:pt x="13" y="16"/>
                </a:cubicBezTo>
                <a:cubicBezTo>
                  <a:pt x="15" y="15"/>
                  <a:pt x="20" y="13"/>
                  <a:pt x="18" y="13"/>
                </a:cubicBezTo>
                <a:cubicBezTo>
                  <a:pt x="16" y="13"/>
                  <a:pt x="14" y="15"/>
                  <a:pt x="12" y="16"/>
                </a:cubicBezTo>
                <a:cubicBezTo>
                  <a:pt x="10" y="17"/>
                  <a:pt x="9" y="17"/>
                  <a:pt x="7" y="17"/>
                </a:cubicBezTo>
                <a:cubicBezTo>
                  <a:pt x="9" y="16"/>
                  <a:pt x="22" y="10"/>
                  <a:pt x="22" y="8"/>
                </a:cubicBezTo>
                <a:cubicBezTo>
                  <a:pt x="22" y="5"/>
                  <a:pt x="16" y="10"/>
                  <a:pt x="13" y="11"/>
                </a:cubicBezTo>
                <a:cubicBezTo>
                  <a:pt x="3" y="19"/>
                  <a:pt x="17" y="12"/>
                  <a:pt x="19" y="10"/>
                </a:cubicBezTo>
                <a:cubicBezTo>
                  <a:pt x="25" y="0"/>
                  <a:pt x="18" y="8"/>
                  <a:pt x="13" y="10"/>
                </a:cubicBezTo>
                <a:cubicBezTo>
                  <a:pt x="23" y="12"/>
                  <a:pt x="15" y="16"/>
                  <a:pt x="10" y="19"/>
                </a:cubicBezTo>
                <a:cubicBezTo>
                  <a:pt x="12" y="19"/>
                  <a:pt x="15" y="18"/>
                  <a:pt x="15" y="20"/>
                </a:cubicBezTo>
                <a:cubicBezTo>
                  <a:pt x="15" y="22"/>
                  <a:pt x="9" y="23"/>
                  <a:pt x="10" y="22"/>
                </a:cubicBezTo>
                <a:cubicBezTo>
                  <a:pt x="12" y="20"/>
                  <a:pt x="19" y="18"/>
                  <a:pt x="22" y="17"/>
                </a:cubicBezTo>
                <a:cubicBezTo>
                  <a:pt x="15" y="16"/>
                  <a:pt x="13" y="11"/>
                  <a:pt x="10" y="19"/>
                </a:cubicBezTo>
                <a:cubicBezTo>
                  <a:pt x="13" y="26"/>
                  <a:pt x="18" y="24"/>
                  <a:pt x="19" y="17"/>
                </a:cubicBezTo>
                <a:cubicBezTo>
                  <a:pt x="10" y="16"/>
                  <a:pt x="10" y="20"/>
                  <a:pt x="16" y="25"/>
                </a:cubicBezTo>
                <a:cubicBezTo>
                  <a:pt x="17" y="23"/>
                  <a:pt x="19" y="22"/>
                  <a:pt x="18" y="20"/>
                </a:cubicBezTo>
                <a:cubicBezTo>
                  <a:pt x="17" y="18"/>
                  <a:pt x="13" y="21"/>
                  <a:pt x="13" y="19"/>
                </a:cubicBezTo>
                <a:cubicBezTo>
                  <a:pt x="13" y="17"/>
                  <a:pt x="20" y="17"/>
                  <a:pt x="18" y="17"/>
                </a:cubicBezTo>
                <a:lnTo>
                  <a:pt x="10" y="19"/>
                </a:lnTo>
                <a:cubicBezTo>
                  <a:pt x="10" y="19"/>
                  <a:pt x="15" y="20"/>
                  <a:pt x="15" y="20"/>
                </a:cubicBezTo>
                <a:cubicBezTo>
                  <a:pt x="16" y="18"/>
                  <a:pt x="19" y="16"/>
                  <a:pt x="18" y="14"/>
                </a:cubicBezTo>
                <a:cubicBezTo>
                  <a:pt x="17" y="13"/>
                  <a:pt x="5" y="19"/>
                  <a:pt x="6" y="20"/>
                </a:cubicBezTo>
                <a:cubicBezTo>
                  <a:pt x="6" y="20"/>
                  <a:pt x="22" y="13"/>
                  <a:pt x="24" y="13"/>
                </a:cubicBezTo>
                <a:cubicBezTo>
                  <a:pt x="26" y="13"/>
                  <a:pt x="21" y="14"/>
                  <a:pt x="19" y="14"/>
                </a:cubicBezTo>
                <a:cubicBezTo>
                  <a:pt x="16" y="15"/>
                  <a:pt x="1" y="21"/>
                  <a:pt x="15" y="19"/>
                </a:cubicBezTo>
                <a:cubicBezTo>
                  <a:pt x="18" y="17"/>
                  <a:pt x="22" y="16"/>
                  <a:pt x="25" y="14"/>
                </a:cubicBezTo>
                <a:cubicBezTo>
                  <a:pt x="26" y="13"/>
                  <a:pt x="22" y="16"/>
                  <a:pt x="21" y="17"/>
                </a:cubicBezTo>
                <a:cubicBezTo>
                  <a:pt x="19" y="18"/>
                  <a:pt x="17" y="19"/>
                  <a:pt x="15" y="20"/>
                </a:cubicBezTo>
                <a:cubicBezTo>
                  <a:pt x="7" y="24"/>
                  <a:pt x="13" y="21"/>
                  <a:pt x="6" y="26"/>
                </a:cubicBezTo>
                <a:cubicBezTo>
                  <a:pt x="4" y="27"/>
                  <a:pt x="0" y="27"/>
                  <a:pt x="1" y="29"/>
                </a:cubicBezTo>
                <a:cubicBezTo>
                  <a:pt x="2" y="31"/>
                  <a:pt x="5" y="28"/>
                  <a:pt x="7" y="28"/>
                </a:cubicBezTo>
                <a:cubicBezTo>
                  <a:pt x="15" y="23"/>
                  <a:pt x="22" y="18"/>
                  <a:pt x="30" y="13"/>
                </a:cubicBezTo>
                <a:cubicBezTo>
                  <a:pt x="28" y="12"/>
                  <a:pt x="27" y="10"/>
                  <a:pt x="25" y="10"/>
                </a:cubicBezTo>
                <a:cubicBezTo>
                  <a:pt x="23" y="10"/>
                  <a:pt x="20" y="12"/>
                  <a:pt x="19" y="11"/>
                </a:cubicBezTo>
                <a:cubicBezTo>
                  <a:pt x="18" y="10"/>
                  <a:pt x="27" y="3"/>
                  <a:pt x="27" y="4"/>
                </a:cubicBezTo>
                <a:cubicBezTo>
                  <a:pt x="27" y="9"/>
                  <a:pt x="13" y="9"/>
                  <a:pt x="13" y="13"/>
                </a:cubicBezTo>
                <a:cubicBezTo>
                  <a:pt x="13" y="15"/>
                  <a:pt x="16" y="12"/>
                  <a:pt x="18" y="11"/>
                </a:cubicBezTo>
                <a:cubicBezTo>
                  <a:pt x="26" y="6"/>
                  <a:pt x="17" y="9"/>
                  <a:pt x="27" y="7"/>
                </a:cubicBezTo>
                <a:cubicBezTo>
                  <a:pt x="25" y="6"/>
                  <a:pt x="24" y="4"/>
                  <a:pt x="22" y="4"/>
                </a:cubicBezTo>
                <a:cubicBezTo>
                  <a:pt x="19" y="4"/>
                  <a:pt x="15" y="13"/>
                  <a:pt x="15" y="10"/>
                </a:cubicBezTo>
                <a:cubicBezTo>
                  <a:pt x="15" y="9"/>
                  <a:pt x="28" y="2"/>
                  <a:pt x="28" y="2"/>
                </a:cubicBezTo>
                <a:cubicBezTo>
                  <a:pt x="26" y="1"/>
                  <a:pt x="24" y="3"/>
                  <a:pt x="22" y="4"/>
                </a:cubicBezTo>
                <a:cubicBezTo>
                  <a:pt x="17" y="7"/>
                  <a:pt x="13" y="10"/>
                  <a:pt x="9" y="14"/>
                </a:cubicBezTo>
                <a:lnTo>
                  <a:pt x="7" y="19"/>
                </a:lnTo>
                <a:cubicBezTo>
                  <a:pt x="7" y="19"/>
                  <a:pt x="21" y="10"/>
                  <a:pt x="21" y="10"/>
                </a:cubicBezTo>
                <a:cubicBezTo>
                  <a:pt x="21" y="8"/>
                  <a:pt x="18" y="11"/>
                  <a:pt x="16" y="11"/>
                </a:cubicBezTo>
                <a:cubicBezTo>
                  <a:pt x="12" y="14"/>
                  <a:pt x="2" y="24"/>
                  <a:pt x="12" y="22"/>
                </a:cubicBezTo>
                <a:cubicBezTo>
                  <a:pt x="15" y="21"/>
                  <a:pt x="21" y="22"/>
                  <a:pt x="21" y="19"/>
                </a:cubicBezTo>
                <a:cubicBezTo>
                  <a:pt x="21" y="19"/>
                  <a:pt x="12" y="11"/>
                  <a:pt x="12" y="14"/>
                </a:cubicBezTo>
                <a:cubicBezTo>
                  <a:pt x="12" y="16"/>
                  <a:pt x="15" y="16"/>
                  <a:pt x="16" y="17"/>
                </a:cubicBezTo>
                <a:cubicBezTo>
                  <a:pt x="19" y="26"/>
                  <a:pt x="10" y="28"/>
                  <a:pt x="16" y="13"/>
                </a:cubicBezTo>
                <a:cubicBezTo>
                  <a:pt x="28" y="15"/>
                  <a:pt x="13" y="17"/>
                  <a:pt x="10" y="17"/>
                </a:cubicBezTo>
                <a:cubicBezTo>
                  <a:pt x="12" y="16"/>
                  <a:pt x="14" y="13"/>
                  <a:pt x="15" y="14"/>
                </a:cubicBezTo>
                <a:cubicBezTo>
                  <a:pt x="16" y="15"/>
                  <a:pt x="14" y="19"/>
                  <a:pt x="12" y="19"/>
                </a:cubicBezTo>
                <a:cubicBezTo>
                  <a:pt x="9" y="19"/>
                  <a:pt x="15" y="14"/>
                  <a:pt x="18" y="13"/>
                </a:cubicBezTo>
                <a:cubicBezTo>
                  <a:pt x="30" y="7"/>
                  <a:pt x="29" y="14"/>
                  <a:pt x="16" y="17"/>
                </a:cubicBezTo>
                <a:cubicBezTo>
                  <a:pt x="6" y="9"/>
                  <a:pt x="20" y="10"/>
                  <a:pt x="25" y="11"/>
                </a:cubicBezTo>
                <a:cubicBezTo>
                  <a:pt x="23" y="29"/>
                  <a:pt x="2" y="26"/>
                  <a:pt x="15" y="19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buSzPct val="80000"/>
              <a:defRPr/>
            </a:pPr>
            <a:endParaRPr lang="en-US"/>
          </a:p>
        </p:txBody>
      </p:sp>
      <p:sp>
        <p:nvSpPr>
          <p:cNvPr id="32793" name="Line 161">
            <a:extLst>
              <a:ext uri="{FF2B5EF4-FFF2-40B4-BE49-F238E27FC236}">
                <a16:creationId xmlns:a16="http://schemas.microsoft.com/office/drawing/2014/main" id="{1F41BE8A-F230-6019-E3A9-2F971924B1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538" y="3189288"/>
            <a:ext cx="116681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4" name="Text Box 151">
            <a:extLst>
              <a:ext uri="{FF2B5EF4-FFF2-40B4-BE49-F238E27FC236}">
                <a16:creationId xmlns:a16="http://schemas.microsoft.com/office/drawing/2014/main" id="{07C90547-FD4E-C8D2-880E-2359BEEC0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 dirty="0">
                <a:solidFill>
                  <a:srgbClr val="000000"/>
                </a:solidFill>
                <a:latin typeface="Calibri" panose="020F0502020204030204" pitchFamily="34" charset="0"/>
              </a:rPr>
              <a:t>Constrict vessel</a:t>
            </a:r>
          </a:p>
        </p:txBody>
      </p:sp>
      <p:sp>
        <p:nvSpPr>
          <p:cNvPr id="32795" name="Text Box 151">
            <a:extLst>
              <a:ext uri="{FF2B5EF4-FFF2-40B4-BE49-F238E27FC236}">
                <a16:creationId xmlns:a16="http://schemas.microsoft.com/office/drawing/2014/main" id="{7558D49D-E143-0A4C-275B-698921322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>
                <a:solidFill>
                  <a:srgbClr val="000000"/>
                </a:solidFill>
                <a:latin typeface="Calibri" panose="020F0502020204030204" pitchFamily="34" charset="0"/>
              </a:rPr>
              <a:t>Form platelet plug</a:t>
            </a:r>
          </a:p>
        </p:txBody>
      </p:sp>
      <p:sp>
        <p:nvSpPr>
          <p:cNvPr id="32796" name="Text Box 151">
            <a:extLst>
              <a:ext uri="{FF2B5EF4-FFF2-40B4-BE49-F238E27FC236}">
                <a16:creationId xmlns:a16="http://schemas.microsoft.com/office/drawing/2014/main" id="{6E042996-B3B6-C655-3DDE-F37A4F8E6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>
                <a:solidFill>
                  <a:srgbClr val="000000"/>
                </a:solidFill>
                <a:latin typeface="Calibri" panose="020F0502020204030204" pitchFamily="34" charset="0"/>
              </a:rPr>
              <a:t>Seal plug with fibrin</a:t>
            </a:r>
          </a:p>
        </p:txBody>
      </p:sp>
      <p:sp>
        <p:nvSpPr>
          <p:cNvPr id="2" name="Text Box 182">
            <a:extLst>
              <a:ext uri="{FF2B5EF4-FFF2-40B4-BE49-F238E27FC236}">
                <a16:creationId xmlns:a16="http://schemas.microsoft.com/office/drawing/2014/main" id="{D97DEE09-C2A6-68ED-9093-73A9968E1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3843" y="5740385"/>
            <a:ext cx="3733800" cy="49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 dirty="0">
                <a:solidFill>
                  <a:srgbClr val="000000"/>
                </a:solidFill>
                <a:latin typeface="Calibri" panose="020F0502020204030204" pitchFamily="34" charset="0"/>
              </a:rPr>
              <a:t>inhibit the cascade</a:t>
            </a:r>
          </a:p>
        </p:txBody>
      </p:sp>
      <p:sp>
        <p:nvSpPr>
          <p:cNvPr id="3" name="Line 137">
            <a:extLst>
              <a:ext uri="{FF2B5EF4-FFF2-40B4-BE49-F238E27FC236}">
                <a16:creationId xmlns:a16="http://schemas.microsoft.com/office/drawing/2014/main" id="{0D6D6788-4CF6-A18A-7311-87C55A0CCAB7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5673597" y="5283239"/>
            <a:ext cx="91429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4700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518400" cy="5262265"/>
            <a:chOff x="228600" y="838200"/>
            <a:chExt cx="75184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rgbClr val="808080"/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518400" cy="5262265"/>
              <a:chOff x="228600" y="838200"/>
              <a:chExt cx="75184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rgbClr val="000000"/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518400" cy="5248275"/>
                <a:chOff x="228600" y="838200"/>
                <a:chExt cx="75184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518400" cy="5248275"/>
                  <a:chOff x="228600" y="847725"/>
                  <a:chExt cx="75184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1447800"/>
                    <a:ext cx="5122862" cy="4648200"/>
                    <a:chOff x="2573338" y="1447800"/>
                    <a:chExt cx="5122862" cy="46482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7" name="Line 3">
                      <a:extLst>
                        <a:ext uri="{FF2B5EF4-FFF2-40B4-BE49-F238E27FC236}">
                          <a16:creationId xmlns:a16="http://schemas.microsoft.com/office/drawing/2014/main" id="{5B1DB6F9-72AD-7C55-27E9-F5C7774410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400800" y="2667000"/>
                      <a:ext cx="609600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Final </a:t>
                      </a:r>
                      <a:r>
                        <a:rPr lang="en-US" altLang="en-US" sz="2200" dirty="0">
                          <a:solidFill>
                            <a:srgbClr val="77B539"/>
                          </a:solidFill>
                          <a:latin typeface="Calibri" panose="020F0502020204030204" pitchFamily="34" charset="0"/>
                        </a:rPr>
                        <a:t>common</a:t>
                      </a:r>
                      <a:r>
                        <a:rPr lang="en-US" altLang="en-US" sz="2200" dirty="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 pathway</a:t>
                      </a:r>
                      <a:endParaRPr lang="en-US" altLang="en-US" sz="2200" b="1" dirty="0">
                        <a:solidFill>
                          <a:srgbClr val="72D35F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rgbClr val="77B539"/>
                      </a:solidFill>
                      <a:ln w="6350">
                        <a:solidFill>
                          <a:srgbClr val="77B539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13A3A85B-1CCF-DE40-51C4-E504321DD4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46700" y="2127250"/>
                      <a:ext cx="990600" cy="796925"/>
                      <a:chOff x="5346700" y="2127250"/>
                      <a:chExt cx="990600" cy="796925"/>
                    </a:xfrm>
                  </p:grpSpPr>
                  <p:sp>
                    <p:nvSpPr>
                      <p:cNvPr id="36869" name="Rectangle 5">
                        <a:extLst>
                          <a:ext uri="{FF2B5EF4-FFF2-40B4-BE49-F238E27FC236}">
                            <a16:creationId xmlns:a16="http://schemas.microsoft.com/office/drawing/2014/main" id="{49C5E5BE-724C-87EF-594B-BD7E77D125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395913" y="212725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677EF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9999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3" name="Text Box 22">
                        <a:extLst>
                          <a:ext uri="{FF2B5EF4-FFF2-40B4-BE49-F238E27FC236}">
                            <a16:creationId xmlns:a16="http://schemas.microsoft.com/office/drawing/2014/main" id="{5A739EEA-73C7-B823-9854-4888EAEF602A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46700" y="2181225"/>
                        <a:ext cx="9906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TF</a:t>
                        </a:r>
                      </a:p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VIIa</a:t>
                        </a:r>
                      </a:p>
                    </p:txBody>
                  </p:sp>
                </p:grpSp>
                <p:sp>
                  <p:nvSpPr>
                    <p:cNvPr id="36884" name="Text Box 23">
                      <a:extLst>
                        <a:ext uri="{FF2B5EF4-FFF2-40B4-BE49-F238E27FC236}">
                          <a16:creationId xmlns:a16="http://schemas.microsoft.com/office/drawing/2014/main" id="{4A96B692-AAA0-2037-D31B-BAB870FDFA5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705600" y="24765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</a:t>
                      </a:r>
                    </a:p>
                  </p:txBody>
                </p:sp>
                <p:sp>
                  <p:nvSpPr>
                    <p:cNvPr id="36885" name="Text Box 24">
                      <a:extLst>
                        <a:ext uri="{FF2B5EF4-FFF2-40B4-BE49-F238E27FC236}">
                          <a16:creationId xmlns:a16="http://schemas.microsoft.com/office/drawing/2014/main" id="{140E3798-B3C0-0B78-8961-4345BD823FB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62500" y="1447800"/>
                      <a:ext cx="22098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exposed TF</a:t>
                      </a:r>
                    </a:p>
                  </p:txBody>
                </p:sp>
                <p:sp>
                  <p:nvSpPr>
                    <p:cNvPr id="36886" name="Line 25">
                      <a:extLst>
                        <a:ext uri="{FF2B5EF4-FFF2-40B4-BE49-F238E27FC236}">
                          <a16:creationId xmlns:a16="http://schemas.microsoft.com/office/drawing/2014/main" id="{B4439994-FAF0-4DAD-492A-C46E5DF5E9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67400" y="1828800"/>
                      <a:ext cx="0" cy="25082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8" name="Freeform 27">
                      <a:extLst>
                        <a:ext uri="{FF2B5EF4-FFF2-40B4-BE49-F238E27FC236}">
                          <a16:creationId xmlns:a16="http://schemas.microsoft.com/office/drawing/2014/main" id="{9C5CCE67-235D-0B3A-A828-2A982C00B5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686300" y="3035300"/>
                      <a:ext cx="1524000" cy="863600"/>
                    </a:xfrm>
                    <a:custGeom>
                      <a:avLst/>
                      <a:gdLst>
                        <a:gd name="T0" fmla="*/ 2147483646 w 1543"/>
                        <a:gd name="T1" fmla="*/ 0 h 1280"/>
                        <a:gd name="T2" fmla="*/ 2147483646 w 1543"/>
                        <a:gd name="T3" fmla="*/ 2147483646 h 1280"/>
                        <a:gd name="T4" fmla="*/ 2147483646 w 1543"/>
                        <a:gd name="T5" fmla="*/ 2147483646 h 128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1543" h="1280">
                          <a:moveTo>
                            <a:pt x="323" y="0"/>
                          </a:moveTo>
                          <a:cubicBezTo>
                            <a:pt x="161" y="373"/>
                            <a:pt x="0" y="747"/>
                            <a:pt x="203" y="960"/>
                          </a:cubicBezTo>
                          <a:cubicBezTo>
                            <a:pt x="406" y="1173"/>
                            <a:pt x="1320" y="1227"/>
                            <a:pt x="1543" y="1280"/>
                          </a:cubicBezTo>
                        </a:path>
                      </a:pathLst>
                    </a:custGeom>
                    <a:noFill/>
                    <a:ln w="28575" cap="flat" cmpd="sng">
                      <a:solidFill>
                        <a:srgbClr val="808080"/>
                      </a:solidFill>
                      <a:prstDash val="solid"/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7518400" cy="2505075"/>
                    <a:chOff x="228600" y="847725"/>
                    <a:chExt cx="7518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FF9300"/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grpSp>
                  <p:nvGrpSpPr>
                    <p:cNvPr id="36901" name="Group 40">
                      <a:extLst>
                        <a:ext uri="{FF2B5EF4-FFF2-40B4-BE49-F238E27FC236}">
                          <a16:creationId xmlns:a16="http://schemas.microsoft.com/office/drawing/2014/main" id="{33763373-4946-9B96-CAC5-DAE4B5DE89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9100" y="847725"/>
                      <a:ext cx="6057900" cy="447675"/>
                      <a:chOff x="1064" y="192"/>
                      <a:chExt cx="3816" cy="282"/>
                    </a:xfrm>
                  </p:grpSpPr>
                  <p:sp>
                    <p:nvSpPr>
                      <p:cNvPr id="36912" name="Text Box 41">
                        <a:extLst>
                          <a:ext uri="{FF2B5EF4-FFF2-40B4-BE49-F238E27FC236}">
                            <a16:creationId xmlns:a16="http://schemas.microsoft.com/office/drawing/2014/main" id="{3C9CD352-AD05-59D2-75B7-7670354363F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64" y="192"/>
                        <a:ext cx="1896" cy="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FF9300"/>
                            </a:solidFill>
                            <a:latin typeface="Calibri" panose="020F0502020204030204" pitchFamily="34" charset="0"/>
                          </a:rPr>
                          <a:t>Intrinsic Pathway</a:t>
                        </a:r>
                      </a:p>
                    </p:txBody>
                  </p:sp>
                  <p:sp>
                    <p:nvSpPr>
                      <p:cNvPr id="36913" name="Text Box 42">
                        <a:extLst>
                          <a:ext uri="{FF2B5EF4-FFF2-40B4-BE49-F238E27FC236}">
                            <a16:creationId xmlns:a16="http://schemas.microsoft.com/office/drawing/2014/main" id="{A5D7BF7C-BE8D-86D0-2B01-FF8E67BCD0F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16" y="195"/>
                        <a:ext cx="2364" cy="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677EFB"/>
                            </a:solidFill>
                            <a:latin typeface="Calibri" panose="020F0502020204030204" pitchFamily="34" charset="0"/>
                          </a:rPr>
                          <a:t>Extrinsic Pathway</a:t>
                        </a:r>
                        <a:endParaRPr lang="en-US" altLang="en-US" sz="2400" dirty="0">
                          <a:solidFill>
                            <a:srgbClr val="9999FF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36911" name="Text Box 52">
            <a:extLst>
              <a:ext uri="{FF2B5EF4-FFF2-40B4-BE49-F238E27FC236}">
                <a16:creationId xmlns:a16="http://schemas.microsoft.com/office/drawing/2014/main" id="{1D19D17C-EFBC-7EA3-5737-646BFB713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381000"/>
            <a:ext cx="552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Cascade Inhibitors</a:t>
            </a:r>
          </a:p>
        </p:txBody>
      </p:sp>
      <p:grpSp>
        <p:nvGrpSpPr>
          <p:cNvPr id="13" name="Group 46">
            <a:extLst>
              <a:ext uri="{FF2B5EF4-FFF2-40B4-BE49-F238E27FC236}">
                <a16:creationId xmlns:a16="http://schemas.microsoft.com/office/drawing/2014/main" id="{33B71B2E-B261-33DE-B686-63A68B61CF05}"/>
              </a:ext>
            </a:extLst>
          </p:cNvPr>
          <p:cNvGrpSpPr>
            <a:grpSpLocks/>
          </p:cNvGrpSpPr>
          <p:nvPr/>
        </p:nvGrpSpPr>
        <p:grpSpPr bwMode="auto">
          <a:xfrm>
            <a:off x="1162050" y="3786188"/>
            <a:ext cx="2209800" cy="1346200"/>
            <a:chOff x="816" y="2064"/>
            <a:chExt cx="1392" cy="848"/>
          </a:xfrm>
        </p:grpSpPr>
        <p:sp>
          <p:nvSpPr>
            <p:cNvPr id="14" name="Line 47">
              <a:extLst>
                <a:ext uri="{FF2B5EF4-FFF2-40B4-BE49-F238E27FC236}">
                  <a16:creationId xmlns:a16="http://schemas.microsoft.com/office/drawing/2014/main" id="{45A87865-4951-D0DE-756D-BD9762B184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2064"/>
              <a:ext cx="96" cy="288"/>
            </a:xfrm>
            <a:prstGeom prst="line">
              <a:avLst/>
            </a:prstGeom>
            <a:noFill/>
            <a:ln w="28575">
              <a:solidFill>
                <a:srgbClr val="DD1209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48">
              <a:extLst>
                <a:ext uri="{FF2B5EF4-FFF2-40B4-BE49-F238E27FC236}">
                  <a16:creationId xmlns:a16="http://schemas.microsoft.com/office/drawing/2014/main" id="{1E50D165-BCCF-B1EE-38FE-762E7730BE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688"/>
              <a:ext cx="672" cy="48"/>
            </a:xfrm>
            <a:prstGeom prst="line">
              <a:avLst/>
            </a:prstGeom>
            <a:noFill/>
            <a:ln w="28575">
              <a:solidFill>
                <a:srgbClr val="DD1209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AutoShape 49">
              <a:extLst>
                <a:ext uri="{FF2B5EF4-FFF2-40B4-BE49-F238E27FC236}">
                  <a16:creationId xmlns:a16="http://schemas.microsoft.com/office/drawing/2014/main" id="{06572B49-1A1A-C91F-EF3E-4B96D59EB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" y="2352"/>
              <a:ext cx="560" cy="560"/>
            </a:xfrm>
            <a:prstGeom prst="octagon">
              <a:avLst>
                <a:gd name="adj" fmla="val 29287"/>
              </a:avLst>
            </a:prstGeom>
            <a:solidFill>
              <a:srgbClr val="DD12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SzPct val="80000"/>
                <a:buFontTx/>
                <a:buNone/>
              </a:pPr>
              <a:endParaRPr lang="en-US" altLang="en-US" sz="2400">
                <a:latin typeface="Batang" panose="02030600000101010101" pitchFamily="18" charset="-127"/>
              </a:endParaRPr>
            </a:p>
          </p:txBody>
        </p:sp>
        <p:sp>
          <p:nvSpPr>
            <p:cNvPr id="17" name="Text Box 50">
              <a:extLst>
                <a:ext uri="{FF2B5EF4-FFF2-40B4-BE49-F238E27FC236}">
                  <a16:creationId xmlns:a16="http://schemas.microsoft.com/office/drawing/2014/main" id="{5AB8D7A2-0DB6-7060-06FA-A4A23F05D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2432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alibri" panose="020F0502020204030204" pitchFamily="34" charset="0"/>
                </a:rPr>
                <a:t>protein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alibri" panose="020F0502020204030204" pitchFamily="34" charset="0"/>
                </a:rPr>
                <a:t>C</a:t>
              </a:r>
            </a:p>
          </p:txBody>
        </p:sp>
      </p:grpSp>
      <p:grpSp>
        <p:nvGrpSpPr>
          <p:cNvPr id="18" name="Group 51">
            <a:extLst>
              <a:ext uri="{FF2B5EF4-FFF2-40B4-BE49-F238E27FC236}">
                <a16:creationId xmlns:a16="http://schemas.microsoft.com/office/drawing/2014/main" id="{B2AF6B28-5273-B882-C2E1-E7EB480CB6CD}"/>
              </a:ext>
            </a:extLst>
          </p:cNvPr>
          <p:cNvGrpSpPr>
            <a:grpSpLocks/>
          </p:cNvGrpSpPr>
          <p:nvPr/>
        </p:nvGrpSpPr>
        <p:grpSpPr bwMode="auto">
          <a:xfrm>
            <a:off x="2523683" y="2593975"/>
            <a:ext cx="4997450" cy="2919412"/>
            <a:chOff x="1637" y="1397"/>
            <a:chExt cx="3148" cy="1839"/>
          </a:xfrm>
        </p:grpSpPr>
        <p:sp>
          <p:nvSpPr>
            <p:cNvPr id="19" name="AutoShape 52">
              <a:extLst>
                <a:ext uri="{FF2B5EF4-FFF2-40B4-BE49-F238E27FC236}">
                  <a16:creationId xmlns:a16="http://schemas.microsoft.com/office/drawing/2014/main" id="{EB8C6BAA-C789-6F38-4B0C-CCE843B6B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" y="2016"/>
              <a:ext cx="560" cy="560"/>
            </a:xfrm>
            <a:prstGeom prst="octagon">
              <a:avLst>
                <a:gd name="adj" fmla="val 29287"/>
              </a:avLst>
            </a:prstGeom>
            <a:solidFill>
              <a:srgbClr val="DD12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SzPct val="80000"/>
                <a:buFontTx/>
                <a:buNone/>
              </a:pPr>
              <a:endParaRPr lang="en-US" altLang="en-US" sz="2400">
                <a:latin typeface="Batang" panose="02030600000101010101" pitchFamily="18" charset="-127"/>
              </a:endParaRPr>
            </a:p>
          </p:txBody>
        </p:sp>
        <p:sp>
          <p:nvSpPr>
            <p:cNvPr id="20" name="Text Box 53">
              <a:extLst>
                <a:ext uri="{FF2B5EF4-FFF2-40B4-BE49-F238E27FC236}">
                  <a16:creationId xmlns:a16="http://schemas.microsoft.com/office/drawing/2014/main" id="{6FEEF9EF-1AAA-8EAA-3731-88799EB62A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1" y="2166"/>
              <a:ext cx="8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alibri" panose="020F0502020204030204" pitchFamily="34" charset="0"/>
                </a:rPr>
                <a:t>ATIII</a:t>
              </a:r>
              <a:endParaRPr lang="en-US" altLang="en-US" sz="2000" b="1">
                <a:solidFill>
                  <a:srgbClr val="000000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21" name="Line 54">
              <a:extLst>
                <a:ext uri="{FF2B5EF4-FFF2-40B4-BE49-F238E27FC236}">
                  <a16:creationId xmlns:a16="http://schemas.microsoft.com/office/drawing/2014/main" id="{E6DF89B6-170B-2F7A-154C-FB3331E37A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2420"/>
              <a:ext cx="528" cy="816"/>
            </a:xfrm>
            <a:prstGeom prst="line">
              <a:avLst/>
            </a:prstGeom>
            <a:noFill/>
            <a:ln w="28575">
              <a:solidFill>
                <a:srgbClr val="DD1209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55">
              <a:extLst>
                <a:ext uri="{FF2B5EF4-FFF2-40B4-BE49-F238E27FC236}">
                  <a16:creationId xmlns:a16="http://schemas.microsoft.com/office/drawing/2014/main" id="{5D430EF1-AEF9-9C78-224E-278A3F960F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20" y="2400"/>
              <a:ext cx="1008" cy="432"/>
            </a:xfrm>
            <a:prstGeom prst="line">
              <a:avLst/>
            </a:prstGeom>
            <a:noFill/>
            <a:ln w="28575">
              <a:solidFill>
                <a:srgbClr val="DD1209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56">
              <a:extLst>
                <a:ext uri="{FF2B5EF4-FFF2-40B4-BE49-F238E27FC236}">
                  <a16:creationId xmlns:a16="http://schemas.microsoft.com/office/drawing/2014/main" id="{27AA1EE1-118B-91EC-B474-305194C1F9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37" y="1397"/>
              <a:ext cx="2448" cy="768"/>
            </a:xfrm>
            <a:prstGeom prst="line">
              <a:avLst/>
            </a:prstGeom>
            <a:noFill/>
            <a:ln w="28575">
              <a:solidFill>
                <a:srgbClr val="DD1209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57">
              <a:extLst>
                <a:ext uri="{FF2B5EF4-FFF2-40B4-BE49-F238E27FC236}">
                  <a16:creationId xmlns:a16="http://schemas.microsoft.com/office/drawing/2014/main" id="{03E40B43-9A63-3C21-C89E-F29D37A6FE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40" y="1776"/>
              <a:ext cx="384" cy="288"/>
            </a:xfrm>
            <a:prstGeom prst="line">
              <a:avLst/>
            </a:prstGeom>
            <a:noFill/>
            <a:ln w="28575">
              <a:solidFill>
                <a:srgbClr val="DD1209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58">
              <a:extLst>
                <a:ext uri="{FF2B5EF4-FFF2-40B4-BE49-F238E27FC236}">
                  <a16:creationId xmlns:a16="http://schemas.microsoft.com/office/drawing/2014/main" id="{2BD3877B-F2AF-B3A8-FBC7-7523C35C07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60" y="1680"/>
              <a:ext cx="2016" cy="624"/>
            </a:xfrm>
            <a:prstGeom prst="line">
              <a:avLst/>
            </a:prstGeom>
            <a:noFill/>
            <a:ln w="28575">
              <a:solidFill>
                <a:srgbClr val="DD1209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07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Group 3">
            <a:extLst>
              <a:ext uri="{FF2B5EF4-FFF2-40B4-BE49-F238E27FC236}">
                <a16:creationId xmlns:a16="http://schemas.microsoft.com/office/drawing/2014/main" id="{50B881FC-82BC-D95E-653F-B57FEA959CBA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981325"/>
            <a:ext cx="457200" cy="457200"/>
            <a:chOff x="2061" y="3168"/>
            <a:chExt cx="288" cy="288"/>
          </a:xfrm>
        </p:grpSpPr>
        <p:sp>
          <p:nvSpPr>
            <p:cNvPr id="32931" name="Line 4">
              <a:extLst>
                <a:ext uri="{FF2B5EF4-FFF2-40B4-BE49-F238E27FC236}">
                  <a16:creationId xmlns:a16="http://schemas.microsoft.com/office/drawing/2014/main" id="{80F14123-BC27-8757-30EB-5345F86536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6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932" name="Line 5">
              <a:extLst>
                <a:ext uri="{FF2B5EF4-FFF2-40B4-BE49-F238E27FC236}">
                  <a16:creationId xmlns:a16="http://schemas.microsoft.com/office/drawing/2014/main" id="{33BF7F53-A111-6C81-6CC7-FCFB6C0ADA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205" y="316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2" name="Group 6">
            <a:extLst>
              <a:ext uri="{FF2B5EF4-FFF2-40B4-BE49-F238E27FC236}">
                <a16:creationId xmlns:a16="http://schemas.microsoft.com/office/drawing/2014/main" id="{2857E838-C1A1-0C1C-B058-363165EEEE97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2667000"/>
            <a:ext cx="1600200" cy="1138238"/>
            <a:chOff x="2256" y="1728"/>
            <a:chExt cx="1008" cy="717"/>
          </a:xfrm>
        </p:grpSpPr>
        <p:grpSp>
          <p:nvGrpSpPr>
            <p:cNvPr id="32819" name="Group 7">
              <a:extLst>
                <a:ext uri="{FF2B5EF4-FFF2-40B4-BE49-F238E27FC236}">
                  <a16:creationId xmlns:a16="http://schemas.microsoft.com/office/drawing/2014/main" id="{ADD2BF5D-002D-E890-8816-27CED01C3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1728"/>
              <a:ext cx="732" cy="528"/>
              <a:chOff x="2256" y="1776"/>
              <a:chExt cx="732" cy="528"/>
            </a:xfrm>
          </p:grpSpPr>
          <p:grpSp>
            <p:nvGrpSpPr>
              <p:cNvPr id="32876" name="Group 8">
                <a:extLst>
                  <a:ext uri="{FF2B5EF4-FFF2-40B4-BE49-F238E27FC236}">
                    <a16:creationId xmlns:a16="http://schemas.microsoft.com/office/drawing/2014/main" id="{246C6C09-BB6D-7C96-A776-546B27F6A3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920"/>
                <a:ext cx="384" cy="384"/>
                <a:chOff x="2256" y="1920"/>
                <a:chExt cx="384" cy="384"/>
              </a:xfrm>
            </p:grpSpPr>
            <p:grpSp>
              <p:nvGrpSpPr>
                <p:cNvPr id="32921" name="Group 9">
                  <a:extLst>
                    <a:ext uri="{FF2B5EF4-FFF2-40B4-BE49-F238E27FC236}">
                      <a16:creationId xmlns:a16="http://schemas.microsoft.com/office/drawing/2014/main" id="{D6E84A17-4B95-6881-89CB-60282FA5DE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24" name="Group 10">
                    <a:extLst>
                      <a:ext uri="{FF2B5EF4-FFF2-40B4-BE49-F238E27FC236}">
                        <a16:creationId xmlns:a16="http://schemas.microsoft.com/office/drawing/2014/main" id="{92F9729C-6527-469E-3B1A-3CAA8B1E00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27" name="Oval 11">
                      <a:extLst>
                        <a:ext uri="{FF2B5EF4-FFF2-40B4-BE49-F238E27FC236}">
                          <a16:creationId xmlns:a16="http://schemas.microsoft.com/office/drawing/2014/main" id="{CFE5916C-24F2-7692-876C-DE6685B36D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8" name="Oval 12">
                      <a:extLst>
                        <a:ext uri="{FF2B5EF4-FFF2-40B4-BE49-F238E27FC236}">
                          <a16:creationId xmlns:a16="http://schemas.microsoft.com/office/drawing/2014/main" id="{112AF3BC-3456-3615-694D-CFB9166A2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9" name="Oval 13">
                      <a:extLst>
                        <a:ext uri="{FF2B5EF4-FFF2-40B4-BE49-F238E27FC236}">
                          <a16:creationId xmlns:a16="http://schemas.microsoft.com/office/drawing/2014/main" id="{A4705037-617C-64FA-6E7A-91BF071FE2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30" name="Oval 14">
                      <a:extLst>
                        <a:ext uri="{FF2B5EF4-FFF2-40B4-BE49-F238E27FC236}">
                          <a16:creationId xmlns:a16="http://schemas.microsoft.com/office/drawing/2014/main" id="{19399458-907B-BBAB-88E1-D5DA146140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25" name="Oval 15">
                    <a:extLst>
                      <a:ext uri="{FF2B5EF4-FFF2-40B4-BE49-F238E27FC236}">
                        <a16:creationId xmlns:a16="http://schemas.microsoft.com/office/drawing/2014/main" id="{DD486AA9-689A-FF12-8D01-C88BE62DBD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26" name="Oval 16">
                    <a:extLst>
                      <a:ext uri="{FF2B5EF4-FFF2-40B4-BE49-F238E27FC236}">
                        <a16:creationId xmlns:a16="http://schemas.microsoft.com/office/drawing/2014/main" id="{AC4937AE-B8A1-977F-2C1A-EB253C652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22" name="Oval 17">
                  <a:extLst>
                    <a:ext uri="{FF2B5EF4-FFF2-40B4-BE49-F238E27FC236}">
                      <a16:creationId xmlns:a16="http://schemas.microsoft.com/office/drawing/2014/main" id="{00833B5D-EAE5-2EB1-63FA-92A28B9A36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23" name="Oval 18">
                  <a:extLst>
                    <a:ext uri="{FF2B5EF4-FFF2-40B4-BE49-F238E27FC236}">
                      <a16:creationId xmlns:a16="http://schemas.microsoft.com/office/drawing/2014/main" id="{9323D015-18A9-179C-66EF-599637CCEC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7" name="Group 19">
                <a:extLst>
                  <a:ext uri="{FF2B5EF4-FFF2-40B4-BE49-F238E27FC236}">
                    <a16:creationId xmlns:a16="http://schemas.microsoft.com/office/drawing/2014/main" id="{8393F89C-BE34-64B3-48DF-3A8E75B398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776"/>
                <a:ext cx="384" cy="384"/>
                <a:chOff x="2256" y="1920"/>
                <a:chExt cx="384" cy="384"/>
              </a:xfrm>
            </p:grpSpPr>
            <p:grpSp>
              <p:nvGrpSpPr>
                <p:cNvPr id="32911" name="Group 20">
                  <a:extLst>
                    <a:ext uri="{FF2B5EF4-FFF2-40B4-BE49-F238E27FC236}">
                      <a16:creationId xmlns:a16="http://schemas.microsoft.com/office/drawing/2014/main" id="{9512E5C9-5E8D-0694-F5F8-5FD528E55E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14" name="Group 21">
                    <a:extLst>
                      <a:ext uri="{FF2B5EF4-FFF2-40B4-BE49-F238E27FC236}">
                        <a16:creationId xmlns:a16="http://schemas.microsoft.com/office/drawing/2014/main" id="{F430C477-3769-5C76-E1D0-24F46DA351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17" name="Oval 22">
                      <a:extLst>
                        <a:ext uri="{FF2B5EF4-FFF2-40B4-BE49-F238E27FC236}">
                          <a16:creationId xmlns:a16="http://schemas.microsoft.com/office/drawing/2014/main" id="{E900B3A1-98E5-4FA4-CD31-95562E7CCF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8" name="Oval 23">
                      <a:extLst>
                        <a:ext uri="{FF2B5EF4-FFF2-40B4-BE49-F238E27FC236}">
                          <a16:creationId xmlns:a16="http://schemas.microsoft.com/office/drawing/2014/main" id="{54504E01-7141-D6F9-2EDF-B74C6A66CB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9" name="Oval 24">
                      <a:extLst>
                        <a:ext uri="{FF2B5EF4-FFF2-40B4-BE49-F238E27FC236}">
                          <a16:creationId xmlns:a16="http://schemas.microsoft.com/office/drawing/2014/main" id="{C9F968C1-A9E5-0129-284C-3D2C42B052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20" name="Oval 25">
                      <a:extLst>
                        <a:ext uri="{FF2B5EF4-FFF2-40B4-BE49-F238E27FC236}">
                          <a16:creationId xmlns:a16="http://schemas.microsoft.com/office/drawing/2014/main" id="{96DD7543-B4F7-357C-F5E1-BF7A05AF83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15" name="Oval 26">
                    <a:extLst>
                      <a:ext uri="{FF2B5EF4-FFF2-40B4-BE49-F238E27FC236}">
                        <a16:creationId xmlns:a16="http://schemas.microsoft.com/office/drawing/2014/main" id="{8FCE8A83-D2D2-A4F3-2F46-B0AB9609B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16" name="Oval 27">
                    <a:extLst>
                      <a:ext uri="{FF2B5EF4-FFF2-40B4-BE49-F238E27FC236}">
                        <a16:creationId xmlns:a16="http://schemas.microsoft.com/office/drawing/2014/main" id="{B3D05173-33FD-B084-4490-1BAF156AD5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12" name="Oval 28">
                  <a:extLst>
                    <a:ext uri="{FF2B5EF4-FFF2-40B4-BE49-F238E27FC236}">
                      <a16:creationId xmlns:a16="http://schemas.microsoft.com/office/drawing/2014/main" id="{24BC5D79-8D15-59EA-A18F-5FB975DBAE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13" name="Oval 29">
                  <a:extLst>
                    <a:ext uri="{FF2B5EF4-FFF2-40B4-BE49-F238E27FC236}">
                      <a16:creationId xmlns:a16="http://schemas.microsoft.com/office/drawing/2014/main" id="{6E658867-B43A-1DF7-3A8D-30B3A88B1F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8" name="Group 30">
                <a:extLst>
                  <a:ext uri="{FF2B5EF4-FFF2-40B4-BE49-F238E27FC236}">
                    <a16:creationId xmlns:a16="http://schemas.microsoft.com/office/drawing/2014/main" id="{51921AEA-57E8-7A7B-61C2-BFD5CF79EB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400" y="1920"/>
                <a:ext cx="384" cy="384"/>
                <a:chOff x="2256" y="1920"/>
                <a:chExt cx="384" cy="384"/>
              </a:xfrm>
            </p:grpSpPr>
            <p:grpSp>
              <p:nvGrpSpPr>
                <p:cNvPr id="32901" name="Group 31">
                  <a:extLst>
                    <a:ext uri="{FF2B5EF4-FFF2-40B4-BE49-F238E27FC236}">
                      <a16:creationId xmlns:a16="http://schemas.microsoft.com/office/drawing/2014/main" id="{1915DDCA-F4AD-3C41-3CE7-D1A587BA63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904" name="Group 32">
                    <a:extLst>
                      <a:ext uri="{FF2B5EF4-FFF2-40B4-BE49-F238E27FC236}">
                        <a16:creationId xmlns:a16="http://schemas.microsoft.com/office/drawing/2014/main" id="{A047BF0A-B6AE-E89A-5A8B-811E5331B1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907" name="Oval 33">
                      <a:extLst>
                        <a:ext uri="{FF2B5EF4-FFF2-40B4-BE49-F238E27FC236}">
                          <a16:creationId xmlns:a16="http://schemas.microsoft.com/office/drawing/2014/main" id="{AC603FDF-A20E-9E98-EC88-0C7A13D79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37" y="203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8" name="Oval 34">
                      <a:extLst>
                        <a:ext uri="{FF2B5EF4-FFF2-40B4-BE49-F238E27FC236}">
                          <a16:creationId xmlns:a16="http://schemas.microsoft.com/office/drawing/2014/main" id="{6CA64002-2ACD-CCCA-E20B-D063DE3FD4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203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9" name="Oval 35">
                      <a:extLst>
                        <a:ext uri="{FF2B5EF4-FFF2-40B4-BE49-F238E27FC236}">
                          <a16:creationId xmlns:a16="http://schemas.microsoft.com/office/drawing/2014/main" id="{38BD332D-5173-35F9-B64A-1E0FEBB2D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198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10" name="Oval 36">
                      <a:extLst>
                        <a:ext uri="{FF2B5EF4-FFF2-40B4-BE49-F238E27FC236}">
                          <a16:creationId xmlns:a16="http://schemas.microsoft.com/office/drawing/2014/main" id="{934DA8E3-2560-63F1-91DC-2E27BCDBE0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1" y="198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905" name="Oval 37">
                    <a:extLst>
                      <a:ext uri="{FF2B5EF4-FFF2-40B4-BE49-F238E27FC236}">
                        <a16:creationId xmlns:a16="http://schemas.microsoft.com/office/drawing/2014/main" id="{6D815E50-B12D-BB52-99E5-613590D1C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0" y="226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906" name="Oval 38">
                    <a:extLst>
                      <a:ext uri="{FF2B5EF4-FFF2-40B4-BE49-F238E27FC236}">
                        <a16:creationId xmlns:a16="http://schemas.microsoft.com/office/drawing/2014/main" id="{C3EF3336-95A3-80BD-B344-B0F4C239D8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8" y="217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902" name="Oval 39">
                  <a:extLst>
                    <a:ext uri="{FF2B5EF4-FFF2-40B4-BE49-F238E27FC236}">
                      <a16:creationId xmlns:a16="http://schemas.microsoft.com/office/drawing/2014/main" id="{37A46674-584C-47CF-5A5F-A81538850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6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903" name="Oval 40">
                  <a:extLst>
                    <a:ext uri="{FF2B5EF4-FFF2-40B4-BE49-F238E27FC236}">
                      <a16:creationId xmlns:a16="http://schemas.microsoft.com/office/drawing/2014/main" id="{851F17B9-14F5-4977-02F0-B36FD3B5BB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3" y="192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79" name="Group 41">
                <a:extLst>
                  <a:ext uri="{FF2B5EF4-FFF2-40B4-BE49-F238E27FC236}">
                    <a16:creationId xmlns:a16="http://schemas.microsoft.com/office/drawing/2014/main" id="{93361231-0E0A-F9BD-22C8-30A59A48A3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04" y="1845"/>
                <a:ext cx="384" cy="384"/>
                <a:chOff x="2256" y="1920"/>
                <a:chExt cx="384" cy="384"/>
              </a:xfrm>
            </p:grpSpPr>
            <p:grpSp>
              <p:nvGrpSpPr>
                <p:cNvPr id="32891" name="Group 42">
                  <a:extLst>
                    <a:ext uri="{FF2B5EF4-FFF2-40B4-BE49-F238E27FC236}">
                      <a16:creationId xmlns:a16="http://schemas.microsoft.com/office/drawing/2014/main" id="{C970CEA4-5267-D85B-CD58-7CFA971BEE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94" name="Group 43">
                    <a:extLst>
                      <a:ext uri="{FF2B5EF4-FFF2-40B4-BE49-F238E27FC236}">
                        <a16:creationId xmlns:a16="http://schemas.microsoft.com/office/drawing/2014/main" id="{402565AD-54E8-289B-2660-0FA36749AB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97" name="Oval 44">
                      <a:extLst>
                        <a:ext uri="{FF2B5EF4-FFF2-40B4-BE49-F238E27FC236}">
                          <a16:creationId xmlns:a16="http://schemas.microsoft.com/office/drawing/2014/main" id="{CD25B87A-23BE-9FA7-112E-607D33248B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8" name="Oval 45">
                      <a:extLst>
                        <a:ext uri="{FF2B5EF4-FFF2-40B4-BE49-F238E27FC236}">
                          <a16:creationId xmlns:a16="http://schemas.microsoft.com/office/drawing/2014/main" id="{E9504CE4-D0A6-328F-768F-4440DB5397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01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9" name="Oval 46">
                      <a:extLst>
                        <a:ext uri="{FF2B5EF4-FFF2-40B4-BE49-F238E27FC236}">
                          <a16:creationId xmlns:a16="http://schemas.microsoft.com/office/drawing/2014/main" id="{C3CA51DE-6D2B-5B86-DF3D-69C7AF1E59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900" name="Oval 47">
                      <a:extLst>
                        <a:ext uri="{FF2B5EF4-FFF2-40B4-BE49-F238E27FC236}">
                          <a16:creationId xmlns:a16="http://schemas.microsoft.com/office/drawing/2014/main" id="{F0704188-6339-F949-F6E4-BDD6B61044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6" y="196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95" name="Oval 48">
                    <a:extLst>
                      <a:ext uri="{FF2B5EF4-FFF2-40B4-BE49-F238E27FC236}">
                        <a16:creationId xmlns:a16="http://schemas.microsoft.com/office/drawing/2014/main" id="{83E8E743-9F60-28F1-694B-5F5D0DFAED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96" name="Oval 49">
                    <a:extLst>
                      <a:ext uri="{FF2B5EF4-FFF2-40B4-BE49-F238E27FC236}">
                        <a16:creationId xmlns:a16="http://schemas.microsoft.com/office/drawing/2014/main" id="{F4A3207F-51C2-2888-ECD9-B1C034A3FC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92" name="Oval 50">
                  <a:extLst>
                    <a:ext uri="{FF2B5EF4-FFF2-40B4-BE49-F238E27FC236}">
                      <a16:creationId xmlns:a16="http://schemas.microsoft.com/office/drawing/2014/main" id="{403594A5-4EBC-BC30-6E5E-31CF1583FF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93" name="Oval 51">
                  <a:extLst>
                    <a:ext uri="{FF2B5EF4-FFF2-40B4-BE49-F238E27FC236}">
                      <a16:creationId xmlns:a16="http://schemas.microsoft.com/office/drawing/2014/main" id="{A4F03D12-30B2-4421-CBD3-EB2B59EDFE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92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80" name="Group 52">
                <a:extLst>
                  <a:ext uri="{FF2B5EF4-FFF2-40B4-BE49-F238E27FC236}">
                    <a16:creationId xmlns:a16="http://schemas.microsoft.com/office/drawing/2014/main" id="{FE8D978A-8369-3E41-B947-6365543059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2508" y="1800"/>
                <a:ext cx="384" cy="384"/>
                <a:chOff x="2256" y="1920"/>
                <a:chExt cx="384" cy="384"/>
              </a:xfrm>
            </p:grpSpPr>
            <p:grpSp>
              <p:nvGrpSpPr>
                <p:cNvPr id="32881" name="Group 53">
                  <a:extLst>
                    <a:ext uri="{FF2B5EF4-FFF2-40B4-BE49-F238E27FC236}">
                      <a16:creationId xmlns:a16="http://schemas.microsoft.com/office/drawing/2014/main" id="{9EC5B6E9-59F7-A413-D324-CB0C8808BB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84" name="Group 54">
                    <a:extLst>
                      <a:ext uri="{FF2B5EF4-FFF2-40B4-BE49-F238E27FC236}">
                        <a16:creationId xmlns:a16="http://schemas.microsoft.com/office/drawing/2014/main" id="{CB2F5513-D0CC-2EBC-834D-D62F1BB429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87" name="Oval 55">
                      <a:extLst>
                        <a:ext uri="{FF2B5EF4-FFF2-40B4-BE49-F238E27FC236}">
                          <a16:creationId xmlns:a16="http://schemas.microsoft.com/office/drawing/2014/main" id="{CAD84588-9C46-6DCE-2BDF-EADEF34D4F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7" y="201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88" name="Oval 56">
                      <a:extLst>
                        <a:ext uri="{FF2B5EF4-FFF2-40B4-BE49-F238E27FC236}">
                          <a16:creationId xmlns:a16="http://schemas.microsoft.com/office/drawing/2014/main" id="{5EECB993-A3E6-A43A-4777-8BFA97006E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4" y="201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89" name="Oval 57">
                      <a:extLst>
                        <a:ext uri="{FF2B5EF4-FFF2-40B4-BE49-F238E27FC236}">
                          <a16:creationId xmlns:a16="http://schemas.microsoft.com/office/drawing/2014/main" id="{5F05A96C-F193-0961-3DBD-80180EBBEE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4" y="195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90" name="Oval 58">
                      <a:extLst>
                        <a:ext uri="{FF2B5EF4-FFF2-40B4-BE49-F238E27FC236}">
                          <a16:creationId xmlns:a16="http://schemas.microsoft.com/office/drawing/2014/main" id="{FA65F287-27B7-9472-D5E3-6E5864D78A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1" y="195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85" name="Oval 59">
                    <a:extLst>
                      <a:ext uri="{FF2B5EF4-FFF2-40B4-BE49-F238E27FC236}">
                        <a16:creationId xmlns:a16="http://schemas.microsoft.com/office/drawing/2014/main" id="{F0C6D805-9C70-3639-6EB4-5E4070170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86" name="Oval 60">
                    <a:extLst>
                      <a:ext uri="{FF2B5EF4-FFF2-40B4-BE49-F238E27FC236}">
                        <a16:creationId xmlns:a16="http://schemas.microsoft.com/office/drawing/2014/main" id="{6DECA4C3-582A-D9EF-A174-91AADFDD5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53" y="216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82" name="Oval 61">
                  <a:extLst>
                    <a:ext uri="{FF2B5EF4-FFF2-40B4-BE49-F238E27FC236}">
                      <a16:creationId xmlns:a16="http://schemas.microsoft.com/office/drawing/2014/main" id="{C7D69424-374A-6649-F509-49AF424633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2160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83" name="Oval 62">
                  <a:extLst>
                    <a:ext uri="{FF2B5EF4-FFF2-40B4-BE49-F238E27FC236}">
                      <a16:creationId xmlns:a16="http://schemas.microsoft.com/office/drawing/2014/main" id="{65352BA4-A2CB-1E54-1DB9-F57E893EF4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3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</p:grpSp>
        <p:grpSp>
          <p:nvGrpSpPr>
            <p:cNvPr id="32820" name="Group 63">
              <a:extLst>
                <a:ext uri="{FF2B5EF4-FFF2-40B4-BE49-F238E27FC236}">
                  <a16:creationId xmlns:a16="http://schemas.microsoft.com/office/drawing/2014/main" id="{B0D4146A-1F36-B602-0765-BED902887ECE}"/>
                </a:ext>
              </a:extLst>
            </p:cNvPr>
            <p:cNvGrpSpPr>
              <a:grpSpLocks/>
            </p:cNvGrpSpPr>
            <p:nvPr/>
          </p:nvGrpSpPr>
          <p:grpSpPr bwMode="auto">
            <a:xfrm rot="-891755">
              <a:off x="2532" y="1917"/>
              <a:ext cx="732" cy="528"/>
              <a:chOff x="2256" y="1776"/>
              <a:chExt cx="732" cy="528"/>
            </a:xfrm>
          </p:grpSpPr>
          <p:grpSp>
            <p:nvGrpSpPr>
              <p:cNvPr id="32821" name="Group 64">
                <a:extLst>
                  <a:ext uri="{FF2B5EF4-FFF2-40B4-BE49-F238E27FC236}">
                    <a16:creationId xmlns:a16="http://schemas.microsoft.com/office/drawing/2014/main" id="{C614BC48-7C97-9F79-5985-C7E2A9F31C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920"/>
                <a:ext cx="384" cy="384"/>
                <a:chOff x="2256" y="1920"/>
                <a:chExt cx="384" cy="384"/>
              </a:xfrm>
            </p:grpSpPr>
            <p:grpSp>
              <p:nvGrpSpPr>
                <p:cNvPr id="32866" name="Group 65">
                  <a:extLst>
                    <a:ext uri="{FF2B5EF4-FFF2-40B4-BE49-F238E27FC236}">
                      <a16:creationId xmlns:a16="http://schemas.microsoft.com/office/drawing/2014/main" id="{0D8D329A-FC53-2B6C-B3DA-CDA22E954A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69" name="Group 66">
                    <a:extLst>
                      <a:ext uri="{FF2B5EF4-FFF2-40B4-BE49-F238E27FC236}">
                        <a16:creationId xmlns:a16="http://schemas.microsoft.com/office/drawing/2014/main" id="{ADC4AA53-E915-74CD-38C3-B2E77B1E3C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72" name="Oval 67">
                      <a:extLst>
                        <a:ext uri="{FF2B5EF4-FFF2-40B4-BE49-F238E27FC236}">
                          <a16:creationId xmlns:a16="http://schemas.microsoft.com/office/drawing/2014/main" id="{1B4509F6-9B5A-5A19-0983-55EB4ACD27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2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3" name="Oval 68">
                      <a:extLst>
                        <a:ext uri="{FF2B5EF4-FFF2-40B4-BE49-F238E27FC236}">
                          <a16:creationId xmlns:a16="http://schemas.microsoft.com/office/drawing/2014/main" id="{14418F78-0AC6-B50C-4C76-D4AB6A90AE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4" name="Oval 69">
                      <a:extLst>
                        <a:ext uri="{FF2B5EF4-FFF2-40B4-BE49-F238E27FC236}">
                          <a16:creationId xmlns:a16="http://schemas.microsoft.com/office/drawing/2014/main" id="{38631598-1E5B-66C9-849D-A6C8F40C64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5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75" name="Oval 70">
                      <a:extLst>
                        <a:ext uri="{FF2B5EF4-FFF2-40B4-BE49-F238E27FC236}">
                          <a16:creationId xmlns:a16="http://schemas.microsoft.com/office/drawing/2014/main" id="{C7B46B85-8D73-6034-D827-356F570280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6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70" name="Oval 71">
                    <a:extLst>
                      <a:ext uri="{FF2B5EF4-FFF2-40B4-BE49-F238E27FC236}">
                        <a16:creationId xmlns:a16="http://schemas.microsoft.com/office/drawing/2014/main" id="{4CE17F93-CD4E-6F59-670C-85FA6E7D38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1" y="2248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71" name="Oval 72">
                    <a:extLst>
                      <a:ext uri="{FF2B5EF4-FFF2-40B4-BE49-F238E27FC236}">
                        <a16:creationId xmlns:a16="http://schemas.microsoft.com/office/drawing/2014/main" id="{531D8541-7320-2EBB-B460-0C76343CF2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" y="2151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67" name="Oval 73">
                  <a:extLst>
                    <a:ext uri="{FF2B5EF4-FFF2-40B4-BE49-F238E27FC236}">
                      <a16:creationId xmlns:a16="http://schemas.microsoft.com/office/drawing/2014/main" id="{A7A20AE6-0722-C59C-FB05-AECC9E7FE3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5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68" name="Oval 74">
                  <a:extLst>
                    <a:ext uri="{FF2B5EF4-FFF2-40B4-BE49-F238E27FC236}">
                      <a16:creationId xmlns:a16="http://schemas.microsoft.com/office/drawing/2014/main" id="{BCB79553-CD0E-5CE9-736C-F692675E75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2" name="Group 75">
                <a:extLst>
                  <a:ext uri="{FF2B5EF4-FFF2-40B4-BE49-F238E27FC236}">
                    <a16:creationId xmlns:a16="http://schemas.microsoft.com/office/drawing/2014/main" id="{1F374E61-A36A-5506-A138-37168472C8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1776"/>
                <a:ext cx="384" cy="384"/>
                <a:chOff x="2256" y="1920"/>
                <a:chExt cx="384" cy="384"/>
              </a:xfrm>
            </p:grpSpPr>
            <p:grpSp>
              <p:nvGrpSpPr>
                <p:cNvPr id="32856" name="Group 76">
                  <a:extLst>
                    <a:ext uri="{FF2B5EF4-FFF2-40B4-BE49-F238E27FC236}">
                      <a16:creationId xmlns:a16="http://schemas.microsoft.com/office/drawing/2014/main" id="{677D2BA3-DF4C-22A9-8513-9DDBC107DF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59" name="Group 77">
                    <a:extLst>
                      <a:ext uri="{FF2B5EF4-FFF2-40B4-BE49-F238E27FC236}">
                        <a16:creationId xmlns:a16="http://schemas.microsoft.com/office/drawing/2014/main" id="{2771D1C0-0FCF-EEEE-95A5-2DEF3C8AF9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62" name="Oval 78">
                      <a:extLst>
                        <a:ext uri="{FF2B5EF4-FFF2-40B4-BE49-F238E27FC236}">
                          <a16:creationId xmlns:a16="http://schemas.microsoft.com/office/drawing/2014/main" id="{2FEFBF21-D9CB-A72C-64E6-DC383D8664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1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3" name="Oval 79">
                      <a:extLst>
                        <a:ext uri="{FF2B5EF4-FFF2-40B4-BE49-F238E27FC236}">
                          <a16:creationId xmlns:a16="http://schemas.microsoft.com/office/drawing/2014/main" id="{6A4AFCD8-FF19-9275-1A9C-90E838A7B5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200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4" name="Oval 80">
                      <a:extLst>
                        <a:ext uri="{FF2B5EF4-FFF2-40B4-BE49-F238E27FC236}">
                          <a16:creationId xmlns:a16="http://schemas.microsoft.com/office/drawing/2014/main" id="{09488FBF-1254-82A2-0064-04F4A7F4BE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65" name="Oval 81">
                      <a:extLst>
                        <a:ext uri="{FF2B5EF4-FFF2-40B4-BE49-F238E27FC236}">
                          <a16:creationId xmlns:a16="http://schemas.microsoft.com/office/drawing/2014/main" id="{9F142AEE-2AE6-8396-2D98-82AD9325E4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5" y="1959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60" name="Oval 82">
                    <a:extLst>
                      <a:ext uri="{FF2B5EF4-FFF2-40B4-BE49-F238E27FC236}">
                        <a16:creationId xmlns:a16="http://schemas.microsoft.com/office/drawing/2014/main" id="{0E435AE6-8D15-DAAD-0D86-785CB83C6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89" y="2247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61" name="Oval 83">
                    <a:extLst>
                      <a:ext uri="{FF2B5EF4-FFF2-40B4-BE49-F238E27FC236}">
                        <a16:creationId xmlns:a16="http://schemas.microsoft.com/office/drawing/2014/main" id="{4939BC08-A958-620F-563B-AC4BA090F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8" y="215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57" name="Oval 84">
                  <a:extLst>
                    <a:ext uri="{FF2B5EF4-FFF2-40B4-BE49-F238E27FC236}">
                      <a16:creationId xmlns:a16="http://schemas.microsoft.com/office/drawing/2014/main" id="{876FFFEF-A60F-B5E2-F734-FEC7C81801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" y="215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58" name="Oval 85">
                  <a:extLst>
                    <a:ext uri="{FF2B5EF4-FFF2-40B4-BE49-F238E27FC236}">
                      <a16:creationId xmlns:a16="http://schemas.microsoft.com/office/drawing/2014/main" id="{400909AA-0369-C317-2046-CF41C2B77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3" y="191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3" name="Group 86">
                <a:extLst>
                  <a:ext uri="{FF2B5EF4-FFF2-40B4-BE49-F238E27FC236}">
                    <a16:creationId xmlns:a16="http://schemas.microsoft.com/office/drawing/2014/main" id="{36384FB8-CFF0-BDCF-A2FD-9FF43976E8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400" y="1920"/>
                <a:ext cx="384" cy="384"/>
                <a:chOff x="2256" y="1920"/>
                <a:chExt cx="384" cy="384"/>
              </a:xfrm>
            </p:grpSpPr>
            <p:grpSp>
              <p:nvGrpSpPr>
                <p:cNvPr id="32846" name="Group 87">
                  <a:extLst>
                    <a:ext uri="{FF2B5EF4-FFF2-40B4-BE49-F238E27FC236}">
                      <a16:creationId xmlns:a16="http://schemas.microsoft.com/office/drawing/2014/main" id="{31C034B7-E22E-BEC5-D9F1-16FBD97CF4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49" name="Group 88">
                    <a:extLst>
                      <a:ext uri="{FF2B5EF4-FFF2-40B4-BE49-F238E27FC236}">
                        <a16:creationId xmlns:a16="http://schemas.microsoft.com/office/drawing/2014/main" id="{5E3A18CD-923D-D70F-E2A7-D19860FA7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52" name="Oval 89">
                      <a:extLst>
                        <a:ext uri="{FF2B5EF4-FFF2-40B4-BE49-F238E27FC236}">
                          <a16:creationId xmlns:a16="http://schemas.microsoft.com/office/drawing/2014/main" id="{D0E75D92-59A5-E67D-58CB-AA8F48B582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35" y="202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3" name="Oval 90">
                      <a:extLst>
                        <a:ext uri="{FF2B5EF4-FFF2-40B4-BE49-F238E27FC236}">
                          <a16:creationId xmlns:a16="http://schemas.microsoft.com/office/drawing/2014/main" id="{42FC2EBE-0D34-3FE9-14CD-F5BFFBF4F6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9" y="2028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4" name="Oval 91">
                      <a:extLst>
                        <a:ext uri="{FF2B5EF4-FFF2-40B4-BE49-F238E27FC236}">
                          <a16:creationId xmlns:a16="http://schemas.microsoft.com/office/drawing/2014/main" id="{5E7B4BE2-7958-F9B4-2285-C4BA9B51E4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0" y="1981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55" name="Oval 92">
                      <a:extLst>
                        <a:ext uri="{FF2B5EF4-FFF2-40B4-BE49-F238E27FC236}">
                          <a16:creationId xmlns:a16="http://schemas.microsoft.com/office/drawing/2014/main" id="{8CEE3BCD-FBA3-94BE-9B65-84FE206CC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0" y="1980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50" name="Oval 93">
                    <a:extLst>
                      <a:ext uri="{FF2B5EF4-FFF2-40B4-BE49-F238E27FC236}">
                        <a16:creationId xmlns:a16="http://schemas.microsoft.com/office/drawing/2014/main" id="{6DE3FF0A-602D-B238-9624-097437302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87" y="226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51" name="Oval 94">
                    <a:extLst>
                      <a:ext uri="{FF2B5EF4-FFF2-40B4-BE49-F238E27FC236}">
                        <a16:creationId xmlns:a16="http://schemas.microsoft.com/office/drawing/2014/main" id="{3C697B52-F0FC-8AE1-55DB-5D5076539C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5" y="2167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47" name="Oval 95">
                  <a:extLst>
                    <a:ext uri="{FF2B5EF4-FFF2-40B4-BE49-F238E27FC236}">
                      <a16:creationId xmlns:a16="http://schemas.microsoft.com/office/drawing/2014/main" id="{84CA5BAF-DFBE-1DF0-1008-C8E3F9723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" y="216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48" name="Oval 96">
                  <a:extLst>
                    <a:ext uri="{FF2B5EF4-FFF2-40B4-BE49-F238E27FC236}">
                      <a16:creationId xmlns:a16="http://schemas.microsoft.com/office/drawing/2014/main" id="{FDBD6B9C-0C78-E577-A219-B99F02998D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2" y="1925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4" name="Group 97">
                <a:extLst>
                  <a:ext uri="{FF2B5EF4-FFF2-40B4-BE49-F238E27FC236}">
                    <a16:creationId xmlns:a16="http://schemas.microsoft.com/office/drawing/2014/main" id="{47BB43A7-7AFE-5C95-D07C-27AB74DED9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04" y="1845"/>
                <a:ext cx="384" cy="384"/>
                <a:chOff x="2256" y="1920"/>
                <a:chExt cx="384" cy="384"/>
              </a:xfrm>
            </p:grpSpPr>
            <p:grpSp>
              <p:nvGrpSpPr>
                <p:cNvPr id="32836" name="Group 98">
                  <a:extLst>
                    <a:ext uri="{FF2B5EF4-FFF2-40B4-BE49-F238E27FC236}">
                      <a16:creationId xmlns:a16="http://schemas.microsoft.com/office/drawing/2014/main" id="{0E4CB189-F55B-6569-EEB5-01E5149E64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39" name="Group 99">
                    <a:extLst>
                      <a:ext uri="{FF2B5EF4-FFF2-40B4-BE49-F238E27FC236}">
                        <a16:creationId xmlns:a16="http://schemas.microsoft.com/office/drawing/2014/main" id="{39F80C06-66FD-42BD-CA0C-F0CD2A2BE4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42" name="Oval 100">
                      <a:extLst>
                        <a:ext uri="{FF2B5EF4-FFF2-40B4-BE49-F238E27FC236}">
                          <a16:creationId xmlns:a16="http://schemas.microsoft.com/office/drawing/2014/main" id="{B961F350-4346-86E6-AB39-8ED8C8CF55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2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3" name="Oval 101">
                      <a:extLst>
                        <a:ext uri="{FF2B5EF4-FFF2-40B4-BE49-F238E27FC236}">
                          <a16:creationId xmlns:a16="http://schemas.microsoft.com/office/drawing/2014/main" id="{A1DC42B8-E101-D3BD-2EDF-E9A1A0CD0D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200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4" name="Oval 102">
                      <a:extLst>
                        <a:ext uri="{FF2B5EF4-FFF2-40B4-BE49-F238E27FC236}">
                          <a16:creationId xmlns:a16="http://schemas.microsoft.com/office/drawing/2014/main" id="{958D2E75-EC1C-C867-2110-F5DA2E7AC6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4" y="1957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45" name="Oval 103">
                      <a:extLst>
                        <a:ext uri="{FF2B5EF4-FFF2-40B4-BE49-F238E27FC236}">
                          <a16:creationId xmlns:a16="http://schemas.microsoft.com/office/drawing/2014/main" id="{9436C510-6ED9-E2A2-F1AB-6825EADA64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5" y="195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40" name="Oval 104">
                    <a:extLst>
                      <a:ext uri="{FF2B5EF4-FFF2-40B4-BE49-F238E27FC236}">
                        <a16:creationId xmlns:a16="http://schemas.microsoft.com/office/drawing/2014/main" id="{B449C385-F57B-C7A0-D816-B3AE429580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1" y="2245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41" name="Oval 105">
                    <a:extLst>
                      <a:ext uri="{FF2B5EF4-FFF2-40B4-BE49-F238E27FC236}">
                        <a16:creationId xmlns:a16="http://schemas.microsoft.com/office/drawing/2014/main" id="{AA2AF246-3EDC-1F93-00E6-D181EABF6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" y="2150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37" name="Oval 106">
                  <a:extLst>
                    <a:ext uri="{FF2B5EF4-FFF2-40B4-BE49-F238E27FC236}">
                      <a16:creationId xmlns:a16="http://schemas.microsoft.com/office/drawing/2014/main" id="{022F8A78-5138-7FFF-4BDC-38C24598CB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7" y="2154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38" name="Oval 107">
                  <a:extLst>
                    <a:ext uri="{FF2B5EF4-FFF2-40B4-BE49-F238E27FC236}">
                      <a16:creationId xmlns:a16="http://schemas.microsoft.com/office/drawing/2014/main" id="{9B9FD839-DBC1-BF81-78A7-55D87BBB67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14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  <p:grpSp>
            <p:nvGrpSpPr>
              <p:cNvPr id="32825" name="Group 108">
                <a:extLst>
                  <a:ext uri="{FF2B5EF4-FFF2-40B4-BE49-F238E27FC236}">
                    <a16:creationId xmlns:a16="http://schemas.microsoft.com/office/drawing/2014/main" id="{EB0E1DA3-DBFF-317E-9D25-A75EEB901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2508" y="1800"/>
                <a:ext cx="384" cy="384"/>
                <a:chOff x="2256" y="1920"/>
                <a:chExt cx="384" cy="384"/>
              </a:xfrm>
            </p:grpSpPr>
            <p:grpSp>
              <p:nvGrpSpPr>
                <p:cNvPr id="32826" name="Group 109">
                  <a:extLst>
                    <a:ext uri="{FF2B5EF4-FFF2-40B4-BE49-F238E27FC236}">
                      <a16:creationId xmlns:a16="http://schemas.microsoft.com/office/drawing/2014/main" id="{6D050A66-2D82-CA64-B3EA-DD7371CC3E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968"/>
                  <a:ext cx="336" cy="336"/>
                  <a:chOff x="2256" y="1968"/>
                  <a:chExt cx="336" cy="336"/>
                </a:xfrm>
              </p:grpSpPr>
              <p:grpSp>
                <p:nvGrpSpPr>
                  <p:cNvPr id="32829" name="Group 110">
                    <a:extLst>
                      <a:ext uri="{FF2B5EF4-FFF2-40B4-BE49-F238E27FC236}">
                        <a16:creationId xmlns:a16="http://schemas.microsoft.com/office/drawing/2014/main" id="{CF1323E9-56A9-49A9-A6D4-09E1CCB3FE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6" y="1968"/>
                    <a:ext cx="336" cy="96"/>
                    <a:chOff x="2256" y="1968"/>
                    <a:chExt cx="336" cy="96"/>
                  </a:xfrm>
                </p:grpSpPr>
                <p:sp>
                  <p:nvSpPr>
                    <p:cNvPr id="32832" name="Oval 111">
                      <a:extLst>
                        <a:ext uri="{FF2B5EF4-FFF2-40B4-BE49-F238E27FC236}">
                          <a16:creationId xmlns:a16="http://schemas.microsoft.com/office/drawing/2014/main" id="{7EE42AB1-3504-E21B-6DBB-A396C5A3F4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65" y="2014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3" name="Oval 112">
                      <a:extLst>
                        <a:ext uri="{FF2B5EF4-FFF2-40B4-BE49-F238E27FC236}">
                          <a16:creationId xmlns:a16="http://schemas.microsoft.com/office/drawing/2014/main" id="{03602171-49A0-C434-11C6-1F96A67A34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6" y="2013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4" name="Oval 113">
                      <a:extLst>
                        <a:ext uri="{FF2B5EF4-FFF2-40B4-BE49-F238E27FC236}">
                          <a16:creationId xmlns:a16="http://schemas.microsoft.com/office/drawing/2014/main" id="{0E47CD86-254B-3269-4A37-5C05AED9C3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7" y="1966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  <p:sp>
                  <p:nvSpPr>
                    <p:cNvPr id="32835" name="Oval 114">
                      <a:extLst>
                        <a:ext uri="{FF2B5EF4-FFF2-40B4-BE49-F238E27FC236}">
                          <a16:creationId xmlns:a16="http://schemas.microsoft.com/office/drawing/2014/main" id="{46267BE6-373C-AC22-680C-4BDC5A2E65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8" y="1965"/>
                      <a:ext cx="48" cy="48"/>
                    </a:xfrm>
                    <a:prstGeom prst="ellipse">
                      <a:avLst/>
                    </a:prstGeom>
                    <a:solidFill>
                      <a:srgbClr val="9999FF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50000"/>
                        </a:spcBef>
                        <a:buSzPct val="80000"/>
                        <a:buFontTx/>
                        <a:buNone/>
                      </a:pPr>
                      <a:endParaRPr lang="en-US" altLang="en-US" sz="2400">
                        <a:latin typeface="Batang" panose="02030600000101010101" pitchFamily="18" charset="-127"/>
                      </a:endParaRPr>
                    </a:p>
                  </p:txBody>
                </p:sp>
              </p:grpSp>
              <p:sp>
                <p:nvSpPr>
                  <p:cNvPr id="32830" name="Oval 115">
                    <a:extLst>
                      <a:ext uri="{FF2B5EF4-FFF2-40B4-BE49-F238E27FC236}">
                        <a16:creationId xmlns:a16="http://schemas.microsoft.com/office/drawing/2014/main" id="{14E82132-AC7D-2CAB-F454-DEBB589E5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7" y="2252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2831" name="Oval 116">
                    <a:extLst>
                      <a:ext uri="{FF2B5EF4-FFF2-40B4-BE49-F238E27FC236}">
                        <a16:creationId xmlns:a16="http://schemas.microsoft.com/office/drawing/2014/main" id="{B8856BFB-DEFE-ABD6-0F07-3E1D1B6FE6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56" y="2156"/>
                    <a:ext cx="48" cy="48"/>
                  </a:xfrm>
                  <a:prstGeom prst="ellipse">
                    <a:avLst/>
                  </a:prstGeom>
                  <a:solidFill>
                    <a:srgbClr val="99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</p:grpSp>
            <p:sp>
              <p:nvSpPr>
                <p:cNvPr id="32827" name="Oval 117">
                  <a:extLst>
                    <a:ext uri="{FF2B5EF4-FFF2-40B4-BE49-F238E27FC236}">
                      <a16:creationId xmlns:a16="http://schemas.microsoft.com/office/drawing/2014/main" id="{5886B88C-B766-1890-9BAD-F0016CD62A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9" y="2158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  <p:sp>
              <p:nvSpPr>
                <p:cNvPr id="32828" name="Oval 118">
                  <a:extLst>
                    <a:ext uri="{FF2B5EF4-FFF2-40B4-BE49-F238E27FC236}">
                      <a16:creationId xmlns:a16="http://schemas.microsoft.com/office/drawing/2014/main" id="{DD747D30-2655-2411-DD49-976A30C357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6" y="1918"/>
                  <a:ext cx="48" cy="48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Pct val="80000"/>
                    <a:buFontTx/>
                    <a:buNone/>
                  </a:pPr>
                  <a:endParaRPr lang="en-US" altLang="en-US" sz="2400">
                    <a:latin typeface="Batang" panose="02030600000101010101" pitchFamily="18" charset="-127"/>
                  </a:endParaRPr>
                </a:p>
              </p:txBody>
            </p:sp>
          </p:grpSp>
        </p:grpSp>
      </p:grpSp>
      <p:grpSp>
        <p:nvGrpSpPr>
          <p:cNvPr id="32773" name="Group 119">
            <a:extLst>
              <a:ext uri="{FF2B5EF4-FFF2-40B4-BE49-F238E27FC236}">
                <a16:creationId xmlns:a16="http://schemas.microsoft.com/office/drawing/2014/main" id="{080B4473-4AA3-D817-0AE5-21044AF57C06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895600"/>
            <a:ext cx="1676400" cy="633413"/>
            <a:chOff x="1707" y="2976"/>
            <a:chExt cx="1383" cy="399"/>
          </a:xfrm>
        </p:grpSpPr>
        <p:grpSp>
          <p:nvGrpSpPr>
            <p:cNvPr id="32805" name="Group 120">
              <a:extLst>
                <a:ext uri="{FF2B5EF4-FFF2-40B4-BE49-F238E27FC236}">
                  <a16:creationId xmlns:a16="http://schemas.microsoft.com/office/drawing/2014/main" id="{BEA4349E-5B85-AB4F-FD57-4F0E36F8CB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8" y="3036"/>
              <a:ext cx="1296" cy="153"/>
              <a:chOff x="1488" y="2976"/>
              <a:chExt cx="1296" cy="153"/>
            </a:xfrm>
          </p:grpSpPr>
          <p:sp>
            <p:nvSpPr>
              <p:cNvPr id="2769017" name="Freeform 121">
                <a:extLst>
                  <a:ext uri="{FF2B5EF4-FFF2-40B4-BE49-F238E27FC236}">
                    <a16:creationId xmlns:a16="http://schemas.microsoft.com/office/drawing/2014/main" id="{EB91FEA7-18BE-CCFC-D65B-E955F0F6F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976"/>
                <a:ext cx="1201" cy="57"/>
              </a:xfrm>
              <a:custGeom>
                <a:avLst/>
                <a:gdLst>
                  <a:gd name="T0" fmla="*/ 0 w 4032"/>
                  <a:gd name="T1" fmla="*/ 43 h 192"/>
                  <a:gd name="T2" fmla="*/ 300 w 4032"/>
                  <a:gd name="T3" fmla="*/ 0 h 192"/>
                  <a:gd name="T4" fmla="*/ 615 w 4032"/>
                  <a:gd name="T5" fmla="*/ 57 h 192"/>
                  <a:gd name="T6" fmla="*/ 901 w 4032"/>
                  <a:gd name="T7" fmla="*/ 14 h 192"/>
                  <a:gd name="T8" fmla="*/ 1201 w 4032"/>
                  <a:gd name="T9" fmla="*/ 57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32" h="192">
                    <a:moveTo>
                      <a:pt x="0" y="144"/>
                    </a:moveTo>
                    <a:lnTo>
                      <a:pt x="1008" y="0"/>
                    </a:lnTo>
                    <a:lnTo>
                      <a:pt x="2064" y="192"/>
                    </a:lnTo>
                    <a:lnTo>
                      <a:pt x="3024" y="48"/>
                    </a:lnTo>
                    <a:lnTo>
                      <a:pt x="4032" y="192"/>
                    </a:lnTo>
                  </a:path>
                </a:pathLst>
              </a:custGeom>
              <a:noFill/>
              <a:ln w="28575" cap="flat" cmpd="sng">
                <a:solidFill>
                  <a:srgbClr val="CC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>
                  <a:spcBef>
                    <a:spcPct val="50000"/>
                  </a:spcBef>
                  <a:buSzPct val="80000"/>
                  <a:defRPr/>
                </a:pPr>
                <a:endParaRPr lang="en-US"/>
              </a:p>
            </p:txBody>
          </p:sp>
          <p:sp>
            <p:nvSpPr>
              <p:cNvPr id="2769018" name="Freeform 122">
                <a:extLst>
                  <a:ext uri="{FF2B5EF4-FFF2-40B4-BE49-F238E27FC236}">
                    <a16:creationId xmlns:a16="http://schemas.microsoft.com/office/drawing/2014/main" id="{5CB4C0FB-4A86-8643-DA51-99E6D1C22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3072"/>
                <a:ext cx="1211" cy="57"/>
              </a:xfrm>
              <a:custGeom>
                <a:avLst/>
                <a:gdLst>
                  <a:gd name="T0" fmla="*/ 0 w 4032"/>
                  <a:gd name="T1" fmla="*/ 43 h 192"/>
                  <a:gd name="T2" fmla="*/ 302 w 4032"/>
                  <a:gd name="T3" fmla="*/ 0 h 192"/>
                  <a:gd name="T4" fmla="*/ 617 w 4032"/>
                  <a:gd name="T5" fmla="*/ 57 h 192"/>
                  <a:gd name="T6" fmla="*/ 905 w 4032"/>
                  <a:gd name="T7" fmla="*/ 14 h 192"/>
                  <a:gd name="T8" fmla="*/ 1206 w 4032"/>
                  <a:gd name="T9" fmla="*/ 57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32" h="192">
                    <a:moveTo>
                      <a:pt x="0" y="144"/>
                    </a:moveTo>
                    <a:lnTo>
                      <a:pt x="1008" y="0"/>
                    </a:lnTo>
                    <a:lnTo>
                      <a:pt x="2064" y="192"/>
                    </a:lnTo>
                    <a:lnTo>
                      <a:pt x="3024" y="48"/>
                    </a:lnTo>
                    <a:lnTo>
                      <a:pt x="4032" y="192"/>
                    </a:lnTo>
                  </a:path>
                </a:pathLst>
              </a:custGeom>
              <a:noFill/>
              <a:ln w="28575" cap="flat" cmpd="sng">
                <a:solidFill>
                  <a:srgbClr val="CC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>
                  <a:spcBef>
                    <a:spcPct val="50000"/>
                  </a:spcBef>
                  <a:buSzPct val="80000"/>
                  <a:defRPr/>
                </a:pPr>
                <a:endParaRPr lang="en-US"/>
              </a:p>
            </p:txBody>
          </p:sp>
        </p:grpSp>
        <p:grpSp>
          <p:nvGrpSpPr>
            <p:cNvPr id="32806" name="Group 123">
              <a:extLst>
                <a:ext uri="{FF2B5EF4-FFF2-40B4-BE49-F238E27FC236}">
                  <a16:creationId xmlns:a16="http://schemas.microsoft.com/office/drawing/2014/main" id="{2982F999-0838-D9B3-18C0-313540BD4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7" y="2976"/>
              <a:ext cx="1383" cy="399"/>
              <a:chOff x="1401" y="2976"/>
              <a:chExt cx="1383" cy="399"/>
            </a:xfrm>
          </p:grpSpPr>
          <p:grpSp>
            <p:nvGrpSpPr>
              <p:cNvPr id="32807" name="Group 124">
                <a:extLst>
                  <a:ext uri="{FF2B5EF4-FFF2-40B4-BE49-F238E27FC236}">
                    <a16:creationId xmlns:a16="http://schemas.microsoft.com/office/drawing/2014/main" id="{939D6B7A-85D7-5C5F-15B7-9EE7BDBC8C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8" y="2976"/>
                <a:ext cx="1296" cy="153"/>
                <a:chOff x="1488" y="2976"/>
                <a:chExt cx="1296" cy="153"/>
              </a:xfrm>
            </p:grpSpPr>
            <p:sp>
              <p:nvSpPr>
                <p:cNvPr id="2769021" name="Freeform 125">
                  <a:extLst>
                    <a:ext uri="{FF2B5EF4-FFF2-40B4-BE49-F238E27FC236}">
                      <a16:creationId xmlns:a16="http://schemas.microsoft.com/office/drawing/2014/main" id="{2731B02E-6742-F096-3490-10D8393CA1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" y="2976"/>
                  <a:ext cx="1204" cy="57"/>
                </a:xfrm>
                <a:custGeom>
                  <a:avLst/>
                  <a:gdLst>
                    <a:gd name="T0" fmla="*/ 0 w 4032"/>
                    <a:gd name="T1" fmla="*/ 43 h 192"/>
                    <a:gd name="T2" fmla="*/ 301 w 4032"/>
                    <a:gd name="T3" fmla="*/ 0 h 192"/>
                    <a:gd name="T4" fmla="*/ 616 w 4032"/>
                    <a:gd name="T5" fmla="*/ 57 h 192"/>
                    <a:gd name="T6" fmla="*/ 903 w 4032"/>
                    <a:gd name="T7" fmla="*/ 14 h 192"/>
                    <a:gd name="T8" fmla="*/ 1204 w 4032"/>
                    <a:gd name="T9" fmla="*/ 5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32" h="192">
                      <a:moveTo>
                        <a:pt x="0" y="144"/>
                      </a:moveTo>
                      <a:lnTo>
                        <a:pt x="1008" y="0"/>
                      </a:lnTo>
                      <a:lnTo>
                        <a:pt x="2064" y="192"/>
                      </a:lnTo>
                      <a:lnTo>
                        <a:pt x="3024" y="48"/>
                      </a:lnTo>
                      <a:lnTo>
                        <a:pt x="4032" y="192"/>
                      </a:lnTo>
                    </a:path>
                  </a:pathLst>
                </a:custGeom>
                <a:noFill/>
                <a:ln w="28575" cap="flat" cmpd="sng">
                  <a:solidFill>
                    <a:srgbClr val="CCCCFF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  <a:buSzPct val="80000"/>
                    <a:defRPr/>
                  </a:pPr>
                  <a:endParaRPr lang="en-US"/>
                </a:p>
              </p:txBody>
            </p:sp>
            <p:sp>
              <p:nvSpPr>
                <p:cNvPr id="2769022" name="Freeform 126">
                  <a:extLst>
                    <a:ext uri="{FF2B5EF4-FFF2-40B4-BE49-F238E27FC236}">
                      <a16:creationId xmlns:a16="http://schemas.microsoft.com/office/drawing/2014/main" id="{00A14D62-936B-28A1-7F2F-F0AAAC1A9B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3" y="3072"/>
                  <a:ext cx="1201" cy="57"/>
                </a:xfrm>
                <a:custGeom>
                  <a:avLst/>
                  <a:gdLst>
                    <a:gd name="T0" fmla="*/ 0 w 4032"/>
                    <a:gd name="T1" fmla="*/ 43 h 192"/>
                    <a:gd name="T2" fmla="*/ 300 w 4032"/>
                    <a:gd name="T3" fmla="*/ 0 h 192"/>
                    <a:gd name="T4" fmla="*/ 615 w 4032"/>
                    <a:gd name="T5" fmla="*/ 57 h 192"/>
                    <a:gd name="T6" fmla="*/ 901 w 4032"/>
                    <a:gd name="T7" fmla="*/ 14 h 192"/>
                    <a:gd name="T8" fmla="*/ 1201 w 4032"/>
                    <a:gd name="T9" fmla="*/ 5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32" h="192">
                      <a:moveTo>
                        <a:pt x="0" y="144"/>
                      </a:moveTo>
                      <a:lnTo>
                        <a:pt x="1008" y="0"/>
                      </a:lnTo>
                      <a:lnTo>
                        <a:pt x="2064" y="192"/>
                      </a:lnTo>
                      <a:lnTo>
                        <a:pt x="3024" y="48"/>
                      </a:lnTo>
                      <a:lnTo>
                        <a:pt x="4032" y="192"/>
                      </a:lnTo>
                    </a:path>
                  </a:pathLst>
                </a:custGeom>
                <a:noFill/>
                <a:ln w="28575" cap="flat" cmpd="sng">
                  <a:solidFill>
                    <a:srgbClr val="CCCCFF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  <a:buSzPct val="80000"/>
                    <a:defRPr/>
                  </a:pPr>
                  <a:endParaRPr lang="en-US"/>
                </a:p>
              </p:txBody>
            </p:sp>
          </p:grpSp>
          <p:grpSp>
            <p:nvGrpSpPr>
              <p:cNvPr id="32808" name="Group 127">
                <a:extLst>
                  <a:ext uri="{FF2B5EF4-FFF2-40B4-BE49-F238E27FC236}">
                    <a16:creationId xmlns:a16="http://schemas.microsoft.com/office/drawing/2014/main" id="{EF6A166F-EEA8-0C9B-A448-FA9519061A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01" y="3162"/>
                <a:ext cx="1353" cy="213"/>
                <a:chOff x="1401" y="3162"/>
                <a:chExt cx="1353" cy="213"/>
              </a:xfrm>
            </p:grpSpPr>
            <p:grpSp>
              <p:nvGrpSpPr>
                <p:cNvPr id="32809" name="Group 128">
                  <a:extLst>
                    <a:ext uri="{FF2B5EF4-FFF2-40B4-BE49-F238E27FC236}">
                      <a16:creationId xmlns:a16="http://schemas.microsoft.com/office/drawing/2014/main" id="{FB262CBC-5944-7350-6B1E-BD5E88EE7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1401" y="3162"/>
                  <a:ext cx="1296" cy="153"/>
                  <a:chOff x="1488" y="2976"/>
                  <a:chExt cx="1296" cy="153"/>
                </a:xfrm>
              </p:grpSpPr>
              <p:sp>
                <p:nvSpPr>
                  <p:cNvPr id="2769025" name="Freeform 129">
                    <a:extLst>
                      <a:ext uri="{FF2B5EF4-FFF2-40B4-BE49-F238E27FC236}">
                        <a16:creationId xmlns:a16="http://schemas.microsoft.com/office/drawing/2014/main" id="{A51ADA86-1495-8CD4-BABC-FC201AAA0E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91" y="2976"/>
                    <a:ext cx="1198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3 w 4032"/>
                      <a:gd name="T5" fmla="*/ 57 h 192"/>
                      <a:gd name="T6" fmla="*/ 899 w 4032"/>
                      <a:gd name="T7" fmla="*/ 14 h 192"/>
                      <a:gd name="T8" fmla="*/ 1198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  <p:sp>
                <p:nvSpPr>
                  <p:cNvPr id="2769026" name="Freeform 130">
                    <a:extLst>
                      <a:ext uri="{FF2B5EF4-FFF2-40B4-BE49-F238E27FC236}">
                        <a16:creationId xmlns:a16="http://schemas.microsoft.com/office/drawing/2014/main" id="{067B8C95-040D-0BBA-7680-0F8E628A6A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4" y="3072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2810" name="Group 131">
                  <a:extLst>
                    <a:ext uri="{FF2B5EF4-FFF2-40B4-BE49-F238E27FC236}">
                      <a16:creationId xmlns:a16="http://schemas.microsoft.com/office/drawing/2014/main" id="{27083765-17FE-0C0C-B081-1D4F54540F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1458" y="3222"/>
                  <a:ext cx="1296" cy="153"/>
                  <a:chOff x="1488" y="2976"/>
                  <a:chExt cx="1296" cy="153"/>
                </a:xfrm>
              </p:grpSpPr>
              <p:sp>
                <p:nvSpPr>
                  <p:cNvPr id="2769028" name="Freeform 132">
                    <a:extLst>
                      <a:ext uri="{FF2B5EF4-FFF2-40B4-BE49-F238E27FC236}">
                        <a16:creationId xmlns:a16="http://schemas.microsoft.com/office/drawing/2014/main" id="{E2A4719B-707F-01B1-4D0A-59640C368D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8" y="2976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  <p:sp>
                <p:nvSpPr>
                  <p:cNvPr id="2769029" name="Freeform 133">
                    <a:extLst>
                      <a:ext uri="{FF2B5EF4-FFF2-40B4-BE49-F238E27FC236}">
                        <a16:creationId xmlns:a16="http://schemas.microsoft.com/office/drawing/2014/main" id="{FA733AC1-8557-944B-8A55-0B1B0D47F9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4" y="3072"/>
                    <a:ext cx="1200" cy="57"/>
                  </a:xfrm>
                  <a:custGeom>
                    <a:avLst/>
                    <a:gdLst>
                      <a:gd name="T0" fmla="*/ 0 w 4032"/>
                      <a:gd name="T1" fmla="*/ 43 h 192"/>
                      <a:gd name="T2" fmla="*/ 300 w 4032"/>
                      <a:gd name="T3" fmla="*/ 0 h 192"/>
                      <a:gd name="T4" fmla="*/ 614 w 4032"/>
                      <a:gd name="T5" fmla="*/ 57 h 192"/>
                      <a:gd name="T6" fmla="*/ 900 w 4032"/>
                      <a:gd name="T7" fmla="*/ 14 h 192"/>
                      <a:gd name="T8" fmla="*/ 1200 w 4032"/>
                      <a:gd name="T9" fmla="*/ 57 h 1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32" h="192">
                        <a:moveTo>
                          <a:pt x="0" y="144"/>
                        </a:moveTo>
                        <a:lnTo>
                          <a:pt x="1008" y="0"/>
                        </a:lnTo>
                        <a:lnTo>
                          <a:pt x="2064" y="192"/>
                        </a:lnTo>
                        <a:lnTo>
                          <a:pt x="3024" y="48"/>
                        </a:lnTo>
                        <a:lnTo>
                          <a:pt x="4032" y="192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CCCC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pPr algn="ctr">
                      <a:spcBef>
                        <a:spcPct val="50000"/>
                      </a:spcBef>
                      <a:buSzPct val="80000"/>
                      <a:defRPr/>
                    </a:pPr>
                    <a:endParaRPr lang="en-US"/>
                  </a:p>
                </p:txBody>
              </p:sp>
            </p:grpSp>
          </p:grpSp>
        </p:grpSp>
      </p:grpSp>
      <p:grpSp>
        <p:nvGrpSpPr>
          <p:cNvPr id="32774" name="Group 134">
            <a:extLst>
              <a:ext uri="{FF2B5EF4-FFF2-40B4-BE49-F238E27FC236}">
                <a16:creationId xmlns:a16="http://schemas.microsoft.com/office/drawing/2014/main" id="{FFDDA27D-46A0-1A5C-C5B3-F33EEF026767}"/>
              </a:ext>
            </a:extLst>
          </p:cNvPr>
          <p:cNvGrpSpPr>
            <a:grpSpLocks/>
          </p:cNvGrpSpPr>
          <p:nvPr/>
        </p:nvGrpSpPr>
        <p:grpSpPr bwMode="auto">
          <a:xfrm>
            <a:off x="4552950" y="2981325"/>
            <a:ext cx="457200" cy="457200"/>
            <a:chOff x="2868" y="1878"/>
            <a:chExt cx="288" cy="288"/>
          </a:xfrm>
        </p:grpSpPr>
        <p:sp>
          <p:nvSpPr>
            <p:cNvPr id="32803" name="Line 135">
              <a:extLst>
                <a:ext uri="{FF2B5EF4-FFF2-40B4-BE49-F238E27FC236}">
                  <a16:creationId xmlns:a16="http://schemas.microsoft.com/office/drawing/2014/main" id="{8D3CB1EC-0870-B758-6D74-5212C9EED6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5" y="187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4" name="Line 136">
              <a:extLst>
                <a:ext uri="{FF2B5EF4-FFF2-40B4-BE49-F238E27FC236}">
                  <a16:creationId xmlns:a16="http://schemas.microsoft.com/office/drawing/2014/main" id="{6B828A7C-D9A7-4A8E-DD4A-00C19D47F30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012" y="1878"/>
              <a:ext cx="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75" name="Group 137">
            <a:extLst>
              <a:ext uri="{FF2B5EF4-FFF2-40B4-BE49-F238E27FC236}">
                <a16:creationId xmlns:a16="http://schemas.microsoft.com/office/drawing/2014/main" id="{9F38024A-CF3C-1326-1284-830745F3C7D8}"/>
              </a:ext>
            </a:extLst>
          </p:cNvPr>
          <p:cNvGrpSpPr>
            <a:grpSpLocks/>
          </p:cNvGrpSpPr>
          <p:nvPr/>
        </p:nvGrpSpPr>
        <p:grpSpPr bwMode="auto">
          <a:xfrm>
            <a:off x="7154863" y="3124200"/>
            <a:ext cx="306387" cy="152400"/>
            <a:chOff x="4507" y="1968"/>
            <a:chExt cx="193" cy="96"/>
          </a:xfrm>
        </p:grpSpPr>
        <p:sp>
          <p:nvSpPr>
            <p:cNvPr id="32801" name="Line 138">
              <a:extLst>
                <a:ext uri="{FF2B5EF4-FFF2-40B4-BE49-F238E27FC236}">
                  <a16:creationId xmlns:a16="http://schemas.microsoft.com/office/drawing/2014/main" id="{7201A1FA-E93D-55E0-A808-A037B2D517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603" y="1872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2" name="Line 139">
              <a:extLst>
                <a:ext uri="{FF2B5EF4-FFF2-40B4-BE49-F238E27FC236}">
                  <a16:creationId xmlns:a16="http://schemas.microsoft.com/office/drawing/2014/main" id="{28FCB06A-1240-DA54-461F-626F92AECBC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604" y="1968"/>
              <a:ext cx="0" cy="19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6" name="Rectangle 140">
            <a:extLst>
              <a:ext uri="{FF2B5EF4-FFF2-40B4-BE49-F238E27FC236}">
                <a16:creationId xmlns:a16="http://schemas.microsoft.com/office/drawing/2014/main" id="{8921EDDF-F27A-4937-7533-E66E63526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8194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Calibri" panose="020F0502020204030204" pitchFamily="34" charset="0"/>
              </a:rPr>
              <a:t>clot</a:t>
            </a:r>
            <a:endParaRPr lang="en-US" altLang="en-US" sz="40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2777" name="Rectangle 141">
            <a:extLst>
              <a:ext uri="{FF2B5EF4-FFF2-40B4-BE49-F238E27FC236}">
                <a16:creationId xmlns:a16="http://schemas.microsoft.com/office/drawing/2014/main" id="{6F5DA157-6EDA-1A55-D4FF-0CDEC6CD1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3341688"/>
            <a:ext cx="152400" cy="76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grpSp>
        <p:nvGrpSpPr>
          <p:cNvPr id="32778" name="Group 142">
            <a:extLst>
              <a:ext uri="{FF2B5EF4-FFF2-40B4-BE49-F238E27FC236}">
                <a16:creationId xmlns:a16="http://schemas.microsoft.com/office/drawing/2014/main" id="{94E3F3DD-C708-A623-EFE1-8682A84A8233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2928938"/>
            <a:ext cx="1177925" cy="247650"/>
            <a:chOff x="812" y="2008"/>
            <a:chExt cx="742" cy="156"/>
          </a:xfrm>
        </p:grpSpPr>
        <p:sp>
          <p:nvSpPr>
            <p:cNvPr id="32797" name="Line 143">
              <a:extLst>
                <a:ext uri="{FF2B5EF4-FFF2-40B4-BE49-F238E27FC236}">
                  <a16:creationId xmlns:a16="http://schemas.microsoft.com/office/drawing/2014/main" id="{97B903D4-11D3-669C-800A-D63B6934DC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6" y="2164"/>
              <a:ext cx="65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8" name="Line 144">
              <a:extLst>
                <a:ext uri="{FF2B5EF4-FFF2-40B4-BE49-F238E27FC236}">
                  <a16:creationId xmlns:a16="http://schemas.microsoft.com/office/drawing/2014/main" id="{D538DD04-9B67-7638-64A2-BF0249A74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2132"/>
              <a:ext cx="65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9" name="Line 145">
              <a:extLst>
                <a:ext uri="{FF2B5EF4-FFF2-40B4-BE49-F238E27FC236}">
                  <a16:creationId xmlns:a16="http://schemas.microsoft.com/office/drawing/2014/main" id="{5A43516F-3733-0851-4E98-36F816AC5D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042"/>
              <a:ext cx="72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0" name="Line 146">
              <a:extLst>
                <a:ext uri="{FF2B5EF4-FFF2-40B4-BE49-F238E27FC236}">
                  <a16:creationId xmlns:a16="http://schemas.microsoft.com/office/drawing/2014/main" id="{60BA6651-491B-873F-4B44-D086B1847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2" y="2008"/>
              <a:ext cx="742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9" name="Oval 147">
            <a:extLst>
              <a:ext uri="{FF2B5EF4-FFF2-40B4-BE49-F238E27FC236}">
                <a16:creationId xmlns:a16="http://schemas.microsoft.com/office/drawing/2014/main" id="{4920E38A-1048-9D2B-B90B-0160F37E3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2884488"/>
            <a:ext cx="238125" cy="6572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80" name="Line 148">
            <a:extLst>
              <a:ext uri="{FF2B5EF4-FFF2-40B4-BE49-F238E27FC236}">
                <a16:creationId xmlns:a16="http://schemas.microsoft.com/office/drawing/2014/main" id="{FBB1E398-8649-6971-87AB-BB3CEC71F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219450"/>
            <a:ext cx="96678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Line 149">
            <a:extLst>
              <a:ext uri="{FF2B5EF4-FFF2-40B4-BE49-F238E27FC236}">
                <a16:creationId xmlns:a16="http://schemas.microsoft.com/office/drawing/2014/main" id="{D0690456-C393-2710-E483-8DE6BE85A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375" y="3257550"/>
            <a:ext cx="1041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Line 150">
            <a:extLst>
              <a:ext uri="{FF2B5EF4-FFF2-40B4-BE49-F238E27FC236}">
                <a16:creationId xmlns:a16="http://schemas.microsoft.com/office/drawing/2014/main" id="{0DEC3D93-ECA5-1BA1-3307-3CA1D72FC8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345122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Line 151">
            <a:extLst>
              <a:ext uri="{FF2B5EF4-FFF2-40B4-BE49-F238E27FC236}">
                <a16:creationId xmlns:a16="http://schemas.microsoft.com/office/drawing/2014/main" id="{CF23CAEE-CC37-2048-85F7-58CCEAA94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400" y="349567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4" name="Line 152">
            <a:extLst>
              <a:ext uri="{FF2B5EF4-FFF2-40B4-BE49-F238E27FC236}">
                <a16:creationId xmlns:a16="http://schemas.microsoft.com/office/drawing/2014/main" id="{C9BFB050-15D3-4073-0616-E1DFAC2FB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375" y="3311525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5" name="Line 153">
            <a:extLst>
              <a:ext uri="{FF2B5EF4-FFF2-40B4-BE49-F238E27FC236}">
                <a16:creationId xmlns:a16="http://schemas.microsoft.com/office/drawing/2014/main" id="{238EF249-0766-7988-F7C0-4A2340E5DE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425" y="3384550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Freeform 154">
            <a:extLst>
              <a:ext uri="{FF2B5EF4-FFF2-40B4-BE49-F238E27FC236}">
                <a16:creationId xmlns:a16="http://schemas.microsoft.com/office/drawing/2014/main" id="{20F35114-6796-83A1-6B8E-D1C35FA7B0CB}"/>
              </a:ext>
            </a:extLst>
          </p:cNvPr>
          <p:cNvSpPr>
            <a:spLocks/>
          </p:cNvSpPr>
          <p:nvPr/>
        </p:nvSpPr>
        <p:spPr bwMode="auto">
          <a:xfrm flipV="1">
            <a:off x="752475" y="3281363"/>
            <a:ext cx="1181100" cy="263525"/>
          </a:xfrm>
          <a:custGeom>
            <a:avLst/>
            <a:gdLst>
              <a:gd name="T0" fmla="*/ 0 w 374"/>
              <a:gd name="T1" fmla="*/ 0 h 187"/>
              <a:gd name="T2" fmla="*/ 2147483646 w 374"/>
              <a:gd name="T3" fmla="*/ 2147483646 h 187"/>
              <a:gd name="T4" fmla="*/ 2147483646 w 374"/>
              <a:gd name="T5" fmla="*/ 0 h 1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74" h="187">
                <a:moveTo>
                  <a:pt x="0" y="0"/>
                </a:moveTo>
                <a:cubicBezTo>
                  <a:pt x="62" y="93"/>
                  <a:pt x="125" y="187"/>
                  <a:pt x="187" y="187"/>
                </a:cubicBezTo>
                <a:cubicBezTo>
                  <a:pt x="249" y="187"/>
                  <a:pt x="343" y="31"/>
                  <a:pt x="374" y="0"/>
                </a:cubicBezTo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155">
            <a:extLst>
              <a:ext uri="{FF2B5EF4-FFF2-40B4-BE49-F238E27FC236}">
                <a16:creationId xmlns:a16="http://schemas.microsoft.com/office/drawing/2014/main" id="{8915A18B-D9B4-D900-EAA9-75CC049A5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" y="3051175"/>
            <a:ext cx="1041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8" name="Freeform 156">
            <a:extLst>
              <a:ext uri="{FF2B5EF4-FFF2-40B4-BE49-F238E27FC236}">
                <a16:creationId xmlns:a16="http://schemas.microsoft.com/office/drawing/2014/main" id="{5D2CECAA-47C6-2BE4-1BBE-6E64508E6B86}"/>
              </a:ext>
            </a:extLst>
          </p:cNvPr>
          <p:cNvSpPr>
            <a:spLocks/>
          </p:cNvSpPr>
          <p:nvPr/>
        </p:nvSpPr>
        <p:spPr bwMode="auto">
          <a:xfrm>
            <a:off x="749300" y="2882900"/>
            <a:ext cx="1181100" cy="263525"/>
          </a:xfrm>
          <a:custGeom>
            <a:avLst/>
            <a:gdLst>
              <a:gd name="T0" fmla="*/ 0 w 374"/>
              <a:gd name="T1" fmla="*/ 0 h 187"/>
              <a:gd name="T2" fmla="*/ 2147483646 w 374"/>
              <a:gd name="T3" fmla="*/ 2147483646 h 187"/>
              <a:gd name="T4" fmla="*/ 2147483646 w 374"/>
              <a:gd name="T5" fmla="*/ 0 h 1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74" h="187">
                <a:moveTo>
                  <a:pt x="0" y="0"/>
                </a:moveTo>
                <a:cubicBezTo>
                  <a:pt x="62" y="93"/>
                  <a:pt x="125" y="187"/>
                  <a:pt x="187" y="187"/>
                </a:cubicBezTo>
                <a:cubicBezTo>
                  <a:pt x="249" y="187"/>
                  <a:pt x="343" y="31"/>
                  <a:pt x="374" y="0"/>
                </a:cubicBezTo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Oval 157">
            <a:extLst>
              <a:ext uri="{FF2B5EF4-FFF2-40B4-BE49-F238E27FC236}">
                <a16:creationId xmlns:a16="http://schemas.microsoft.com/office/drawing/2014/main" id="{3CE2E839-1AD2-B1F9-F04A-F3C5C58F2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2884488"/>
            <a:ext cx="238125" cy="65722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90" name="Rectangle 158">
            <a:extLst>
              <a:ext uri="{FF2B5EF4-FFF2-40B4-BE49-F238E27FC236}">
                <a16:creationId xmlns:a16="http://schemas.microsoft.com/office/drawing/2014/main" id="{617EB3DC-5F04-ABA5-A759-75E9332E2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75" y="3046413"/>
            <a:ext cx="152400" cy="1524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32791" name="Rectangle 159">
            <a:extLst>
              <a:ext uri="{FF2B5EF4-FFF2-40B4-BE49-F238E27FC236}">
                <a16:creationId xmlns:a16="http://schemas.microsoft.com/office/drawing/2014/main" id="{E167BDC6-831B-6206-7445-31B74D2AF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975" y="2962275"/>
            <a:ext cx="76200" cy="1524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2769056" name="Freeform 160">
            <a:extLst>
              <a:ext uri="{FF2B5EF4-FFF2-40B4-BE49-F238E27FC236}">
                <a16:creationId xmlns:a16="http://schemas.microsoft.com/office/drawing/2014/main" id="{5AC7AEAB-5929-2822-7CE6-31F8AC4F7CB0}"/>
              </a:ext>
            </a:extLst>
          </p:cNvPr>
          <p:cNvSpPr>
            <a:spLocks/>
          </p:cNvSpPr>
          <p:nvPr/>
        </p:nvSpPr>
        <p:spPr bwMode="auto">
          <a:xfrm>
            <a:off x="1863725" y="2909888"/>
            <a:ext cx="47625" cy="49212"/>
          </a:xfrm>
          <a:custGeom>
            <a:avLst/>
            <a:gdLst>
              <a:gd name="T0" fmla="*/ 23813 w 30"/>
              <a:gd name="T1" fmla="*/ 25400 h 31"/>
              <a:gd name="T2" fmla="*/ 25400 w 30"/>
              <a:gd name="T3" fmla="*/ 25400 h 31"/>
              <a:gd name="T4" fmla="*/ 19050 w 30"/>
              <a:gd name="T5" fmla="*/ 34925 h 31"/>
              <a:gd name="T6" fmla="*/ 20638 w 30"/>
              <a:gd name="T7" fmla="*/ 26987 h 31"/>
              <a:gd name="T8" fmla="*/ 28575 w 30"/>
              <a:gd name="T9" fmla="*/ 22225 h 31"/>
              <a:gd name="T10" fmla="*/ 28575 w 30"/>
              <a:gd name="T11" fmla="*/ 20637 h 31"/>
              <a:gd name="T12" fmla="*/ 11113 w 30"/>
              <a:gd name="T13" fmla="*/ 26987 h 31"/>
              <a:gd name="T14" fmla="*/ 20638 w 30"/>
              <a:gd name="T15" fmla="*/ 17462 h 31"/>
              <a:gd name="T16" fmla="*/ 20638 w 30"/>
              <a:gd name="T17" fmla="*/ 15875 h 31"/>
              <a:gd name="T18" fmla="*/ 23813 w 30"/>
              <a:gd name="T19" fmla="*/ 31750 h 31"/>
              <a:gd name="T20" fmla="*/ 34925 w 30"/>
              <a:gd name="T21" fmla="*/ 26987 h 31"/>
              <a:gd name="T22" fmla="*/ 30163 w 30"/>
              <a:gd name="T23" fmla="*/ 26987 h 31"/>
              <a:gd name="T24" fmla="*/ 28575 w 30"/>
              <a:gd name="T25" fmla="*/ 31750 h 31"/>
              <a:gd name="T26" fmla="*/ 28575 w 30"/>
              <a:gd name="T27" fmla="*/ 26987 h 31"/>
              <a:gd name="T28" fmla="*/ 23813 w 30"/>
              <a:gd name="T29" fmla="*/ 31750 h 31"/>
              <a:gd name="T30" fmla="*/ 9525 w 30"/>
              <a:gd name="T31" fmla="*/ 31750 h 31"/>
              <a:gd name="T32" fmla="*/ 30163 w 30"/>
              <a:gd name="T33" fmla="*/ 22225 h 31"/>
              <a:gd name="T34" fmla="*/ 39688 w 30"/>
              <a:gd name="T35" fmla="*/ 22225 h 31"/>
              <a:gd name="T36" fmla="*/ 23813 w 30"/>
              <a:gd name="T37" fmla="*/ 31750 h 31"/>
              <a:gd name="T38" fmla="*/ 1588 w 30"/>
              <a:gd name="T39" fmla="*/ 46037 h 31"/>
              <a:gd name="T40" fmla="*/ 47625 w 30"/>
              <a:gd name="T41" fmla="*/ 20637 h 31"/>
              <a:gd name="T42" fmla="*/ 30163 w 30"/>
              <a:gd name="T43" fmla="*/ 17462 h 31"/>
              <a:gd name="T44" fmla="*/ 20638 w 30"/>
              <a:gd name="T45" fmla="*/ 20637 h 31"/>
              <a:gd name="T46" fmla="*/ 42863 w 30"/>
              <a:gd name="T47" fmla="*/ 11112 h 31"/>
              <a:gd name="T48" fmla="*/ 23813 w 30"/>
              <a:gd name="T49" fmla="*/ 15875 h 31"/>
              <a:gd name="T50" fmla="*/ 34925 w 30"/>
              <a:gd name="T51" fmla="*/ 6350 h 31"/>
              <a:gd name="T52" fmla="*/ 11113 w 30"/>
              <a:gd name="T53" fmla="*/ 30162 h 31"/>
              <a:gd name="T54" fmla="*/ 25400 w 30"/>
              <a:gd name="T55" fmla="*/ 17462 h 31"/>
              <a:gd name="T56" fmla="*/ 33338 w 30"/>
              <a:gd name="T57" fmla="*/ 30162 h 31"/>
              <a:gd name="T58" fmla="*/ 25400 w 30"/>
              <a:gd name="T59" fmla="*/ 26987 h 31"/>
              <a:gd name="T60" fmla="*/ 15875 w 30"/>
              <a:gd name="T61" fmla="*/ 26987 h 31"/>
              <a:gd name="T62" fmla="*/ 19050 w 30"/>
              <a:gd name="T63" fmla="*/ 30162 h 31"/>
              <a:gd name="T64" fmla="*/ 25400 w 30"/>
              <a:gd name="T65" fmla="*/ 26987 h 31"/>
              <a:gd name="T66" fmla="*/ 23813 w 30"/>
              <a:gd name="T67" fmla="*/ 30162 h 3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0" h="31">
                <a:moveTo>
                  <a:pt x="15" y="19"/>
                </a:moveTo>
                <a:cubicBezTo>
                  <a:pt x="24" y="16"/>
                  <a:pt x="22" y="18"/>
                  <a:pt x="15" y="16"/>
                </a:cubicBezTo>
                <a:cubicBezTo>
                  <a:pt x="13" y="16"/>
                  <a:pt x="8" y="14"/>
                  <a:pt x="10" y="14"/>
                </a:cubicBezTo>
                <a:cubicBezTo>
                  <a:pt x="12" y="14"/>
                  <a:pt x="14" y="15"/>
                  <a:pt x="16" y="16"/>
                </a:cubicBezTo>
                <a:cubicBezTo>
                  <a:pt x="17" y="17"/>
                  <a:pt x="19" y="19"/>
                  <a:pt x="18" y="20"/>
                </a:cubicBezTo>
                <a:cubicBezTo>
                  <a:pt x="17" y="22"/>
                  <a:pt x="14" y="23"/>
                  <a:pt x="12" y="22"/>
                </a:cubicBezTo>
                <a:lnTo>
                  <a:pt x="13" y="17"/>
                </a:lnTo>
                <a:cubicBezTo>
                  <a:pt x="13" y="17"/>
                  <a:pt x="13" y="17"/>
                  <a:pt x="13" y="17"/>
                </a:cubicBezTo>
                <a:cubicBezTo>
                  <a:pt x="15" y="17"/>
                  <a:pt x="16" y="16"/>
                  <a:pt x="18" y="16"/>
                </a:cubicBezTo>
                <a:cubicBezTo>
                  <a:pt x="11" y="20"/>
                  <a:pt x="12" y="20"/>
                  <a:pt x="18" y="14"/>
                </a:cubicBezTo>
                <a:cubicBezTo>
                  <a:pt x="19" y="13"/>
                  <a:pt x="11" y="17"/>
                  <a:pt x="13" y="16"/>
                </a:cubicBezTo>
                <a:cubicBezTo>
                  <a:pt x="15" y="15"/>
                  <a:pt x="20" y="13"/>
                  <a:pt x="18" y="13"/>
                </a:cubicBezTo>
                <a:cubicBezTo>
                  <a:pt x="16" y="13"/>
                  <a:pt x="14" y="15"/>
                  <a:pt x="12" y="16"/>
                </a:cubicBezTo>
                <a:cubicBezTo>
                  <a:pt x="10" y="17"/>
                  <a:pt x="9" y="17"/>
                  <a:pt x="7" y="17"/>
                </a:cubicBezTo>
                <a:cubicBezTo>
                  <a:pt x="9" y="16"/>
                  <a:pt x="22" y="10"/>
                  <a:pt x="22" y="8"/>
                </a:cubicBezTo>
                <a:cubicBezTo>
                  <a:pt x="22" y="5"/>
                  <a:pt x="16" y="10"/>
                  <a:pt x="13" y="11"/>
                </a:cubicBezTo>
                <a:cubicBezTo>
                  <a:pt x="3" y="19"/>
                  <a:pt x="17" y="12"/>
                  <a:pt x="19" y="10"/>
                </a:cubicBezTo>
                <a:cubicBezTo>
                  <a:pt x="25" y="0"/>
                  <a:pt x="18" y="8"/>
                  <a:pt x="13" y="10"/>
                </a:cubicBezTo>
                <a:cubicBezTo>
                  <a:pt x="23" y="12"/>
                  <a:pt x="15" y="16"/>
                  <a:pt x="10" y="19"/>
                </a:cubicBezTo>
                <a:cubicBezTo>
                  <a:pt x="12" y="19"/>
                  <a:pt x="15" y="18"/>
                  <a:pt x="15" y="20"/>
                </a:cubicBezTo>
                <a:cubicBezTo>
                  <a:pt x="15" y="22"/>
                  <a:pt x="9" y="23"/>
                  <a:pt x="10" y="22"/>
                </a:cubicBezTo>
                <a:cubicBezTo>
                  <a:pt x="12" y="20"/>
                  <a:pt x="19" y="18"/>
                  <a:pt x="22" y="17"/>
                </a:cubicBezTo>
                <a:cubicBezTo>
                  <a:pt x="15" y="16"/>
                  <a:pt x="13" y="11"/>
                  <a:pt x="10" y="19"/>
                </a:cubicBezTo>
                <a:cubicBezTo>
                  <a:pt x="13" y="26"/>
                  <a:pt x="18" y="24"/>
                  <a:pt x="19" y="17"/>
                </a:cubicBezTo>
                <a:cubicBezTo>
                  <a:pt x="10" y="16"/>
                  <a:pt x="10" y="20"/>
                  <a:pt x="16" y="25"/>
                </a:cubicBezTo>
                <a:cubicBezTo>
                  <a:pt x="17" y="23"/>
                  <a:pt x="19" y="22"/>
                  <a:pt x="18" y="20"/>
                </a:cubicBezTo>
                <a:cubicBezTo>
                  <a:pt x="17" y="18"/>
                  <a:pt x="13" y="21"/>
                  <a:pt x="13" y="19"/>
                </a:cubicBezTo>
                <a:cubicBezTo>
                  <a:pt x="13" y="17"/>
                  <a:pt x="20" y="17"/>
                  <a:pt x="18" y="17"/>
                </a:cubicBezTo>
                <a:lnTo>
                  <a:pt x="10" y="19"/>
                </a:lnTo>
                <a:cubicBezTo>
                  <a:pt x="10" y="19"/>
                  <a:pt x="15" y="20"/>
                  <a:pt x="15" y="20"/>
                </a:cubicBezTo>
                <a:cubicBezTo>
                  <a:pt x="16" y="18"/>
                  <a:pt x="19" y="16"/>
                  <a:pt x="18" y="14"/>
                </a:cubicBezTo>
                <a:cubicBezTo>
                  <a:pt x="17" y="13"/>
                  <a:pt x="5" y="19"/>
                  <a:pt x="6" y="20"/>
                </a:cubicBezTo>
                <a:cubicBezTo>
                  <a:pt x="6" y="20"/>
                  <a:pt x="22" y="13"/>
                  <a:pt x="24" y="13"/>
                </a:cubicBezTo>
                <a:cubicBezTo>
                  <a:pt x="26" y="13"/>
                  <a:pt x="21" y="14"/>
                  <a:pt x="19" y="14"/>
                </a:cubicBezTo>
                <a:cubicBezTo>
                  <a:pt x="16" y="15"/>
                  <a:pt x="1" y="21"/>
                  <a:pt x="15" y="19"/>
                </a:cubicBezTo>
                <a:cubicBezTo>
                  <a:pt x="18" y="17"/>
                  <a:pt x="22" y="16"/>
                  <a:pt x="25" y="14"/>
                </a:cubicBezTo>
                <a:cubicBezTo>
                  <a:pt x="26" y="13"/>
                  <a:pt x="22" y="16"/>
                  <a:pt x="21" y="17"/>
                </a:cubicBezTo>
                <a:cubicBezTo>
                  <a:pt x="19" y="18"/>
                  <a:pt x="17" y="19"/>
                  <a:pt x="15" y="20"/>
                </a:cubicBezTo>
                <a:cubicBezTo>
                  <a:pt x="7" y="24"/>
                  <a:pt x="13" y="21"/>
                  <a:pt x="6" y="26"/>
                </a:cubicBezTo>
                <a:cubicBezTo>
                  <a:pt x="4" y="27"/>
                  <a:pt x="0" y="27"/>
                  <a:pt x="1" y="29"/>
                </a:cubicBezTo>
                <a:cubicBezTo>
                  <a:pt x="2" y="31"/>
                  <a:pt x="5" y="28"/>
                  <a:pt x="7" y="28"/>
                </a:cubicBezTo>
                <a:cubicBezTo>
                  <a:pt x="15" y="23"/>
                  <a:pt x="22" y="18"/>
                  <a:pt x="30" y="13"/>
                </a:cubicBezTo>
                <a:cubicBezTo>
                  <a:pt x="28" y="12"/>
                  <a:pt x="27" y="10"/>
                  <a:pt x="25" y="10"/>
                </a:cubicBezTo>
                <a:cubicBezTo>
                  <a:pt x="23" y="10"/>
                  <a:pt x="20" y="12"/>
                  <a:pt x="19" y="11"/>
                </a:cubicBezTo>
                <a:cubicBezTo>
                  <a:pt x="18" y="10"/>
                  <a:pt x="27" y="3"/>
                  <a:pt x="27" y="4"/>
                </a:cubicBezTo>
                <a:cubicBezTo>
                  <a:pt x="27" y="9"/>
                  <a:pt x="13" y="9"/>
                  <a:pt x="13" y="13"/>
                </a:cubicBezTo>
                <a:cubicBezTo>
                  <a:pt x="13" y="15"/>
                  <a:pt x="16" y="12"/>
                  <a:pt x="18" y="11"/>
                </a:cubicBezTo>
                <a:cubicBezTo>
                  <a:pt x="26" y="6"/>
                  <a:pt x="17" y="9"/>
                  <a:pt x="27" y="7"/>
                </a:cubicBezTo>
                <a:cubicBezTo>
                  <a:pt x="25" y="6"/>
                  <a:pt x="24" y="4"/>
                  <a:pt x="22" y="4"/>
                </a:cubicBezTo>
                <a:cubicBezTo>
                  <a:pt x="19" y="4"/>
                  <a:pt x="15" y="13"/>
                  <a:pt x="15" y="10"/>
                </a:cubicBezTo>
                <a:cubicBezTo>
                  <a:pt x="15" y="9"/>
                  <a:pt x="28" y="2"/>
                  <a:pt x="28" y="2"/>
                </a:cubicBezTo>
                <a:cubicBezTo>
                  <a:pt x="26" y="1"/>
                  <a:pt x="24" y="3"/>
                  <a:pt x="22" y="4"/>
                </a:cubicBezTo>
                <a:cubicBezTo>
                  <a:pt x="17" y="7"/>
                  <a:pt x="13" y="10"/>
                  <a:pt x="9" y="14"/>
                </a:cubicBezTo>
                <a:lnTo>
                  <a:pt x="7" y="19"/>
                </a:lnTo>
                <a:cubicBezTo>
                  <a:pt x="7" y="19"/>
                  <a:pt x="21" y="10"/>
                  <a:pt x="21" y="10"/>
                </a:cubicBezTo>
                <a:cubicBezTo>
                  <a:pt x="21" y="8"/>
                  <a:pt x="18" y="11"/>
                  <a:pt x="16" y="11"/>
                </a:cubicBezTo>
                <a:cubicBezTo>
                  <a:pt x="12" y="14"/>
                  <a:pt x="2" y="24"/>
                  <a:pt x="12" y="22"/>
                </a:cubicBezTo>
                <a:cubicBezTo>
                  <a:pt x="15" y="21"/>
                  <a:pt x="21" y="22"/>
                  <a:pt x="21" y="19"/>
                </a:cubicBezTo>
                <a:cubicBezTo>
                  <a:pt x="21" y="19"/>
                  <a:pt x="12" y="11"/>
                  <a:pt x="12" y="14"/>
                </a:cubicBezTo>
                <a:cubicBezTo>
                  <a:pt x="12" y="16"/>
                  <a:pt x="15" y="16"/>
                  <a:pt x="16" y="17"/>
                </a:cubicBezTo>
                <a:cubicBezTo>
                  <a:pt x="19" y="26"/>
                  <a:pt x="10" y="28"/>
                  <a:pt x="16" y="13"/>
                </a:cubicBezTo>
                <a:cubicBezTo>
                  <a:pt x="28" y="15"/>
                  <a:pt x="13" y="17"/>
                  <a:pt x="10" y="17"/>
                </a:cubicBezTo>
                <a:cubicBezTo>
                  <a:pt x="12" y="16"/>
                  <a:pt x="14" y="13"/>
                  <a:pt x="15" y="14"/>
                </a:cubicBezTo>
                <a:cubicBezTo>
                  <a:pt x="16" y="15"/>
                  <a:pt x="14" y="19"/>
                  <a:pt x="12" y="19"/>
                </a:cubicBezTo>
                <a:cubicBezTo>
                  <a:pt x="9" y="19"/>
                  <a:pt x="15" y="14"/>
                  <a:pt x="18" y="13"/>
                </a:cubicBezTo>
                <a:cubicBezTo>
                  <a:pt x="30" y="7"/>
                  <a:pt x="29" y="14"/>
                  <a:pt x="16" y="17"/>
                </a:cubicBezTo>
                <a:cubicBezTo>
                  <a:pt x="6" y="9"/>
                  <a:pt x="20" y="10"/>
                  <a:pt x="25" y="11"/>
                </a:cubicBezTo>
                <a:cubicBezTo>
                  <a:pt x="23" y="29"/>
                  <a:pt x="2" y="26"/>
                  <a:pt x="15" y="19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buSzPct val="80000"/>
              <a:defRPr/>
            </a:pPr>
            <a:endParaRPr lang="en-US"/>
          </a:p>
        </p:txBody>
      </p:sp>
      <p:sp>
        <p:nvSpPr>
          <p:cNvPr id="32793" name="Line 161">
            <a:extLst>
              <a:ext uri="{FF2B5EF4-FFF2-40B4-BE49-F238E27FC236}">
                <a16:creationId xmlns:a16="http://schemas.microsoft.com/office/drawing/2014/main" id="{1F41BE8A-F230-6019-E3A9-2F971924B1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538" y="3189288"/>
            <a:ext cx="116681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4" name="Text Box 151">
            <a:extLst>
              <a:ext uri="{FF2B5EF4-FFF2-40B4-BE49-F238E27FC236}">
                <a16:creationId xmlns:a16="http://schemas.microsoft.com/office/drawing/2014/main" id="{07C90547-FD4E-C8D2-880E-2359BEEC0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 dirty="0">
                <a:solidFill>
                  <a:srgbClr val="000000"/>
                </a:solidFill>
                <a:latin typeface="Calibri" panose="020F0502020204030204" pitchFamily="34" charset="0"/>
              </a:rPr>
              <a:t>Constrict vessel</a:t>
            </a:r>
          </a:p>
        </p:txBody>
      </p:sp>
      <p:sp>
        <p:nvSpPr>
          <p:cNvPr id="32795" name="Text Box 151">
            <a:extLst>
              <a:ext uri="{FF2B5EF4-FFF2-40B4-BE49-F238E27FC236}">
                <a16:creationId xmlns:a16="http://schemas.microsoft.com/office/drawing/2014/main" id="{7558D49D-E143-0A4C-275B-698921322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>
                <a:solidFill>
                  <a:srgbClr val="000000"/>
                </a:solidFill>
                <a:latin typeface="Calibri" panose="020F0502020204030204" pitchFamily="34" charset="0"/>
              </a:rPr>
              <a:t>Form platelet plug</a:t>
            </a:r>
          </a:p>
        </p:txBody>
      </p:sp>
      <p:sp>
        <p:nvSpPr>
          <p:cNvPr id="32796" name="Text Box 151">
            <a:extLst>
              <a:ext uri="{FF2B5EF4-FFF2-40B4-BE49-F238E27FC236}">
                <a16:creationId xmlns:a16="http://schemas.microsoft.com/office/drawing/2014/main" id="{6E042996-B3B6-C655-3DDE-F37A4F8E6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924300"/>
            <a:ext cx="1905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 dirty="0">
                <a:solidFill>
                  <a:srgbClr val="000000"/>
                </a:solidFill>
                <a:latin typeface="Calibri" panose="020F0502020204030204" pitchFamily="34" charset="0"/>
              </a:rPr>
              <a:t>Seal plug with fibrin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58B33C-A879-A5EE-BEE9-E23E007AF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cs typeface="+mj-cs"/>
              </a:rPr>
              <a:t>How to keep clotting under control</a:t>
            </a:r>
          </a:p>
        </p:txBody>
      </p:sp>
      <p:sp>
        <p:nvSpPr>
          <p:cNvPr id="5" name="Text Box 182">
            <a:extLst>
              <a:ext uri="{FF2B5EF4-FFF2-40B4-BE49-F238E27FC236}">
                <a16:creationId xmlns:a16="http://schemas.microsoft.com/office/drawing/2014/main" id="{14572C86-7D1E-656A-3AE3-59C2AA129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449" y="5027612"/>
            <a:ext cx="229310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600" dirty="0">
                <a:solidFill>
                  <a:srgbClr val="000000"/>
                </a:solidFill>
                <a:latin typeface="Calibri" panose="020F0502020204030204" pitchFamily="34" charset="0"/>
              </a:rPr>
              <a:t>lyse the clot</a:t>
            </a:r>
          </a:p>
        </p:txBody>
      </p:sp>
      <p:sp>
        <p:nvSpPr>
          <p:cNvPr id="6" name="Line 137">
            <a:extLst>
              <a:ext uri="{FF2B5EF4-FFF2-40B4-BE49-F238E27FC236}">
                <a16:creationId xmlns:a16="http://schemas.microsoft.com/office/drawing/2014/main" id="{4E4A9DF8-6F18-D496-9BFB-957F6B4BB1B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499754" y="4299354"/>
            <a:ext cx="145969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1687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ext Box 31">
            <a:extLst>
              <a:ext uri="{FF2B5EF4-FFF2-40B4-BE49-F238E27FC236}">
                <a16:creationId xmlns:a16="http://schemas.microsoft.com/office/drawing/2014/main" id="{EC38A76B-E3F0-2577-D3A9-A0BB9B005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667000"/>
            <a:ext cx="1600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plasmin</a:t>
            </a:r>
          </a:p>
        </p:txBody>
      </p:sp>
      <p:sp>
        <p:nvSpPr>
          <p:cNvPr id="77828" name="Text Box 32">
            <a:extLst>
              <a:ext uri="{FF2B5EF4-FFF2-40B4-BE49-F238E27FC236}">
                <a16:creationId xmlns:a16="http://schemas.microsoft.com/office/drawing/2014/main" id="{A625C36E-C81E-2C80-0002-731111D85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2514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plasminogen</a:t>
            </a:r>
          </a:p>
        </p:txBody>
      </p:sp>
      <p:sp>
        <p:nvSpPr>
          <p:cNvPr id="77829" name="Text Box 34">
            <a:extLst>
              <a:ext uri="{FF2B5EF4-FFF2-40B4-BE49-F238E27FC236}">
                <a16:creationId xmlns:a16="http://schemas.microsoft.com/office/drawing/2014/main" id="{9F374266-A1C2-50C9-A175-578DEAFF1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830" y="1762780"/>
            <a:ext cx="6655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Tissue plasminogen activator (t-PA)</a:t>
            </a:r>
          </a:p>
        </p:txBody>
      </p:sp>
      <p:sp>
        <p:nvSpPr>
          <p:cNvPr id="77830" name="Line 138">
            <a:extLst>
              <a:ext uri="{FF2B5EF4-FFF2-40B4-BE49-F238E27FC236}">
                <a16:creationId xmlns:a16="http://schemas.microsoft.com/office/drawing/2014/main" id="{4EE4F4E3-A046-E976-1F29-637D77C1A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971800"/>
            <a:ext cx="838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1" name="Line 138">
            <a:extLst>
              <a:ext uri="{FF2B5EF4-FFF2-40B4-BE49-F238E27FC236}">
                <a16:creationId xmlns:a16="http://schemas.microsoft.com/office/drawing/2014/main" id="{F4015C79-A869-7B40-D9D1-F96F6D023927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343400" y="3505200"/>
            <a:ext cx="609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2" name="Line 138">
            <a:extLst>
              <a:ext uri="{FF2B5EF4-FFF2-40B4-BE49-F238E27FC236}">
                <a16:creationId xmlns:a16="http://schemas.microsoft.com/office/drawing/2014/main" id="{0148F403-F845-99BA-F514-977FC48E8D88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276600" y="2590800"/>
            <a:ext cx="609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6" name="Rectangle 133">
            <a:extLst>
              <a:ext uri="{FF2B5EF4-FFF2-40B4-BE49-F238E27FC236}">
                <a16:creationId xmlns:a16="http://schemas.microsoft.com/office/drawing/2014/main" id="{8900F155-B6FE-826C-9A15-16C59CA11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505200"/>
            <a:ext cx="1295400" cy="63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Calibri" panose="020F0502020204030204" pitchFamily="34" charset="0"/>
              </a:rPr>
              <a:t>clot</a:t>
            </a:r>
            <a:endParaRPr lang="en-US" altLang="en-US" sz="36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7837" name="Line 138">
            <a:extLst>
              <a:ext uri="{FF2B5EF4-FFF2-40B4-BE49-F238E27FC236}">
                <a16:creationId xmlns:a16="http://schemas.microsoft.com/office/drawing/2014/main" id="{0ED78935-1BA5-52E4-6727-6EFA0F6B4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3886032"/>
            <a:ext cx="2895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7838" name="Group 139">
            <a:extLst>
              <a:ext uri="{FF2B5EF4-FFF2-40B4-BE49-F238E27FC236}">
                <a16:creationId xmlns:a16="http://schemas.microsoft.com/office/drawing/2014/main" id="{7191CB54-2882-573B-8D15-3A9E19FE7190}"/>
              </a:ext>
            </a:extLst>
          </p:cNvPr>
          <p:cNvGrpSpPr>
            <a:grpSpLocks/>
          </p:cNvGrpSpPr>
          <p:nvPr/>
        </p:nvGrpSpPr>
        <p:grpSpPr bwMode="auto">
          <a:xfrm>
            <a:off x="6477000" y="3505200"/>
            <a:ext cx="1143000" cy="837831"/>
            <a:chOff x="3672" y="1680"/>
            <a:chExt cx="720" cy="528"/>
          </a:xfrm>
        </p:grpSpPr>
        <p:grpSp>
          <p:nvGrpSpPr>
            <p:cNvPr id="77839" name="Group 140">
              <a:extLst>
                <a:ext uri="{FF2B5EF4-FFF2-40B4-BE49-F238E27FC236}">
                  <a16:creationId xmlns:a16="http://schemas.microsoft.com/office/drawing/2014/main" id="{935928B0-DB5D-A3AE-A984-3EE3B0C9CB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4" y="1776"/>
              <a:ext cx="648" cy="432"/>
              <a:chOff x="3744" y="1776"/>
              <a:chExt cx="648" cy="432"/>
            </a:xfrm>
          </p:grpSpPr>
          <p:sp>
            <p:nvSpPr>
              <p:cNvPr id="77850" name="Line 141">
                <a:extLst>
                  <a:ext uri="{FF2B5EF4-FFF2-40B4-BE49-F238E27FC236}">
                    <a16:creationId xmlns:a16="http://schemas.microsoft.com/office/drawing/2014/main" id="{DE98C51D-C15B-7EA4-4AB1-77FC90CEE2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44" y="1896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51" name="Line 142">
                <a:extLst>
                  <a:ext uri="{FF2B5EF4-FFF2-40B4-BE49-F238E27FC236}">
                    <a16:creationId xmlns:a16="http://schemas.microsoft.com/office/drawing/2014/main" id="{4A825782-5626-EB08-5107-23DBC370BC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72" y="1944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52" name="Line 143">
                <a:extLst>
                  <a:ext uri="{FF2B5EF4-FFF2-40B4-BE49-F238E27FC236}">
                    <a16:creationId xmlns:a16="http://schemas.microsoft.com/office/drawing/2014/main" id="{5924BB03-71FB-E368-E1F6-99818E48FD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6" y="1824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53" name="Line 144">
                <a:extLst>
                  <a:ext uri="{FF2B5EF4-FFF2-40B4-BE49-F238E27FC236}">
                    <a16:creationId xmlns:a16="http://schemas.microsoft.com/office/drawing/2014/main" id="{5E226351-3812-6FA2-AA43-82001C245A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28" y="2004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54" name="Line 145">
                <a:extLst>
                  <a:ext uri="{FF2B5EF4-FFF2-40B4-BE49-F238E27FC236}">
                    <a16:creationId xmlns:a16="http://schemas.microsoft.com/office/drawing/2014/main" id="{CBD9ABB6-6C49-0A04-C692-A5ECAFC8B0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342474" flipV="1">
                <a:off x="3840" y="1992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55" name="Line 146">
                <a:extLst>
                  <a:ext uri="{FF2B5EF4-FFF2-40B4-BE49-F238E27FC236}">
                    <a16:creationId xmlns:a16="http://schemas.microsoft.com/office/drawing/2014/main" id="{5918737C-314E-97FC-A62F-22B1F15BFF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342474" flipV="1">
                <a:off x="3936" y="1824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56" name="Line 147">
                <a:extLst>
                  <a:ext uri="{FF2B5EF4-FFF2-40B4-BE49-F238E27FC236}">
                    <a16:creationId xmlns:a16="http://schemas.microsoft.com/office/drawing/2014/main" id="{F8BEF1E9-55A8-343F-1550-DF1B8E5C02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342474" flipV="1">
                <a:off x="4176" y="1776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57" name="Line 148">
                <a:extLst>
                  <a:ext uri="{FF2B5EF4-FFF2-40B4-BE49-F238E27FC236}">
                    <a16:creationId xmlns:a16="http://schemas.microsoft.com/office/drawing/2014/main" id="{AFBE94A4-B527-3FC4-4632-E46125ED7D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19657" flipV="1">
                <a:off x="3936" y="2088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58" name="Line 149">
                <a:extLst>
                  <a:ext uri="{FF2B5EF4-FFF2-40B4-BE49-F238E27FC236}">
                    <a16:creationId xmlns:a16="http://schemas.microsoft.com/office/drawing/2014/main" id="{E89BE7EC-85DA-F1EC-4577-422D4CE8A6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19657" flipV="1">
                <a:off x="4032" y="1920"/>
                <a:ext cx="144" cy="144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7840" name="Group 150">
              <a:extLst>
                <a:ext uri="{FF2B5EF4-FFF2-40B4-BE49-F238E27FC236}">
                  <a16:creationId xmlns:a16="http://schemas.microsoft.com/office/drawing/2014/main" id="{61BFE2B1-1871-48DB-1DE6-22040E0B45A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672" y="1680"/>
              <a:ext cx="648" cy="432"/>
              <a:chOff x="3744" y="1776"/>
              <a:chExt cx="648" cy="432"/>
            </a:xfrm>
          </p:grpSpPr>
          <p:sp>
            <p:nvSpPr>
              <p:cNvPr id="77841" name="Line 151">
                <a:extLst>
                  <a:ext uri="{FF2B5EF4-FFF2-40B4-BE49-F238E27FC236}">
                    <a16:creationId xmlns:a16="http://schemas.microsoft.com/office/drawing/2014/main" id="{05C33EBE-59DE-E0EC-E7FA-4AB6B5CAAB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44" y="1896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42" name="Line 152">
                <a:extLst>
                  <a:ext uri="{FF2B5EF4-FFF2-40B4-BE49-F238E27FC236}">
                    <a16:creationId xmlns:a16="http://schemas.microsoft.com/office/drawing/2014/main" id="{8B0619E1-260B-8C79-4283-F5A15349D4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72" y="1944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43" name="Line 153">
                <a:extLst>
                  <a:ext uri="{FF2B5EF4-FFF2-40B4-BE49-F238E27FC236}">
                    <a16:creationId xmlns:a16="http://schemas.microsoft.com/office/drawing/2014/main" id="{59BCBE50-A589-8189-394B-1DB207181A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6" y="1824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44" name="Line 154">
                <a:extLst>
                  <a:ext uri="{FF2B5EF4-FFF2-40B4-BE49-F238E27FC236}">
                    <a16:creationId xmlns:a16="http://schemas.microsoft.com/office/drawing/2014/main" id="{DEA71B1C-350F-AAFB-3667-1212F3166C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28" y="2004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45" name="Line 155">
                <a:extLst>
                  <a:ext uri="{FF2B5EF4-FFF2-40B4-BE49-F238E27FC236}">
                    <a16:creationId xmlns:a16="http://schemas.microsoft.com/office/drawing/2014/main" id="{037371BB-A375-A0CF-FF64-5E780C6CDB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342474" flipV="1">
                <a:off x="3840" y="1992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46" name="Line 156">
                <a:extLst>
                  <a:ext uri="{FF2B5EF4-FFF2-40B4-BE49-F238E27FC236}">
                    <a16:creationId xmlns:a16="http://schemas.microsoft.com/office/drawing/2014/main" id="{2C449051-2562-04B3-FA8B-EBAEC4883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342474" flipV="1">
                <a:off x="3936" y="1824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47" name="Line 157">
                <a:extLst>
                  <a:ext uri="{FF2B5EF4-FFF2-40B4-BE49-F238E27FC236}">
                    <a16:creationId xmlns:a16="http://schemas.microsoft.com/office/drawing/2014/main" id="{0F8F94AB-678E-6ABA-1C5C-B0BFF1361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342474" flipV="1">
                <a:off x="4176" y="1776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48" name="Line 158">
                <a:extLst>
                  <a:ext uri="{FF2B5EF4-FFF2-40B4-BE49-F238E27FC236}">
                    <a16:creationId xmlns:a16="http://schemas.microsoft.com/office/drawing/2014/main" id="{F98886B8-1FC4-C00D-5E52-13201A9101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19657" flipV="1">
                <a:off x="3936" y="2088"/>
                <a:ext cx="120" cy="120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49" name="Line 159">
                <a:extLst>
                  <a:ext uri="{FF2B5EF4-FFF2-40B4-BE49-F238E27FC236}">
                    <a16:creationId xmlns:a16="http://schemas.microsoft.com/office/drawing/2014/main" id="{AA733E60-5303-4357-6853-3038527E30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719657" flipV="1">
                <a:off x="4032" y="1920"/>
                <a:ext cx="144" cy="144"/>
              </a:xfrm>
              <a:prstGeom prst="line">
                <a:avLst/>
              </a:prstGeom>
              <a:noFill/>
              <a:ln w="28575">
                <a:solidFill>
                  <a:srgbClr val="CCCC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7835" name="Text Box 31">
            <a:extLst>
              <a:ext uri="{FF2B5EF4-FFF2-40B4-BE49-F238E27FC236}">
                <a16:creationId xmlns:a16="http://schemas.microsoft.com/office/drawing/2014/main" id="{20CAD29E-CE41-EE1B-7774-66B9507F8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390679"/>
            <a:ext cx="3352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fibrin degradation products (FDPs)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60CBA7F-3F90-DC0A-7A9D-88D1E3C5FD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cs typeface="+mj-cs"/>
              </a:rPr>
              <a:t>Lysing the clot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674" name="Rectangle 2">
            <a:extLst>
              <a:ext uri="{FF2B5EF4-FFF2-40B4-BE49-F238E27FC236}">
                <a16:creationId xmlns:a16="http://schemas.microsoft.com/office/drawing/2014/main" id="{12323334-F62A-7B3B-A133-2C842A42C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latin typeface="Calibri" charset="0"/>
                <a:cs typeface="+mj-cs"/>
              </a:rPr>
              <a:t>Hemostasis Lecture Outline</a:t>
            </a:r>
          </a:p>
        </p:txBody>
      </p:sp>
      <p:sp>
        <p:nvSpPr>
          <p:cNvPr id="2844675" name="Rectangle 3">
            <a:extLst>
              <a:ext uri="{FF2B5EF4-FFF2-40B4-BE49-F238E27FC236}">
                <a16:creationId xmlns:a16="http://schemas.microsoft.com/office/drawing/2014/main" id="{5BA4A28C-5C71-0CFC-6AC1-94DD46398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971800"/>
            <a:ext cx="3962400" cy="2057400"/>
          </a:xfrm>
        </p:spPr>
        <p:txBody>
          <a:bodyPr/>
          <a:lstStyle/>
          <a:p>
            <a:pPr>
              <a:buClr>
                <a:schemeClr val="accent3">
                  <a:lumMod val="60000"/>
                  <a:lumOff val="40000"/>
                </a:schemeClr>
              </a:buClr>
              <a:buSzPct val="90000"/>
              <a:defRPr/>
            </a:pP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charset="0"/>
                <a:cs typeface="+mn-cs"/>
              </a:rPr>
              <a:t>The big picture</a:t>
            </a:r>
          </a:p>
          <a:p>
            <a:pPr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Laboratory tests</a:t>
            </a:r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29E659E1-41CE-6923-B935-7B2290568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371600"/>
            <a:ext cx="533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2409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22" name="Rectangle 2">
            <a:extLst>
              <a:ext uri="{FF2B5EF4-FFF2-40B4-BE49-F238E27FC236}">
                <a16:creationId xmlns:a16="http://schemas.microsoft.com/office/drawing/2014/main" id="{1CD5C1A5-582A-880B-647F-5A3843E581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143000"/>
            <a:ext cx="77724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latin typeface="Calibri" charset="0"/>
                <a:cs typeface="+mj-cs"/>
              </a:rPr>
              <a:t>Platelet Lab Tests</a:t>
            </a:r>
          </a:p>
        </p:txBody>
      </p:sp>
      <p:sp>
        <p:nvSpPr>
          <p:cNvPr id="81924" name="Rectangle 4">
            <a:extLst>
              <a:ext uri="{FF2B5EF4-FFF2-40B4-BE49-F238E27FC236}">
                <a16:creationId xmlns:a16="http://schemas.microsoft.com/office/drawing/2014/main" id="{145BB9A7-0FC9-E048-E11F-CB4CC87A9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295400"/>
            <a:ext cx="3810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887B34D2-02B4-B65D-B7F2-7748C34F7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371600"/>
            <a:ext cx="381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Batang" panose="02030600000101010101" pitchFamily="18" charset="-127"/>
            </a:endParaRPr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37095721-1353-2277-2176-AD2265AF5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188" y="37004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Pct val="80000"/>
              <a:buFontTx/>
              <a:buNone/>
            </a:pPr>
            <a:endParaRPr lang="en-US" altLang="en-US" sz="2400">
              <a:latin typeface="Calibri" panose="020F0502020204030204" pitchFamily="34" charset="0"/>
            </a:endParaRPr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10A1DE62-BB4F-812D-6765-B698271E5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9351" y="2305050"/>
            <a:ext cx="5681662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rgbClr val="000000"/>
              </a:buClr>
              <a:buSzPct val="110000"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Count</a:t>
            </a:r>
          </a:p>
          <a:p>
            <a:pPr lvl="1">
              <a:spcBef>
                <a:spcPts val="6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Done by particle counter</a:t>
            </a:r>
          </a:p>
          <a:p>
            <a:pPr lvl="1">
              <a:spcBef>
                <a:spcPts val="6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150 – 450 x 10</a:t>
            </a:r>
            <a:r>
              <a:rPr lang="en-US" alt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9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/L</a:t>
            </a:r>
          </a:p>
          <a:p>
            <a:pPr>
              <a:spcBef>
                <a:spcPts val="2400"/>
              </a:spcBef>
              <a:buClr>
                <a:srgbClr val="000000"/>
              </a:buClr>
              <a:buSzPct val="110000"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Morphology</a:t>
            </a:r>
          </a:p>
          <a:p>
            <a:pPr lvl="1">
              <a:spcBef>
                <a:spcPts val="6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Size</a:t>
            </a:r>
          </a:p>
          <a:p>
            <a:pPr lvl="1">
              <a:spcBef>
                <a:spcPts val="6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Granulation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21237564-E0D8-FBD8-EA30-864E0897D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218238"/>
            <a:ext cx="71501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Platelets</a:t>
            </a:r>
            <a:endParaRPr lang="en-US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3971" name="Picture 3" descr="platelet 1">
            <a:extLst>
              <a:ext uri="{FF2B5EF4-FFF2-40B4-BE49-F238E27FC236}">
                <a16:creationId xmlns:a16="http://schemas.microsoft.com/office/drawing/2014/main" id="{E1D6F54D-88C5-F334-8A41-01DBB7A8B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2866" name="Rectangle 2">
            <a:extLst>
              <a:ext uri="{FF2B5EF4-FFF2-40B4-BE49-F238E27FC236}">
                <a16:creationId xmlns:a16="http://schemas.microsoft.com/office/drawing/2014/main" id="{3D77BA05-3D65-5938-A2FE-0DCFAD6DF8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286000"/>
            <a:ext cx="7772400" cy="3276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Evaluates how the platelets function </a:t>
            </a:r>
            <a:r>
              <a:rPr lang="en-US" i="1" dirty="0">
                <a:solidFill>
                  <a:srgbClr val="000000"/>
                </a:solidFill>
                <a:latin typeface="Calibri" charset="0"/>
                <a:cs typeface="+mn-cs"/>
              </a:rPr>
              <a:t>in vivo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Make incision, wait for bleeding to stop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If abnormal, means something’s wrong with platelets (or patient is taking aspirin)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Many factors can affect the results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Slowly being replaced by the “closure time”</a:t>
            </a:r>
          </a:p>
        </p:txBody>
      </p:sp>
      <p:sp>
        <p:nvSpPr>
          <p:cNvPr id="2852867" name="Rectangle 3">
            <a:extLst>
              <a:ext uri="{FF2B5EF4-FFF2-40B4-BE49-F238E27FC236}">
                <a16:creationId xmlns:a16="http://schemas.microsoft.com/office/drawing/2014/main" id="{9BB03EDE-CCC5-4A5A-45F0-1B4392A535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143000"/>
            <a:ext cx="77724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latin typeface="Calibri" charset="0"/>
                <a:cs typeface="+mj-cs"/>
              </a:rPr>
              <a:t>Bleeding Time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Group 2">
            <a:extLst>
              <a:ext uri="{FF2B5EF4-FFF2-40B4-BE49-F238E27FC236}">
                <a16:creationId xmlns:a16="http://schemas.microsoft.com/office/drawing/2014/main" id="{FAE31A81-543B-B982-19BC-A693DDB8E5B6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04800"/>
            <a:ext cx="7467600" cy="6172200"/>
            <a:chOff x="576" y="192"/>
            <a:chExt cx="4704" cy="3888"/>
          </a:xfrm>
        </p:grpSpPr>
        <p:pic>
          <p:nvPicPr>
            <p:cNvPr id="88067" name="Picture 3" descr="bleeding time">
              <a:extLst>
                <a:ext uri="{FF2B5EF4-FFF2-40B4-BE49-F238E27FC236}">
                  <a16:creationId xmlns:a16="http://schemas.microsoft.com/office/drawing/2014/main" id="{7E0DB9E9-BA70-482E-6B21-3A52EEFCCE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192"/>
              <a:ext cx="4608" cy="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68" name="Rectangle 4">
              <a:extLst>
                <a:ext uri="{FF2B5EF4-FFF2-40B4-BE49-F238E27FC236}">
                  <a16:creationId xmlns:a16="http://schemas.microsoft.com/office/drawing/2014/main" id="{596A6B06-E171-A291-DE81-527837FD0A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600"/>
              <a:ext cx="1104" cy="4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SzPct val="80000"/>
                <a:buFontTx/>
                <a:buNone/>
              </a:pPr>
              <a:endParaRPr lang="en-US" altLang="en-US" sz="2400">
                <a:latin typeface="Batang" panose="02030600000101010101" pitchFamily="18" charset="-127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33154596-B0F7-95BF-4936-97C9723C1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438400"/>
            <a:ext cx="56388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Draw blood into citrate tube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Spin tube, decant plasma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Add reagents to plasma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Watch for formation of fibrin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B9FFC61-44A1-A2C9-7D56-CC4E72E6E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600" kern="0" dirty="0">
                <a:solidFill>
                  <a:srgbClr val="FF0000"/>
                </a:solidFill>
                <a:latin typeface="Calibri" charset="0"/>
                <a:cs typeface="+mj-cs"/>
              </a:rPr>
              <a:t>Coagulation Lab Tests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099459-D0B0-E6EB-25D7-1E1176FF9998}"/>
              </a:ext>
            </a:extLst>
          </p:cNvPr>
          <p:cNvGrpSpPr/>
          <p:nvPr/>
        </p:nvGrpSpPr>
        <p:grpSpPr>
          <a:xfrm>
            <a:off x="2497138" y="1300163"/>
            <a:ext cx="5173662" cy="5257502"/>
            <a:chOff x="2573338" y="842963"/>
            <a:chExt cx="5173662" cy="5257502"/>
          </a:xfrm>
        </p:grpSpPr>
        <p:sp>
          <p:nvSpPr>
            <p:cNvPr id="36871" name="Text Box 10">
              <a:extLst>
                <a:ext uri="{FF2B5EF4-FFF2-40B4-BE49-F238E27FC236}">
                  <a16:creationId xmlns:a16="http://schemas.microsoft.com/office/drawing/2014/main" id="{BA5C2CDB-9AB2-0116-787F-0A77D617F7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2912" y="5638800"/>
              <a:ext cx="11826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FIBRIN</a:t>
              </a:r>
              <a:endParaRPr lang="en-US" altLang="en-US" sz="2400" dirty="0">
                <a:solidFill>
                  <a:srgbClr val="000000"/>
                </a:solidFill>
                <a:latin typeface="Franklin Gothic Medium" panose="020B060302010202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D58F75D-9A8E-773F-27B8-6C52F57F0FB3}"/>
                </a:ext>
              </a:extLst>
            </p:cNvPr>
            <p:cNvGrpSpPr/>
            <p:nvPr/>
          </p:nvGrpSpPr>
          <p:grpSpPr>
            <a:xfrm>
              <a:off x="2573338" y="842963"/>
              <a:ext cx="5173662" cy="5243512"/>
              <a:chOff x="2573338" y="852488"/>
              <a:chExt cx="5173662" cy="524351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0C752F9-DC26-C5C0-928F-6477E9DC0407}"/>
                  </a:ext>
                </a:extLst>
              </p:cNvPr>
              <p:cNvGrpSpPr/>
              <p:nvPr/>
            </p:nvGrpSpPr>
            <p:grpSpPr>
              <a:xfrm>
                <a:off x="2573338" y="1447800"/>
                <a:ext cx="5122862" cy="4648200"/>
                <a:chOff x="2573338" y="1447800"/>
                <a:chExt cx="5122862" cy="4648200"/>
              </a:xfrm>
            </p:grpSpPr>
            <p:sp>
              <p:nvSpPr>
                <p:cNvPr id="36866" name="Line 2">
                  <a:extLst>
                    <a:ext uri="{FF2B5EF4-FFF2-40B4-BE49-F238E27FC236}">
                      <a16:creationId xmlns:a16="http://schemas.microsoft.com/office/drawing/2014/main" id="{4D5D9C4D-482C-5F79-ED7B-0A7A957A80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59300" y="3733800"/>
                  <a:ext cx="0" cy="331788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67" name="Line 3">
                  <a:extLst>
                    <a:ext uri="{FF2B5EF4-FFF2-40B4-BE49-F238E27FC236}">
                      <a16:creationId xmlns:a16="http://schemas.microsoft.com/office/drawing/2014/main" id="{5B1DB6F9-72AD-7C55-27E9-F5C7774410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400800" y="2667000"/>
                  <a:ext cx="609600" cy="0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68" name="Text Box 4">
                  <a:extLst>
                    <a:ext uri="{FF2B5EF4-FFF2-40B4-BE49-F238E27FC236}">
                      <a16:creationId xmlns:a16="http://schemas.microsoft.com/office/drawing/2014/main" id="{5D83AEB8-7293-1FAE-02CC-92A3D36866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67000" y="3149600"/>
                  <a:ext cx="3781425" cy="438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n-US" altLang="en-US" sz="2200" dirty="0">
                      <a:solidFill>
                        <a:srgbClr val="72D35F"/>
                      </a:solidFill>
                      <a:latin typeface="Calibri" panose="020F0502020204030204" pitchFamily="34" charset="0"/>
                    </a:rPr>
                    <a:t>Final </a:t>
                  </a:r>
                  <a:r>
                    <a:rPr lang="en-US" altLang="en-US" sz="2200" dirty="0">
                      <a:solidFill>
                        <a:srgbClr val="77B539"/>
                      </a:solidFill>
                      <a:latin typeface="Calibri" panose="020F0502020204030204" pitchFamily="34" charset="0"/>
                    </a:rPr>
                    <a:t>common</a:t>
                  </a:r>
                  <a:r>
                    <a:rPr lang="en-US" altLang="en-US" sz="2200" dirty="0">
                      <a:solidFill>
                        <a:srgbClr val="72D35F"/>
                      </a:solidFill>
                      <a:latin typeface="Calibri" panose="020F0502020204030204" pitchFamily="34" charset="0"/>
                    </a:rPr>
                    <a:t> pathway</a:t>
                  </a:r>
                  <a:endParaRPr lang="en-US" altLang="en-US" sz="2200" b="1" dirty="0">
                    <a:solidFill>
                      <a:srgbClr val="72D35F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6872" name="Text Box 11">
                  <a:extLst>
                    <a:ext uri="{FF2B5EF4-FFF2-40B4-BE49-F238E27FC236}">
                      <a16:creationId xmlns:a16="http://schemas.microsoft.com/office/drawing/2014/main" id="{3877AAD6-9C99-4514-BC2D-ED992BD057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7300" y="5638800"/>
                  <a:ext cx="15367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SzTx/>
                    <a:buFontTx/>
                    <a:buNone/>
                  </a:pPr>
                  <a:r>
                    <a:rPr lang="en-US" altLang="en-US" sz="2400" dirty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fibrinogen</a:t>
                  </a:r>
                </a:p>
              </p:txBody>
            </p:sp>
            <p:sp>
              <p:nvSpPr>
                <p:cNvPr id="36873" name="Line 12">
                  <a:extLst>
                    <a:ext uri="{FF2B5EF4-FFF2-40B4-BE49-F238E27FC236}">
                      <a16:creationId xmlns:a16="http://schemas.microsoft.com/office/drawing/2014/main" id="{0974D6FC-ED63-FD7D-0A5E-F49D696133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81600" y="5902325"/>
                  <a:ext cx="363538" cy="0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74" name="Text Box 13">
                  <a:extLst>
                    <a:ext uri="{FF2B5EF4-FFF2-40B4-BE49-F238E27FC236}">
                      <a16:creationId xmlns:a16="http://schemas.microsoft.com/office/drawing/2014/main" id="{53C19C08-B788-51E3-AA1C-232CB718067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11700" y="5029200"/>
                  <a:ext cx="25908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SzTx/>
                    <a:buFontTx/>
                    <a:buNone/>
                  </a:pPr>
                  <a:r>
                    <a:rPr lang="en-US" altLang="en-US" sz="240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thrombin</a:t>
                  </a:r>
                </a:p>
              </p:txBody>
            </p:sp>
            <p:sp>
              <p:nvSpPr>
                <p:cNvPr id="36875" name="Text Box 14">
                  <a:extLst>
                    <a:ext uri="{FF2B5EF4-FFF2-40B4-BE49-F238E27FC236}">
                      <a16:creationId xmlns:a16="http://schemas.microsoft.com/office/drawing/2014/main" id="{EE111F7B-B9CF-1F70-07E5-D8A6725DB4B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67000" y="5029200"/>
                  <a:ext cx="25908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SzTx/>
                    <a:buFontTx/>
                    <a:buNone/>
                  </a:pPr>
                  <a:r>
                    <a:rPr lang="en-US" altLang="en-US" sz="2400" dirty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prothrombin</a:t>
                  </a:r>
                </a:p>
              </p:txBody>
            </p:sp>
            <p:sp>
              <p:nvSpPr>
                <p:cNvPr id="36876" name="Line 15">
                  <a:extLst>
                    <a:ext uri="{FF2B5EF4-FFF2-40B4-BE49-F238E27FC236}">
                      <a16:creationId xmlns:a16="http://schemas.microsoft.com/office/drawing/2014/main" id="{6891EDEB-21E7-BB83-DC7F-E4A6AC7853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68800" y="5302250"/>
                  <a:ext cx="363538" cy="0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77" name="Line 16">
                  <a:extLst>
                    <a:ext uri="{FF2B5EF4-FFF2-40B4-BE49-F238E27FC236}">
                      <a16:creationId xmlns:a16="http://schemas.microsoft.com/office/drawing/2014/main" id="{C9C47CB3-EEA6-F027-20E3-A64FFB457C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4810125"/>
                  <a:ext cx="0" cy="396875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78" name="Line 17">
                  <a:extLst>
                    <a:ext uri="{FF2B5EF4-FFF2-40B4-BE49-F238E27FC236}">
                      <a16:creationId xmlns:a16="http://schemas.microsoft.com/office/drawing/2014/main" id="{1C3C27B4-9FF2-8FCC-E880-2D4499B8C3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34000" y="5419725"/>
                  <a:ext cx="0" cy="396875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729BDFA5-E1DD-DC12-07A7-6CF390EED6A9}"/>
                    </a:ext>
                  </a:extLst>
                </p:cNvPr>
                <p:cNvGrpSpPr/>
                <p:nvPr/>
              </p:nvGrpSpPr>
              <p:grpSpPr>
                <a:xfrm>
                  <a:off x="4076700" y="4151313"/>
                  <a:ext cx="990600" cy="611187"/>
                  <a:chOff x="4076700" y="4151313"/>
                  <a:chExt cx="990600" cy="611187"/>
                </a:xfrm>
              </p:grpSpPr>
              <p:sp>
                <p:nvSpPr>
                  <p:cNvPr id="36879" name="Rectangle 18">
                    <a:extLst>
                      <a:ext uri="{FF2B5EF4-FFF2-40B4-BE49-F238E27FC236}">
                        <a16:creationId xmlns:a16="http://schemas.microsoft.com/office/drawing/2014/main" id="{DC15F592-FC6E-B48F-F4B1-6E2498794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4813" y="4151313"/>
                    <a:ext cx="712787" cy="611187"/>
                  </a:xfrm>
                  <a:prstGeom prst="rect">
                    <a:avLst/>
                  </a:prstGeom>
                  <a:solidFill>
                    <a:srgbClr val="77B539"/>
                  </a:solidFill>
                  <a:ln w="6350">
                    <a:solidFill>
                      <a:srgbClr val="77B539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6881" name="Text Box 20">
                    <a:extLst>
                      <a:ext uri="{FF2B5EF4-FFF2-40B4-BE49-F238E27FC236}">
                        <a16:creationId xmlns:a16="http://schemas.microsoft.com/office/drawing/2014/main" id="{A334C3BB-ED21-1497-EE7F-062DD147D2C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76700" y="4227513"/>
                    <a:ext cx="990600" cy="4572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SzTx/>
                      <a:buFontTx/>
                      <a:buNone/>
                    </a:pPr>
                    <a:r>
                      <a:rPr lang="en-US" altLang="en-US" sz="24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rPr>
                      <a:t>Xa</a:t>
                    </a:r>
                    <a:endParaRPr lang="en-US" altLang="en-US" sz="2400" b="1" dirty="0">
                      <a:solidFill>
                        <a:schemeClr val="bg1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EF78B522-8982-E853-7749-48E3E1FAAC1A}"/>
                    </a:ext>
                  </a:extLst>
                </p:cNvPr>
                <p:cNvGrpSpPr/>
                <p:nvPr/>
              </p:nvGrpSpPr>
              <p:grpSpPr>
                <a:xfrm>
                  <a:off x="3352800" y="4189413"/>
                  <a:ext cx="990600" cy="563562"/>
                  <a:chOff x="3352800" y="4189413"/>
                  <a:chExt cx="990600" cy="563562"/>
                </a:xfrm>
              </p:grpSpPr>
              <p:sp>
                <p:nvSpPr>
                  <p:cNvPr id="36880" name="AutoShape 19">
                    <a:extLst>
                      <a:ext uri="{FF2B5EF4-FFF2-40B4-BE49-F238E27FC236}">
                        <a16:creationId xmlns:a16="http://schemas.microsoft.com/office/drawing/2014/main" id="{3297983A-82A5-444D-D5D0-D66AE72A8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54400" y="4189413"/>
                    <a:ext cx="844550" cy="563562"/>
                  </a:xfrm>
                  <a:prstGeom prst="irregularSeal1">
                    <a:avLst/>
                  </a:prstGeom>
                  <a:solidFill>
                    <a:srgbClr val="FFFF00"/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6882" name="Text Box 21">
                    <a:extLst>
                      <a:ext uri="{FF2B5EF4-FFF2-40B4-BE49-F238E27FC236}">
                        <a16:creationId xmlns:a16="http://schemas.microsoft.com/office/drawing/2014/main" id="{4E588813-98D7-2E32-A0ED-7A236ED18CF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52800" y="4257675"/>
                    <a:ext cx="990600" cy="3968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SzTx/>
                      <a:buFontTx/>
                      <a:buNone/>
                    </a:pPr>
                    <a:r>
                      <a:rPr lang="en-US" alt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rPr>
                      <a:t>Va</a:t>
                    </a:r>
                    <a:endParaRPr lang="en-US" altLang="en-US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13A3A85B-1CCF-DE40-51C4-E504321DD42A}"/>
                    </a:ext>
                  </a:extLst>
                </p:cNvPr>
                <p:cNvGrpSpPr/>
                <p:nvPr/>
              </p:nvGrpSpPr>
              <p:grpSpPr>
                <a:xfrm>
                  <a:off x="5346700" y="2127250"/>
                  <a:ext cx="990600" cy="796925"/>
                  <a:chOff x="5346700" y="2127250"/>
                  <a:chExt cx="990600" cy="796925"/>
                </a:xfrm>
              </p:grpSpPr>
              <p:sp>
                <p:nvSpPr>
                  <p:cNvPr id="36869" name="Rectangle 5">
                    <a:extLst>
                      <a:ext uri="{FF2B5EF4-FFF2-40B4-BE49-F238E27FC236}">
                        <a16:creationId xmlns:a16="http://schemas.microsoft.com/office/drawing/2014/main" id="{49C5E5BE-724C-87EF-594B-BD7E77D125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95913" y="2127250"/>
                    <a:ext cx="928687" cy="796925"/>
                  </a:xfrm>
                  <a:prstGeom prst="rect">
                    <a:avLst/>
                  </a:prstGeom>
                  <a:solidFill>
                    <a:srgbClr val="677EF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rgbClr val="9999FF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  <a:buSzPct val="80000"/>
                      <a:buFontTx/>
                      <a:buNone/>
                    </a:pPr>
                    <a:endParaRPr lang="en-US" altLang="en-US" sz="2400">
                      <a:latin typeface="Batang" panose="02030600000101010101" pitchFamily="18" charset="-127"/>
                    </a:endParaRPr>
                  </a:p>
                </p:txBody>
              </p:sp>
              <p:sp>
                <p:nvSpPr>
                  <p:cNvPr id="36883" name="Text Box 22">
                    <a:extLst>
                      <a:ext uri="{FF2B5EF4-FFF2-40B4-BE49-F238E27FC236}">
                        <a16:creationId xmlns:a16="http://schemas.microsoft.com/office/drawing/2014/main" id="{5A739EEA-73C7-B823-9854-4888EAEF602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46700" y="2181225"/>
                    <a:ext cx="990600" cy="7016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SzPct val="70000"/>
                      <a:buChar char="•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SzPct val="70000"/>
                      <a:buChar char="–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SzTx/>
                      <a:buFontTx/>
                      <a:buNone/>
                    </a:pPr>
                    <a:r>
                      <a:rPr lang="en-US" alt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rPr>
                      <a:t>TF</a:t>
                    </a:r>
                  </a:p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rPr>
                      <a:t>VIIa</a:t>
                    </a:r>
                  </a:p>
                </p:txBody>
              </p:sp>
            </p:grpSp>
            <p:sp>
              <p:nvSpPr>
                <p:cNvPr id="36884" name="Text Box 23">
                  <a:extLst>
                    <a:ext uri="{FF2B5EF4-FFF2-40B4-BE49-F238E27FC236}">
                      <a16:creationId xmlns:a16="http://schemas.microsoft.com/office/drawing/2014/main" id="{4A96B692-AAA0-2037-D31B-BAB870FDFA5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05600" y="2476500"/>
                  <a:ext cx="990600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SzTx/>
                    <a:buFontTx/>
                    <a:buNone/>
                  </a:pPr>
                  <a:r>
                    <a:rPr lang="en-US" altLang="en-US" sz="200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VII</a:t>
                  </a:r>
                </a:p>
              </p:txBody>
            </p:sp>
            <p:sp>
              <p:nvSpPr>
                <p:cNvPr id="36885" name="Text Box 24">
                  <a:extLst>
                    <a:ext uri="{FF2B5EF4-FFF2-40B4-BE49-F238E27FC236}">
                      <a16:creationId xmlns:a16="http://schemas.microsoft.com/office/drawing/2014/main" id="{140E3798-B3C0-0B78-8961-4345BD823FB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62500" y="1447800"/>
                  <a:ext cx="2209800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SzTx/>
                    <a:buFontTx/>
                    <a:buNone/>
                  </a:pPr>
                  <a:r>
                    <a:rPr lang="en-US" altLang="en-US" sz="2000" dirty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exposed TF</a:t>
                  </a:r>
                </a:p>
              </p:txBody>
            </p:sp>
            <p:sp>
              <p:nvSpPr>
                <p:cNvPr id="36886" name="Line 25">
                  <a:extLst>
                    <a:ext uri="{FF2B5EF4-FFF2-40B4-BE49-F238E27FC236}">
                      <a16:creationId xmlns:a16="http://schemas.microsoft.com/office/drawing/2014/main" id="{B4439994-FAF0-4DAD-492A-C46E5DF5E9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867400" y="1828800"/>
                  <a:ext cx="0" cy="250825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88" name="Freeform 27">
                  <a:extLst>
                    <a:ext uri="{FF2B5EF4-FFF2-40B4-BE49-F238E27FC236}">
                      <a16:creationId xmlns:a16="http://schemas.microsoft.com/office/drawing/2014/main" id="{9C5CCE67-235D-0B3A-A828-2A982C00B5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4686300" y="3035300"/>
                  <a:ext cx="1524000" cy="863600"/>
                </a:xfrm>
                <a:custGeom>
                  <a:avLst/>
                  <a:gdLst>
                    <a:gd name="T0" fmla="*/ 2147483646 w 1543"/>
                    <a:gd name="T1" fmla="*/ 0 h 1280"/>
                    <a:gd name="T2" fmla="*/ 2147483646 w 1543"/>
                    <a:gd name="T3" fmla="*/ 2147483646 h 1280"/>
                    <a:gd name="T4" fmla="*/ 2147483646 w 1543"/>
                    <a:gd name="T5" fmla="*/ 2147483646 h 128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543" h="1280">
                      <a:moveTo>
                        <a:pt x="323" y="0"/>
                      </a:moveTo>
                      <a:cubicBezTo>
                        <a:pt x="161" y="373"/>
                        <a:pt x="0" y="747"/>
                        <a:pt x="203" y="960"/>
                      </a:cubicBezTo>
                      <a:cubicBezTo>
                        <a:pt x="406" y="1173"/>
                        <a:pt x="1320" y="1227"/>
                        <a:pt x="1543" y="128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808080"/>
                  </a:solidFill>
                  <a:prstDash val="solid"/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89" name="Text Box 28">
                  <a:extLst>
                    <a:ext uri="{FF2B5EF4-FFF2-40B4-BE49-F238E27FC236}">
                      <a16:creationId xmlns:a16="http://schemas.microsoft.com/office/drawing/2014/main" id="{26880907-F8F6-B925-48FD-B57E2616E4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64000" y="3438525"/>
                  <a:ext cx="990600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SzTx/>
                    <a:buFontTx/>
                    <a:buNone/>
                  </a:pPr>
                  <a:r>
                    <a:rPr lang="en-US" altLang="en-US" sz="2000" dirty="0">
                      <a:solidFill>
                        <a:srgbClr val="000000"/>
                      </a:solidFill>
                      <a:latin typeface="Franklin Gothic Medium" panose="020B0603020102020204" pitchFamily="34" charset="0"/>
                    </a:rPr>
                    <a:t>X</a:t>
                  </a:r>
                </a:p>
              </p:txBody>
            </p:sp>
            <p:sp>
              <p:nvSpPr>
                <p:cNvPr id="36896" name="Text Box 35">
                  <a:extLst>
                    <a:ext uri="{FF2B5EF4-FFF2-40B4-BE49-F238E27FC236}">
                      <a16:creationId xmlns:a16="http://schemas.microsoft.com/office/drawing/2014/main" id="{1FDA5155-29E9-DBD7-366D-2808CD62AC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73338" y="4259263"/>
                  <a:ext cx="990600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SzPct val="70000"/>
                    <a:buChar char="•"/>
                    <a:defRPr sz="28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SzPct val="70000"/>
                    <a:buChar char="–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aramond" panose="02020404030301010803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SzTx/>
                    <a:buFontTx/>
                    <a:buNone/>
                  </a:pPr>
                  <a:r>
                    <a:rPr lang="en-US" altLang="en-US" sz="2000" dirty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V</a:t>
                  </a:r>
                </a:p>
              </p:txBody>
            </p:sp>
            <p:sp>
              <p:nvSpPr>
                <p:cNvPr id="36897" name="Line 36">
                  <a:extLst>
                    <a:ext uri="{FF2B5EF4-FFF2-40B4-BE49-F238E27FC236}">
                      <a16:creationId xmlns:a16="http://schemas.microsoft.com/office/drawing/2014/main" id="{5474BFE4-6DEB-567B-E4A0-93F00BF09A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00400" y="4481513"/>
                  <a:ext cx="207963" cy="0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6913" name="Text Box 42">
                <a:extLst>
                  <a:ext uri="{FF2B5EF4-FFF2-40B4-BE49-F238E27FC236}">
                    <a16:creationId xmlns:a16="http://schemas.microsoft.com/office/drawing/2014/main" id="{A5D7BF7C-BE8D-86D0-2B01-FF8E67BCD0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94150" y="852488"/>
                <a:ext cx="3752850" cy="438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677EFB"/>
                    </a:solidFill>
                    <a:latin typeface="Calibri" panose="020F0502020204030204" pitchFamily="34" charset="0"/>
                  </a:rPr>
                  <a:t>Extrinsic Pathway</a:t>
                </a:r>
                <a:endParaRPr lang="en-US" altLang="en-US" sz="2400" dirty="0">
                  <a:solidFill>
                    <a:srgbClr val="9999FF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13" name="Text Box 2">
            <a:extLst>
              <a:ext uri="{FF2B5EF4-FFF2-40B4-BE49-F238E27FC236}">
                <a16:creationId xmlns:a16="http://schemas.microsoft.com/office/drawing/2014/main" id="{594898C4-E4AD-868E-6119-1C308872C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10" y="2278206"/>
            <a:ext cx="426719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77B539"/>
              </a:buClr>
              <a:buSzPct val="90000"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Method: Add thromboplastin to patient’s plasma, measure the time it takes to make fibrin.</a:t>
            </a:r>
          </a:p>
        </p:txBody>
      </p:sp>
      <p:sp>
        <p:nvSpPr>
          <p:cNvPr id="15" name="Text Box 52">
            <a:extLst>
              <a:ext uri="{FF2B5EF4-FFF2-40B4-BE49-F238E27FC236}">
                <a16:creationId xmlns:a16="http://schemas.microsoft.com/office/drawing/2014/main" id="{718A5358-A4DD-E4AC-C057-416E028C9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381000"/>
            <a:ext cx="55245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Prothrombin Time (PT)</a:t>
            </a: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426DA90A-1E5C-8B6A-6D57-9BCBC5E90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90" y="1210245"/>
            <a:ext cx="398779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77B539"/>
              </a:buClr>
              <a:buSzPct val="90000"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This test evaluates the extrinsic pathway.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4807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BF66D4-E14E-8800-1432-D14904888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610600" cy="685800"/>
          </a:xfrm>
        </p:spPr>
        <p:txBody>
          <a:bodyPr/>
          <a:lstStyle/>
          <a:p>
            <a:pPr algn="l"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Q. How can the PT </a:t>
            </a:r>
            <a:r>
              <a:rPr lang="en-US" sz="2800" i="1" dirty="0">
                <a:solidFill>
                  <a:srgbClr val="000000"/>
                </a:solidFill>
                <a:latin typeface="Calibri" charset="0"/>
                <a:cs typeface="+mj-cs"/>
              </a:rPr>
              <a:t>just</a:t>
            </a: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 measure the extrinsic pathway?</a:t>
            </a:r>
            <a:endParaRPr lang="en-US" sz="320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BCDEB67-64FB-6B6B-9C0D-E43CED0FA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52600"/>
            <a:ext cx="7772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A. Because thromboplastin is made of phospholipid</a:t>
            </a:r>
            <a:b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     and something that acts just like tissue factor. </a:t>
            </a:r>
            <a:b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     So it kicks off the extrinsic pathway in the test</a:t>
            </a:r>
            <a:b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     tube (just like TF does </a:t>
            </a:r>
            <a:r>
              <a:rPr lang="en-US" sz="2800" i="1" kern="0" dirty="0">
                <a:solidFill>
                  <a:srgbClr val="000000"/>
                </a:solidFill>
                <a:latin typeface="Calibri" charset="0"/>
                <a:cs typeface="+mj-cs"/>
              </a:rPr>
              <a:t>in vivo</a:t>
            </a: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)! 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55B5414-395B-51FE-25FC-54216FD68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290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Q. Doesn’t the intrinsic pathway interfere?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1724BFC-9860-9397-7045-619A2C8BB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114800"/>
            <a:ext cx="7772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A. No! The test ends when fibrin is detected.</a:t>
            </a:r>
            <a:b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     So any further fibrin formation along the </a:t>
            </a:r>
            <a:b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     intrinsic pathway doesn’t matter.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885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33154596-B0F7-95BF-4936-97C9723C1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20882"/>
            <a:ext cx="80772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Just a “corrected” PT.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Thromboplastin activity varies with manufacturer!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PT results very different depending on which</a:t>
            </a:r>
            <a:b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brand of thromboplastin used.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INR was created to correct this inconsistency.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INR = PT with some mathematical calculations</a:t>
            </a:r>
            <a:b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that take into account the brand of thromboplastin.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B9FFC61-44A1-A2C9-7D56-CC4E72E6E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600" kern="0" dirty="0">
                <a:solidFill>
                  <a:srgbClr val="FF0000"/>
                </a:solidFill>
                <a:latin typeface="Calibri" charset="0"/>
                <a:cs typeface="+mj-cs"/>
              </a:rPr>
              <a:t>International normalized ratio (INR)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5054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Line 6">
            <a:extLst>
              <a:ext uri="{FF2B5EF4-FFF2-40B4-BE49-F238E27FC236}">
                <a16:creationId xmlns:a16="http://schemas.microsoft.com/office/drawing/2014/main" id="{C72FE41F-5B8E-CAA2-C225-4BFBAD569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19600"/>
            <a:ext cx="0" cy="336550"/>
          </a:xfrm>
          <a:prstGeom prst="line">
            <a:avLst/>
          </a:prstGeom>
          <a:noFill/>
          <a:ln w="9525" cap="rnd">
            <a:solidFill>
              <a:srgbClr val="333333"/>
            </a:solidFill>
            <a:prstDash val="sysDot"/>
            <a:round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28AFD-8826-210E-924E-8A644A63FFDB}"/>
              </a:ext>
            </a:extLst>
          </p:cNvPr>
          <p:cNvGrpSpPr/>
          <p:nvPr/>
        </p:nvGrpSpPr>
        <p:grpSpPr>
          <a:xfrm>
            <a:off x="152400" y="1295400"/>
            <a:ext cx="7073900" cy="5262265"/>
            <a:chOff x="228600" y="838200"/>
            <a:chExt cx="7073900" cy="5262265"/>
          </a:xfrm>
        </p:grpSpPr>
        <p:sp>
          <p:nvSpPr>
            <p:cNvPr id="36887" name="Freeform 26">
              <a:extLst>
                <a:ext uri="{FF2B5EF4-FFF2-40B4-BE49-F238E27FC236}">
                  <a16:creationId xmlns:a16="http://schemas.microsoft.com/office/drawing/2014/main" id="{8C85EE9F-6382-558C-4823-DA368029D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3035300"/>
              <a:ext cx="1524000" cy="863600"/>
            </a:xfrm>
            <a:custGeom>
              <a:avLst/>
              <a:gdLst>
                <a:gd name="T0" fmla="*/ 2147483646 w 1543"/>
                <a:gd name="T1" fmla="*/ 0 h 1280"/>
                <a:gd name="T2" fmla="*/ 2147483646 w 1543"/>
                <a:gd name="T3" fmla="*/ 2147483646 h 1280"/>
                <a:gd name="T4" fmla="*/ 2147483646 w 1543"/>
                <a:gd name="T5" fmla="*/ 2147483646 h 12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3" h="1280">
                  <a:moveTo>
                    <a:pt x="323" y="0"/>
                  </a:moveTo>
                  <a:cubicBezTo>
                    <a:pt x="161" y="373"/>
                    <a:pt x="0" y="747"/>
                    <a:pt x="203" y="960"/>
                  </a:cubicBezTo>
                  <a:cubicBezTo>
                    <a:pt x="406" y="1173"/>
                    <a:pt x="1320" y="1227"/>
                    <a:pt x="1543" y="1280"/>
                  </a:cubicBezTo>
                </a:path>
              </a:pathLst>
            </a:custGeom>
            <a:noFill/>
            <a:ln w="28575" cap="flat" cmpd="sng">
              <a:solidFill>
                <a:srgbClr val="808080"/>
              </a:solidFill>
              <a:prstDash val="solid"/>
              <a:round/>
              <a:headEnd/>
              <a:tailEnd type="arrow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099459-D0B0-E6EB-25D7-1E1176FF9998}"/>
                </a:ext>
              </a:extLst>
            </p:cNvPr>
            <p:cNvGrpSpPr/>
            <p:nvPr/>
          </p:nvGrpSpPr>
          <p:grpSpPr>
            <a:xfrm>
              <a:off x="228600" y="838200"/>
              <a:ext cx="7073900" cy="5262265"/>
              <a:chOff x="228600" y="838200"/>
              <a:chExt cx="7073900" cy="5262265"/>
            </a:xfrm>
          </p:grpSpPr>
          <p:sp>
            <p:nvSpPr>
              <p:cNvPr id="36871" name="Text Box 10">
                <a:extLst>
                  <a:ext uri="{FF2B5EF4-FFF2-40B4-BE49-F238E27FC236}">
                    <a16:creationId xmlns:a16="http://schemas.microsoft.com/office/drawing/2014/main" id="{BA5C2CDB-9AB2-0116-787F-0A77D617F7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912" y="5638800"/>
                <a:ext cx="118268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FIBRIN</a:t>
                </a:r>
                <a:endParaRPr lang="en-US" altLang="en-US" sz="2400" dirty="0">
                  <a:solidFill>
                    <a:srgbClr val="000000"/>
                  </a:solidFill>
                  <a:latin typeface="Franklin Gothic Medium" panose="020B0603020102020204" pitchFamily="34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167CAA7-A56A-3247-A587-C652AC5DF85F}"/>
                  </a:ext>
                </a:extLst>
              </p:cNvPr>
              <p:cNvGrpSpPr/>
              <p:nvPr/>
            </p:nvGrpSpPr>
            <p:grpSpPr>
              <a:xfrm>
                <a:off x="228600" y="838200"/>
                <a:ext cx="7073900" cy="5248275"/>
                <a:chOff x="228600" y="838200"/>
                <a:chExt cx="7073900" cy="5248275"/>
              </a:xfrm>
            </p:grpSpPr>
            <p:sp>
              <p:nvSpPr>
                <p:cNvPr id="36898" name="Line 37">
                  <a:extLst>
                    <a:ext uri="{FF2B5EF4-FFF2-40B4-BE49-F238E27FC236}">
                      <a16:creationId xmlns:a16="http://schemas.microsoft.com/office/drawing/2014/main" id="{14193100-F67B-1459-7BE2-CD836A3D9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200" y="2327275"/>
                  <a:ext cx="0" cy="136525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D58F75D-9A8E-773F-27B8-6C52F57F0FB3}"/>
                    </a:ext>
                  </a:extLst>
                </p:cNvPr>
                <p:cNvGrpSpPr/>
                <p:nvPr/>
              </p:nvGrpSpPr>
              <p:grpSpPr>
                <a:xfrm>
                  <a:off x="228600" y="838200"/>
                  <a:ext cx="7073900" cy="5248275"/>
                  <a:chOff x="228600" y="847725"/>
                  <a:chExt cx="7073900" cy="5248275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70C752F9-DC26-C5C0-928F-6477E9DC0407}"/>
                      </a:ext>
                    </a:extLst>
                  </p:cNvPr>
                  <p:cNvGrpSpPr/>
                  <p:nvPr/>
                </p:nvGrpSpPr>
                <p:grpSpPr>
                  <a:xfrm>
                    <a:off x="2573338" y="3149600"/>
                    <a:ext cx="4729162" cy="2946400"/>
                    <a:chOff x="2573338" y="3149600"/>
                    <a:chExt cx="4729162" cy="2946400"/>
                  </a:xfrm>
                </p:grpSpPr>
                <p:sp>
                  <p:nvSpPr>
                    <p:cNvPr id="36866" name="Line 2">
                      <a:extLst>
                        <a:ext uri="{FF2B5EF4-FFF2-40B4-BE49-F238E27FC236}">
                          <a16:creationId xmlns:a16="http://schemas.microsoft.com/office/drawing/2014/main" id="{4D5D9C4D-482C-5F79-ED7B-0A7A957A80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59300" y="3733800"/>
                      <a:ext cx="0" cy="33178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68" name="Text Box 4">
                      <a:extLst>
                        <a:ext uri="{FF2B5EF4-FFF2-40B4-BE49-F238E27FC236}">
                          <a16:creationId xmlns:a16="http://schemas.microsoft.com/office/drawing/2014/main" id="{5D83AEB8-7293-1FAE-02CC-92A3D36866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3149600"/>
                      <a:ext cx="3781425" cy="4381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200" dirty="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Final </a:t>
                      </a:r>
                      <a:r>
                        <a:rPr lang="en-US" altLang="en-US" sz="2200" dirty="0">
                          <a:solidFill>
                            <a:srgbClr val="77B539"/>
                          </a:solidFill>
                          <a:latin typeface="Calibri" panose="020F0502020204030204" pitchFamily="34" charset="0"/>
                        </a:rPr>
                        <a:t>common</a:t>
                      </a:r>
                      <a:r>
                        <a:rPr lang="en-US" altLang="en-US" sz="2200" dirty="0">
                          <a:solidFill>
                            <a:srgbClr val="72D35F"/>
                          </a:solidFill>
                          <a:latin typeface="Calibri" panose="020F0502020204030204" pitchFamily="34" charset="0"/>
                        </a:rPr>
                        <a:t> pathway</a:t>
                      </a:r>
                      <a:endParaRPr lang="en-US" altLang="en-US" sz="2200" b="1" dirty="0">
                        <a:solidFill>
                          <a:srgbClr val="72D35F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872" name="Text Box 11">
                      <a:extLst>
                        <a:ext uri="{FF2B5EF4-FFF2-40B4-BE49-F238E27FC236}">
                          <a16:creationId xmlns:a16="http://schemas.microsoft.com/office/drawing/2014/main" id="{3877AAD6-9C99-4514-BC2D-ED992BD0576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7300" y="5638800"/>
                      <a:ext cx="15367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fibrinogen</a:t>
                      </a:r>
                    </a:p>
                  </p:txBody>
                </p:sp>
                <p:sp>
                  <p:nvSpPr>
                    <p:cNvPr id="36873" name="Line 12">
                      <a:extLst>
                        <a:ext uri="{FF2B5EF4-FFF2-40B4-BE49-F238E27FC236}">
                          <a16:creationId xmlns:a16="http://schemas.microsoft.com/office/drawing/2014/main" id="{0974D6FC-ED63-FD7D-0A5E-F49D696133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81600" y="5902325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4" name="Text Box 13">
                      <a:extLst>
                        <a:ext uri="{FF2B5EF4-FFF2-40B4-BE49-F238E27FC236}">
                          <a16:creationId xmlns:a16="http://schemas.microsoft.com/office/drawing/2014/main" id="{53C19C08-B788-51E3-AA1C-232CB718067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117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875" name="Text Box 14">
                      <a:extLst>
                        <a:ext uri="{FF2B5EF4-FFF2-40B4-BE49-F238E27FC236}">
                          <a16:creationId xmlns:a16="http://schemas.microsoft.com/office/drawing/2014/main" id="{EE111F7B-B9CF-1F70-07E5-D8A6725DB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67000" y="5029200"/>
                      <a:ext cx="2590800" cy="457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prothrombin</a:t>
                      </a:r>
                    </a:p>
                  </p:txBody>
                </p:sp>
                <p:sp>
                  <p:nvSpPr>
                    <p:cNvPr id="36876" name="Line 15">
                      <a:extLst>
                        <a:ext uri="{FF2B5EF4-FFF2-40B4-BE49-F238E27FC236}">
                          <a16:creationId xmlns:a16="http://schemas.microsoft.com/office/drawing/2014/main" id="{6891EDEB-21E7-BB83-DC7F-E4A6AC7853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8800" y="5302250"/>
                      <a:ext cx="3635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7" name="Line 16">
                      <a:extLst>
                        <a:ext uri="{FF2B5EF4-FFF2-40B4-BE49-F238E27FC236}">
                          <a16:creationId xmlns:a16="http://schemas.microsoft.com/office/drawing/2014/main" id="{C9C47CB3-EEA6-F027-20E3-A64FFB457C8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2000" y="48101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78" name="Line 17">
                      <a:extLst>
                        <a:ext uri="{FF2B5EF4-FFF2-40B4-BE49-F238E27FC236}">
                          <a16:creationId xmlns:a16="http://schemas.microsoft.com/office/drawing/2014/main" id="{1C3C27B4-9FF2-8FCC-E880-2D4499B8C3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34000" y="5419725"/>
                      <a:ext cx="0" cy="39687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729BDFA5-E1DD-DC12-07A7-6CF390EED6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6700" y="4151313"/>
                      <a:ext cx="990600" cy="611187"/>
                      <a:chOff x="4076700" y="4151313"/>
                      <a:chExt cx="990600" cy="611187"/>
                    </a:xfrm>
                  </p:grpSpPr>
                  <p:sp>
                    <p:nvSpPr>
                      <p:cNvPr id="36879" name="Rectangle 18">
                        <a:extLst>
                          <a:ext uri="{FF2B5EF4-FFF2-40B4-BE49-F238E27FC236}">
                            <a16:creationId xmlns:a16="http://schemas.microsoft.com/office/drawing/2014/main" id="{DC15F592-FC6E-B48F-F4B1-6E2498794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813" y="4151313"/>
                        <a:ext cx="712787" cy="611187"/>
                      </a:xfrm>
                      <a:prstGeom prst="rect">
                        <a:avLst/>
                      </a:prstGeom>
                      <a:solidFill>
                        <a:srgbClr val="77B539"/>
                      </a:solidFill>
                      <a:ln w="6350">
                        <a:solidFill>
                          <a:srgbClr val="77B539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1" name="Text Box 20">
                        <a:extLst>
                          <a:ext uri="{FF2B5EF4-FFF2-40B4-BE49-F238E27FC236}">
                            <a16:creationId xmlns:a16="http://schemas.microsoft.com/office/drawing/2014/main" id="{A334C3BB-ED21-1497-EE7F-062DD147D2C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76700" y="4227513"/>
                        <a:ext cx="990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4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Xa</a:t>
                        </a:r>
                        <a:endParaRPr lang="en-US" alt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EF78B522-8982-E853-7749-48E3E1FAA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2800" y="4189413"/>
                      <a:ext cx="990600" cy="563562"/>
                      <a:chOff x="3352800" y="4189413"/>
                      <a:chExt cx="990600" cy="563562"/>
                    </a:xfrm>
                  </p:grpSpPr>
                  <p:sp>
                    <p:nvSpPr>
                      <p:cNvPr id="36880" name="AutoShape 19">
                        <a:extLst>
                          <a:ext uri="{FF2B5EF4-FFF2-40B4-BE49-F238E27FC236}">
                            <a16:creationId xmlns:a16="http://schemas.microsoft.com/office/drawing/2014/main" id="{3297983A-82A5-444D-D5D0-D66AE72A8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4400" y="4189413"/>
                        <a:ext cx="844550" cy="5635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82" name="Text Box 21">
                        <a:extLst>
                          <a:ext uri="{FF2B5EF4-FFF2-40B4-BE49-F238E27FC236}">
                            <a16:creationId xmlns:a16="http://schemas.microsoft.com/office/drawing/2014/main" id="{4E588813-98D7-2E32-A0ED-7A236ED18CF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0" y="4257675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Va</a:t>
                        </a:r>
                        <a:endParaRPr lang="en-US" alt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89" name="Text Box 28">
                      <a:extLst>
                        <a:ext uri="{FF2B5EF4-FFF2-40B4-BE49-F238E27FC236}">
                          <a16:creationId xmlns:a16="http://schemas.microsoft.com/office/drawing/2014/main" id="{26880907-F8F6-B925-48FD-B57E2616E4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64000" y="34385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Franklin Gothic Medium" panose="020B0603020102020204" pitchFamily="34" charset="0"/>
                        </a:rPr>
                        <a:t>X</a:t>
                      </a:r>
                    </a:p>
                  </p:txBody>
                </p:sp>
                <p:sp>
                  <p:nvSpPr>
                    <p:cNvPr id="36896" name="Text Box 35">
                      <a:extLst>
                        <a:ext uri="{FF2B5EF4-FFF2-40B4-BE49-F238E27FC236}">
                          <a16:creationId xmlns:a16="http://schemas.microsoft.com/office/drawing/2014/main" id="{1FDA5155-29E9-DBD7-366D-2808CD62ACD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3338" y="425926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</a:t>
                      </a:r>
                    </a:p>
                  </p:txBody>
                </p:sp>
                <p:sp>
                  <p:nvSpPr>
                    <p:cNvPr id="36897" name="Line 36">
                      <a:extLst>
                        <a:ext uri="{FF2B5EF4-FFF2-40B4-BE49-F238E27FC236}">
                          <a16:creationId xmlns:a16="http://schemas.microsoft.com/office/drawing/2014/main" id="{5474BFE4-6DEB-567B-E4A0-93F00BF09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400" y="4481513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78D2E93-AFF9-9986-0CA1-AC48622685D2}"/>
                      </a:ext>
                    </a:extLst>
                  </p:cNvPr>
                  <p:cNvGrpSpPr/>
                  <p:nvPr/>
                </p:nvGrpSpPr>
                <p:grpSpPr>
                  <a:xfrm>
                    <a:off x="228600" y="847725"/>
                    <a:ext cx="4470400" cy="2505075"/>
                    <a:chOff x="228600" y="847725"/>
                    <a:chExt cx="4470400" cy="250507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35BD2348-56DA-2C4A-816E-5A9084FC5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30500" y="2133600"/>
                      <a:ext cx="990600" cy="796925"/>
                      <a:chOff x="2730500" y="2133600"/>
                      <a:chExt cx="990600" cy="796925"/>
                    </a:xfrm>
                  </p:grpSpPr>
                  <p:sp>
                    <p:nvSpPr>
                      <p:cNvPr id="36890" name="Rectangle 29">
                        <a:extLst>
                          <a:ext uri="{FF2B5EF4-FFF2-40B4-BE49-F238E27FC236}">
                            <a16:creationId xmlns:a16="http://schemas.microsoft.com/office/drawing/2014/main" id="{DEC84A2D-A19E-1EF4-AF27-859C5E6FEF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79713" y="2133600"/>
                        <a:ext cx="928687" cy="796925"/>
                      </a:xfrm>
                      <a:prstGeom prst="rect">
                        <a:avLst/>
                      </a:prstGeom>
                      <a:solidFill>
                        <a:srgbClr val="FF9300"/>
                      </a:solidFill>
                      <a:ln>
                        <a:noFill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1" name="Text Box 30">
                        <a:extLst>
                          <a:ext uri="{FF2B5EF4-FFF2-40B4-BE49-F238E27FC236}">
                            <a16:creationId xmlns:a16="http://schemas.microsoft.com/office/drawing/2014/main" id="{B8B114A3-A4E3-0664-C1B7-6F5B5D21C52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0500" y="2336800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IXa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" name="Group 3">
                      <a:extLst>
                        <a:ext uri="{FF2B5EF4-FFF2-40B4-BE49-F238E27FC236}">
                          <a16:creationId xmlns:a16="http://schemas.microsoft.com/office/drawing/2014/main" id="{5B177425-C8B8-09A4-003E-BF938B38F1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4050" y="2636838"/>
                      <a:ext cx="1073150" cy="715962"/>
                      <a:chOff x="1924050" y="2636838"/>
                      <a:chExt cx="1073150" cy="715962"/>
                    </a:xfrm>
                  </p:grpSpPr>
                  <p:sp>
                    <p:nvSpPr>
                      <p:cNvPr id="36892" name="AutoShape 31">
                        <a:extLst>
                          <a:ext uri="{FF2B5EF4-FFF2-40B4-BE49-F238E27FC236}">
                            <a16:creationId xmlns:a16="http://schemas.microsoft.com/office/drawing/2014/main" id="{3268A761-FFAD-2C8F-5380-7E9D2C8178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924050" y="2636838"/>
                        <a:ext cx="1073150" cy="715962"/>
                      </a:xfrm>
                      <a:prstGeom prst="irregularSeal1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>
                          <a:spcBef>
                            <a:spcPct val="50000"/>
                          </a:spcBef>
                          <a:buSzPct val="80000"/>
                          <a:buFontTx/>
                          <a:buNone/>
                        </a:pPr>
                        <a:endParaRPr lang="en-US" altLang="en-US" sz="2400">
                          <a:latin typeface="Batang" panose="02030600000101010101" pitchFamily="18" charset="-127"/>
                        </a:endParaRPr>
                      </a:p>
                    </p:txBody>
                  </p:sp>
                  <p:sp>
                    <p:nvSpPr>
                      <p:cNvPr id="36893" name="Text Box 32">
                        <a:extLst>
                          <a:ext uri="{FF2B5EF4-FFF2-40B4-BE49-F238E27FC236}">
                            <a16:creationId xmlns:a16="http://schemas.microsoft.com/office/drawing/2014/main" id="{64FE55E6-E0BF-15D1-C8FD-7C71AE4182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68500" y="2779713"/>
                        <a:ext cx="99060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>
                          <a:spcBef>
                            <a:spcPct val="20000"/>
                          </a:spcBef>
                          <a:buSzPct val="70000"/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SzPct val="70000"/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Garamond" panose="02020404030301010803" pitchFamily="18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algn="ctr" eaLnBrk="1" hangingPunct="1">
                          <a:spcBef>
                            <a:spcPct val="50000"/>
                          </a:spcBef>
                          <a:buSzTx/>
                          <a:buFontTx/>
                          <a:buNone/>
                        </a:pPr>
                        <a:r>
                          <a:rPr lang="en-US" altLang="en-US" sz="2000" dirty="0">
                            <a:solidFill>
                              <a:srgbClr val="000000"/>
                            </a:solidFill>
                            <a:latin typeface="Calibri" panose="020F0502020204030204" pitchFamily="34" charset="0"/>
                          </a:rPr>
                          <a:t>VIIIa</a:t>
                        </a:r>
                        <a:endParaRPr lang="en-US" altLang="en-US" sz="20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6894" name="Text Box 33">
                      <a:extLst>
                        <a:ext uri="{FF2B5EF4-FFF2-40B4-BE49-F238E27FC236}">
                          <a16:creationId xmlns:a16="http://schemas.microsoft.com/office/drawing/2014/main" id="{4724C0C4-E668-7C9F-654D-731350D86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90600" y="2792413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VIII</a:t>
                      </a:r>
                    </a:p>
                  </p:txBody>
                </p:sp>
                <p:sp>
                  <p:nvSpPr>
                    <p:cNvPr id="36895" name="Line 34">
                      <a:extLst>
                        <a:ext uri="{FF2B5EF4-FFF2-40B4-BE49-F238E27FC236}">
                          <a16:creationId xmlns:a16="http://schemas.microsoft.com/office/drawing/2014/main" id="{391A77B7-5B2E-005F-B65E-A97189B9FF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9100" y="2997200"/>
                      <a:ext cx="2079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899" name="Line 38">
                      <a:extLst>
                        <a:ext uri="{FF2B5EF4-FFF2-40B4-BE49-F238E27FC236}">
                          <a16:creationId xmlns:a16="http://schemas.microsoft.com/office/drawing/2014/main" id="{898EAEEF-0325-122D-76D5-BAE2285489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9300" y="2532063"/>
                      <a:ext cx="665163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0" name="Text Box 39">
                      <a:extLst>
                        <a:ext uri="{FF2B5EF4-FFF2-40B4-BE49-F238E27FC236}">
                          <a16:creationId xmlns:a16="http://schemas.microsoft.com/office/drawing/2014/main" id="{DBDD9586-3B68-3237-810C-DB64E9A6B34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20800" y="23336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IX</a:t>
                      </a:r>
                    </a:p>
                  </p:txBody>
                </p:sp>
                <p:sp>
                  <p:nvSpPr>
                    <p:cNvPr id="36912" name="Text Box 41">
                      <a:extLst>
                        <a:ext uri="{FF2B5EF4-FFF2-40B4-BE49-F238E27FC236}">
                          <a16:creationId xmlns:a16="http://schemas.microsoft.com/office/drawing/2014/main" id="{3C9CD352-AD05-59D2-75B7-7670354363F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89100" y="847725"/>
                      <a:ext cx="3009900" cy="4476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2400" dirty="0">
                          <a:solidFill>
                            <a:srgbClr val="FF9300"/>
                          </a:solidFill>
                          <a:latin typeface="Calibri" panose="020F0502020204030204" pitchFamily="34" charset="0"/>
                        </a:rPr>
                        <a:t>Intrinsic Pathway</a:t>
                      </a:r>
                    </a:p>
                  </p:txBody>
                </p:sp>
                <p:sp>
                  <p:nvSpPr>
                    <p:cNvPr id="36903" name="Line 44">
                      <a:extLst>
                        <a:ext uri="{FF2B5EF4-FFF2-40B4-BE49-F238E27FC236}">
                          <a16:creationId xmlns:a16="http://schemas.microsoft.com/office/drawing/2014/main" id="{2E5CAD45-2EC3-BB7B-C62C-E6C3D8612A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01700" y="2146300"/>
                      <a:ext cx="118903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904" name="Text Box 45">
                      <a:extLst>
                        <a:ext uri="{FF2B5EF4-FFF2-40B4-BE49-F238E27FC236}">
                          <a16:creationId xmlns:a16="http://schemas.microsoft.com/office/drawing/2014/main" id="{27204673-289F-6252-6D99-CE70437A2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54200" y="1965325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XIa</a:t>
                      </a:r>
                    </a:p>
                  </p:txBody>
                </p:sp>
                <p:sp>
                  <p:nvSpPr>
                    <p:cNvPr id="36905" name="Text Box 46">
                      <a:extLst>
                        <a:ext uri="{FF2B5EF4-FFF2-40B4-BE49-F238E27FC236}">
                          <a16:creationId xmlns:a16="http://schemas.microsoft.com/office/drawing/2014/main" id="{65F3FB43-2639-AA9A-C851-65508B34EA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8600" y="1955800"/>
                      <a:ext cx="990600" cy="396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XI</a:t>
                      </a:r>
                    </a:p>
                  </p:txBody>
                </p:sp>
                <p:sp>
                  <p:nvSpPr>
                    <p:cNvPr id="36909" name="Text Box 50">
                      <a:extLst>
                        <a:ext uri="{FF2B5EF4-FFF2-40B4-BE49-F238E27FC236}">
                          <a16:creationId xmlns:a16="http://schemas.microsoft.com/office/drawing/2014/main" id="{8D62DBFB-AD6A-C695-CA96-2CF07F9DD6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38200" y="1524000"/>
                      <a:ext cx="1371600" cy="3667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SzPct val="70000"/>
                        <a:buChar char="•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70000"/>
                        <a:buChar char="–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thrombin</a:t>
                      </a:r>
                    </a:p>
                  </p:txBody>
                </p:sp>
                <p:sp>
                  <p:nvSpPr>
                    <p:cNvPr id="36910" name="Line 51">
                      <a:extLst>
                        <a:ext uri="{FF2B5EF4-FFF2-40B4-BE49-F238E27FC236}">
                          <a16:creationId xmlns:a16="http://schemas.microsoft.com/office/drawing/2014/main" id="{3272C619-F8DD-2D43-FC32-1E70F39C9B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4000" y="1828800"/>
                      <a:ext cx="0" cy="27146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808080"/>
                      </a:solidFill>
                      <a:round/>
                      <a:headEnd w="lg" len="med"/>
                      <a:tailEnd type="arrow" w="med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sp>
        <p:nvSpPr>
          <p:cNvPr id="13" name="Text Box 52">
            <a:extLst>
              <a:ext uri="{FF2B5EF4-FFF2-40B4-BE49-F238E27FC236}">
                <a16:creationId xmlns:a16="http://schemas.microsoft.com/office/drawing/2014/main" id="{7509351A-2EEB-D433-5138-EAA4A43BD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81000"/>
            <a:ext cx="69342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Partial Thromboplastin Time (PTT)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5093F792-A9EC-309B-EBB8-3864FDDE4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3853" y="2104693"/>
            <a:ext cx="4538277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77B539"/>
              </a:buClr>
              <a:buSzPct val="90000"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Method: Add phospholipid (plus a little activator to mimic thrombin) to patient’s plasma, measure the time it takes to make fibrin.</a:t>
            </a: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5862DE41-FB5A-7FDB-6F54-F70999646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980" y="1178446"/>
            <a:ext cx="398779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>
                <a:srgbClr val="77B539"/>
              </a:buClr>
              <a:buSzPct val="90000"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This test evaluates the intrinsic pathway.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17868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BF66D4-E14E-8800-1432-D14904888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763000" cy="685800"/>
          </a:xfrm>
        </p:spPr>
        <p:txBody>
          <a:bodyPr/>
          <a:lstStyle/>
          <a:p>
            <a:pPr algn="l"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Q. How can the PTT measure </a:t>
            </a:r>
            <a:r>
              <a:rPr lang="en-US" sz="2800" i="1" dirty="0">
                <a:solidFill>
                  <a:srgbClr val="000000"/>
                </a:solidFill>
                <a:latin typeface="Calibri" charset="0"/>
                <a:cs typeface="+mj-cs"/>
              </a:rPr>
              <a:t>just</a:t>
            </a: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 the intrinsic pathway?</a:t>
            </a:r>
            <a:endParaRPr lang="en-US" sz="320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BCDEB67-64FB-6B6B-9C0D-E43CED0FA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28800"/>
            <a:ext cx="7391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A. Because you just add phospholipid and a little</a:t>
            </a:r>
            <a:b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     thrombin-like activator. You don’t add any</a:t>
            </a:r>
            <a:b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     tissue factor!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55B5414-395B-51FE-25FC-54216FD68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290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Q. So the extrinsic pathway doesn’t interfere?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1724BFC-9860-9397-7045-619A2C8BB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86200"/>
            <a:ext cx="7772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A. No! It never gets activated, because there’s no</a:t>
            </a:r>
            <a:b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800" kern="0" dirty="0">
                <a:solidFill>
                  <a:srgbClr val="000000"/>
                </a:solidFill>
                <a:latin typeface="Calibri" charset="0"/>
                <a:cs typeface="+mj-cs"/>
              </a:rPr>
              <a:t>     tissue factor around.</a:t>
            </a:r>
            <a:endParaRPr lang="en-US" sz="3200" kern="0" dirty="0">
              <a:solidFill>
                <a:srgbClr val="000000"/>
              </a:solidFill>
              <a:latin typeface="Calibri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744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>
            <a:extLst>
              <a:ext uri="{FF2B5EF4-FFF2-40B4-BE49-F238E27FC236}">
                <a16:creationId xmlns:a16="http://schemas.microsoft.com/office/drawing/2014/main" id="{9102DECE-4888-796F-524A-C5D8C16E6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09800"/>
            <a:ext cx="655320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457200" indent="-457200">
              <a:spcBef>
                <a:spcPct val="50000"/>
              </a:spcBef>
              <a:buClr>
                <a:srgbClr val="000000"/>
              </a:buClr>
              <a:buSzPct val="9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Measures FDPs</a:t>
            </a:r>
          </a:p>
          <a:p>
            <a:pPr marL="457200" indent="-457200">
              <a:spcBef>
                <a:spcPts val="1200"/>
              </a:spcBef>
              <a:buClr>
                <a:srgbClr val="000000"/>
              </a:buClr>
              <a:buSzPct val="9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VERY, VERY sensitive test</a:t>
            </a:r>
          </a:p>
          <a:p>
            <a:pPr marL="457200" indent="-457200">
              <a:spcBef>
                <a:spcPts val="1200"/>
              </a:spcBef>
              <a:buClr>
                <a:srgbClr val="000000"/>
              </a:buClr>
              <a:buSzPct val="9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Best used to rule OUT a thrombus!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C1B2F3B8-2678-C963-0059-806AB569410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Fibrin Degradation Product Assay</a:t>
            </a:r>
          </a:p>
        </p:txBody>
      </p:sp>
      <p:grpSp>
        <p:nvGrpSpPr>
          <p:cNvPr id="100357" name="Group 5">
            <a:extLst>
              <a:ext uri="{FF2B5EF4-FFF2-40B4-BE49-F238E27FC236}">
                <a16:creationId xmlns:a16="http://schemas.microsoft.com/office/drawing/2014/main" id="{3709917E-6BCE-9E51-C992-C8E00FACB02A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4495800"/>
            <a:ext cx="5410200" cy="838200"/>
            <a:chOff x="2209800" y="3048000"/>
            <a:chExt cx="5410200" cy="838200"/>
          </a:xfrm>
        </p:grpSpPr>
        <p:sp>
          <p:nvSpPr>
            <p:cNvPr id="100359" name="Rectangle 133">
              <a:extLst>
                <a:ext uri="{FF2B5EF4-FFF2-40B4-BE49-F238E27FC236}">
                  <a16:creationId xmlns:a16="http://schemas.microsoft.com/office/drawing/2014/main" id="{36C0CA20-3AA2-E9A4-3555-2331FC926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3048000"/>
              <a:ext cx="1295400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SzPct val="70000"/>
                <a:buChar char="•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70000"/>
                <a:buChar char="–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4000">
                  <a:solidFill>
                    <a:srgbClr val="FF0000"/>
                  </a:solidFill>
                  <a:latin typeface="Calibri" panose="020F0502020204030204" pitchFamily="34" charset="0"/>
                </a:rPr>
                <a:t>clot</a:t>
              </a:r>
              <a:endParaRPr lang="en-US" altLang="en-US" sz="360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0360" name="Line 138">
              <a:extLst>
                <a:ext uri="{FF2B5EF4-FFF2-40B4-BE49-F238E27FC236}">
                  <a16:creationId xmlns:a16="http://schemas.microsoft.com/office/drawing/2014/main" id="{B4B6A874-BB55-FC83-3B65-3EE656FBA2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9000" y="3429000"/>
              <a:ext cx="2895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arrow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0361" name="Group 139">
              <a:extLst>
                <a:ext uri="{FF2B5EF4-FFF2-40B4-BE49-F238E27FC236}">
                  <a16:creationId xmlns:a16="http://schemas.microsoft.com/office/drawing/2014/main" id="{D465CDA8-9F3A-7583-8922-B6CF76B94B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77000" y="3048000"/>
              <a:ext cx="1143000" cy="838200"/>
              <a:chOff x="3672" y="1680"/>
              <a:chExt cx="720" cy="528"/>
            </a:xfrm>
          </p:grpSpPr>
          <p:grpSp>
            <p:nvGrpSpPr>
              <p:cNvPr id="100362" name="Group 140">
                <a:extLst>
                  <a:ext uri="{FF2B5EF4-FFF2-40B4-BE49-F238E27FC236}">
                    <a16:creationId xmlns:a16="http://schemas.microsoft.com/office/drawing/2014/main" id="{D51CE3C4-CF69-9405-F748-42F078DD93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4" y="1776"/>
                <a:ext cx="648" cy="432"/>
                <a:chOff x="3744" y="1776"/>
                <a:chExt cx="648" cy="432"/>
              </a:xfrm>
            </p:grpSpPr>
            <p:sp>
              <p:nvSpPr>
                <p:cNvPr id="100373" name="Line 141">
                  <a:extLst>
                    <a:ext uri="{FF2B5EF4-FFF2-40B4-BE49-F238E27FC236}">
                      <a16:creationId xmlns:a16="http://schemas.microsoft.com/office/drawing/2014/main" id="{61C826B4-B70B-76BB-8C2B-8992D93C59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44" y="1896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4" name="Line 142">
                  <a:extLst>
                    <a:ext uri="{FF2B5EF4-FFF2-40B4-BE49-F238E27FC236}">
                      <a16:creationId xmlns:a16="http://schemas.microsoft.com/office/drawing/2014/main" id="{8D9F41BA-1E93-2CCE-9030-FEB68DFA5B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944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5" name="Line 143">
                  <a:extLst>
                    <a:ext uri="{FF2B5EF4-FFF2-40B4-BE49-F238E27FC236}">
                      <a16:creationId xmlns:a16="http://schemas.microsoft.com/office/drawing/2014/main" id="{0BE67B92-9CB6-E5D5-EFEE-545395EAC0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36" y="1824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6" name="Line 144">
                  <a:extLst>
                    <a:ext uri="{FF2B5EF4-FFF2-40B4-BE49-F238E27FC236}">
                      <a16:creationId xmlns:a16="http://schemas.microsoft.com/office/drawing/2014/main" id="{65C09E6F-CD44-B581-C64D-871B8A3742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28" y="2004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7" name="Line 145">
                  <a:extLst>
                    <a:ext uri="{FF2B5EF4-FFF2-40B4-BE49-F238E27FC236}">
                      <a16:creationId xmlns:a16="http://schemas.microsoft.com/office/drawing/2014/main" id="{80EE066B-7557-54FA-E857-AB6CF6480E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342474" flipV="1">
                  <a:off x="3840" y="1992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8" name="Line 146">
                  <a:extLst>
                    <a:ext uri="{FF2B5EF4-FFF2-40B4-BE49-F238E27FC236}">
                      <a16:creationId xmlns:a16="http://schemas.microsoft.com/office/drawing/2014/main" id="{5D6A3304-8B3F-7416-A30F-F554080CF2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342474" flipV="1">
                  <a:off x="3936" y="1824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9" name="Line 147">
                  <a:extLst>
                    <a:ext uri="{FF2B5EF4-FFF2-40B4-BE49-F238E27FC236}">
                      <a16:creationId xmlns:a16="http://schemas.microsoft.com/office/drawing/2014/main" id="{C8129AFB-6649-E6B0-0366-7AB93761EA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342474" flipV="1">
                  <a:off x="4176" y="1776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80" name="Line 148">
                  <a:extLst>
                    <a:ext uri="{FF2B5EF4-FFF2-40B4-BE49-F238E27FC236}">
                      <a16:creationId xmlns:a16="http://schemas.microsoft.com/office/drawing/2014/main" id="{EBFCF5B6-06F3-4272-FFF5-E8EBB3B6C3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19657" flipV="1">
                  <a:off x="3936" y="2088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81" name="Line 149">
                  <a:extLst>
                    <a:ext uri="{FF2B5EF4-FFF2-40B4-BE49-F238E27FC236}">
                      <a16:creationId xmlns:a16="http://schemas.microsoft.com/office/drawing/2014/main" id="{1F1B28E8-35F9-7C13-A162-A595A5EE6A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19657" flipV="1">
                  <a:off x="4032" y="1920"/>
                  <a:ext cx="144" cy="144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0363" name="Group 150">
                <a:extLst>
                  <a:ext uri="{FF2B5EF4-FFF2-40B4-BE49-F238E27FC236}">
                    <a16:creationId xmlns:a16="http://schemas.microsoft.com/office/drawing/2014/main" id="{60444F34-E8A8-1E22-08AA-4E14415931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3672" y="1680"/>
                <a:ext cx="648" cy="432"/>
                <a:chOff x="3744" y="1776"/>
                <a:chExt cx="648" cy="432"/>
              </a:xfrm>
            </p:grpSpPr>
            <p:sp>
              <p:nvSpPr>
                <p:cNvPr id="100364" name="Line 151">
                  <a:extLst>
                    <a:ext uri="{FF2B5EF4-FFF2-40B4-BE49-F238E27FC236}">
                      <a16:creationId xmlns:a16="http://schemas.microsoft.com/office/drawing/2014/main" id="{4C1E8AAB-78A2-CAA2-690C-EE7027B56B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44" y="1896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65" name="Line 152">
                  <a:extLst>
                    <a:ext uri="{FF2B5EF4-FFF2-40B4-BE49-F238E27FC236}">
                      <a16:creationId xmlns:a16="http://schemas.microsoft.com/office/drawing/2014/main" id="{D00D9D65-E93C-61A4-A3F4-3BD72F4408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944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66" name="Line 153">
                  <a:extLst>
                    <a:ext uri="{FF2B5EF4-FFF2-40B4-BE49-F238E27FC236}">
                      <a16:creationId xmlns:a16="http://schemas.microsoft.com/office/drawing/2014/main" id="{A725303C-D791-9706-8902-25E3E8973E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36" y="1824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67" name="Line 154">
                  <a:extLst>
                    <a:ext uri="{FF2B5EF4-FFF2-40B4-BE49-F238E27FC236}">
                      <a16:creationId xmlns:a16="http://schemas.microsoft.com/office/drawing/2014/main" id="{54666A50-3925-E055-711F-59B4CC6CDE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28" y="2004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68" name="Line 155">
                  <a:extLst>
                    <a:ext uri="{FF2B5EF4-FFF2-40B4-BE49-F238E27FC236}">
                      <a16:creationId xmlns:a16="http://schemas.microsoft.com/office/drawing/2014/main" id="{0938694D-905F-85D4-D68A-ECFA95270C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342474" flipV="1">
                  <a:off x="3840" y="1992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69" name="Line 156">
                  <a:extLst>
                    <a:ext uri="{FF2B5EF4-FFF2-40B4-BE49-F238E27FC236}">
                      <a16:creationId xmlns:a16="http://schemas.microsoft.com/office/drawing/2014/main" id="{17CC65DF-B2C9-19DA-37A0-E238495925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342474" flipV="1">
                  <a:off x="3936" y="1824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0" name="Line 157">
                  <a:extLst>
                    <a:ext uri="{FF2B5EF4-FFF2-40B4-BE49-F238E27FC236}">
                      <a16:creationId xmlns:a16="http://schemas.microsoft.com/office/drawing/2014/main" id="{7DAD62A7-D6F4-86BE-1F81-0D412AA0BA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342474" flipV="1">
                  <a:off x="4176" y="1776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1" name="Line 158">
                  <a:extLst>
                    <a:ext uri="{FF2B5EF4-FFF2-40B4-BE49-F238E27FC236}">
                      <a16:creationId xmlns:a16="http://schemas.microsoft.com/office/drawing/2014/main" id="{DA103F59-E90B-C322-7D65-8BF7D0952E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19657" flipV="1">
                  <a:off x="3936" y="2088"/>
                  <a:ext cx="120" cy="120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72" name="Line 159">
                  <a:extLst>
                    <a:ext uri="{FF2B5EF4-FFF2-40B4-BE49-F238E27FC236}">
                      <a16:creationId xmlns:a16="http://schemas.microsoft.com/office/drawing/2014/main" id="{1667A5D7-37F7-7DBC-F31A-B2566119A7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719657" flipV="1">
                  <a:off x="4032" y="1920"/>
                  <a:ext cx="144" cy="144"/>
                </a:xfrm>
                <a:prstGeom prst="line">
                  <a:avLst/>
                </a:prstGeom>
                <a:noFill/>
                <a:ln w="28575">
                  <a:solidFill>
                    <a:srgbClr val="CCCC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00358" name="Text Box 31">
            <a:extLst>
              <a:ext uri="{FF2B5EF4-FFF2-40B4-BE49-F238E27FC236}">
                <a16:creationId xmlns:a16="http://schemas.microsoft.com/office/drawing/2014/main" id="{926B78BF-F4FE-AFAC-2756-E239D0E60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334000"/>
            <a:ext cx="2743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fibrin degradation products (FDPs)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6.0&quot;&gt;&lt;object type=&quot;1&quot; unique_id=&quot;10001&quot;&gt;&lt;object type=&quot;8&quot; unique_id=&quot;10983&quot;&gt;&lt;/object&gt;&lt;object type=&quot;2&quot; unique_id=&quot;10984&quot;&gt;&lt;object type=&quot;3&quot; unique_id=&quot;10985&quot;&gt;&lt;property id=&quot;20148&quot; value=&quot;5&quot;/&gt;&lt;property id=&quot;20300&quot; value=&quot;Slide 1&quot;/&gt;&lt;property id=&quot;20307&quot; value=&quot;721&quot;/&gt;&lt;/object&gt;&lt;object type=&quot;3&quot; unique_id=&quot;10986&quot;&gt;&lt;property id=&quot;20148&quot; value=&quot;5&quot;/&gt;&lt;property id=&quot;20300&quot; value=&quot;Slide 2&quot;/&gt;&lt;property id=&quot;20307&quot; value=&quot;722&quot;/&gt;&lt;/object&gt;&lt;object type=&quot;3&quot; unique_id=&quot;10987&quot;&gt;&lt;property id=&quot;20148&quot; value=&quot;5&quot;/&gt;&lt;property id=&quot;20300&quot; value=&quot;Slide 3&quot;/&gt;&lt;property id=&quot;20307&quot; value=&quot;607&quot;/&gt;&lt;/object&gt;&lt;object type=&quot;3&quot; unique_id=&quot;10988&quot;&gt;&lt;property id=&quot;20148&quot; value=&quot;5&quot;/&gt;&lt;property id=&quot;20300&quot; value=&quot;Slide 4&quot;/&gt;&lt;property id=&quot;20307&quot; value=&quot;608&quot;/&gt;&lt;/object&gt;&lt;object type=&quot;3&quot; unique_id=&quot;10989&quot;&gt;&lt;property id=&quot;20148&quot; value=&quot;5&quot;/&gt;&lt;property id=&quot;20300&quot; value=&quot;Slide 5&quot;/&gt;&lt;property id=&quot;20307&quot; value=&quot;724&quot;/&gt;&lt;/object&gt;&lt;object type=&quot;3&quot; unique_id=&quot;10990&quot;&gt;&lt;property id=&quot;20148&quot; value=&quot;5&quot;/&gt;&lt;property id=&quot;20300&quot; value=&quot;Slide 6&quot;/&gt;&lt;property id=&quot;20307&quot; value=&quot;723&quot;/&gt;&lt;/object&gt;&lt;object type=&quot;3&quot; unique_id=&quot;10991&quot;&gt;&lt;property id=&quot;20148&quot; value=&quot;5&quot;/&gt;&lt;property id=&quot;20300&quot; value=&quot;Slide 7&quot;/&gt;&lt;property id=&quot;20307&quot; value=&quot;710&quot;/&gt;&lt;/object&gt;&lt;object type=&quot;3&quot; unique_id=&quot;10992&quot;&gt;&lt;property id=&quot;20148&quot; value=&quot;5&quot;/&gt;&lt;property id=&quot;20300&quot; value=&quot;Slide 8&quot;/&gt;&lt;property id=&quot;20307&quot; value=&quot;711&quot;/&gt;&lt;/object&gt;&lt;object type=&quot;3&quot; unique_id=&quot;10993&quot;&gt;&lt;property id=&quot;20148&quot; value=&quot;5&quot;/&gt;&lt;property id=&quot;20300&quot; value=&quot;Slide 9&quot;/&gt;&lt;property id=&quot;20307&quot; value=&quot;713&quot;/&gt;&lt;/object&gt;&lt;object type=&quot;3&quot; unique_id=&quot;10994&quot;&gt;&lt;property id=&quot;20148&quot; value=&quot;5&quot;/&gt;&lt;property id=&quot;20300&quot; value=&quot;Slide 10&quot;/&gt;&lt;property id=&quot;20307&quot; value=&quot;712&quot;/&gt;&lt;/object&gt;&lt;object type=&quot;3&quot; unique_id=&quot;10995&quot;&gt;&lt;property id=&quot;20148&quot; value=&quot;5&quot;/&gt;&lt;property id=&quot;20300&quot; value=&quot;Slide 11&quot;/&gt;&lt;property id=&quot;20307&quot; value=&quot;714&quot;/&gt;&lt;/object&gt;&lt;object type=&quot;3&quot; unique_id=&quot;10996&quot;&gt;&lt;property id=&quot;20148&quot; value=&quot;5&quot;/&gt;&lt;property id=&quot;20300&quot; value=&quot;Slide 12 - &amp;quot;Hemostasis is a balancing act!&amp;quot;&quot;/&gt;&lt;property id=&quot;20307&quot; value=&quot;612&quot;/&gt;&lt;/object&gt;&lt;object type=&quot;3&quot; unique_id=&quot;10997&quot;&gt;&lt;property id=&quot;20148&quot; value=&quot;5&quot;/&gt;&lt;property id=&quot;20300&quot; value=&quot;Slide 13 - &amp;quot;PRO-CLOTTING&amp;quot;&quot;/&gt;&lt;property id=&quot;20307&quot; value=&quot;613&quot;/&gt;&lt;/object&gt;&lt;object type=&quot;3&quot; unique_id=&quot;10998&quot;&gt;&lt;property id=&quot;20148&quot; value=&quot;5&quot;/&gt;&lt;property id=&quot;20300&quot; value=&quot;Slide 14 - &amp;quot;PRO-CLOTTING&amp;quot;&quot;/&gt;&lt;property id=&quot;20307&quot; value=&quot;614&quot;/&gt;&lt;/object&gt;&lt;object type=&quot;3&quot; unique_id=&quot;10999&quot;&gt;&lt;property id=&quot;20148&quot; value=&quot;5&quot;/&gt;&lt;property id=&quot;20300&quot; value=&quot;Slide 15 - &amp;quot;PRO-CLOTTING&amp;quot;&quot;/&gt;&lt;property id=&quot;20307&quot; value=&quot;615&quot;/&gt;&lt;/object&gt;&lt;object type=&quot;3&quot; unique_id=&quot;11000&quot;&gt;&lt;property id=&quot;20148&quot; value=&quot;5&quot;/&gt;&lt;property id=&quot;20300&quot; value=&quot;Slide 16 - &amp;quot;PRO-CLOTTING&amp;quot;&quot;/&gt;&lt;property id=&quot;20307&quot; value=&quot;616&quot;/&gt;&lt;/object&gt;&lt;object type=&quot;3&quot; unique_id=&quot;11001&quot;&gt;&lt;property id=&quot;20148&quot; value=&quot;5&quot;/&gt;&lt;property id=&quot;20300&quot; value=&quot;Slide 17 - &amp;quot;PRO-CLOTTING&amp;quot;&quot;/&gt;&lt;property id=&quot;20307&quot; value=&quot;617&quot;/&gt;&lt;/object&gt;&lt;object type=&quot;3&quot; unique_id=&quot;11002&quot;&gt;&lt;property id=&quot;20148&quot; value=&quot;5&quot;/&gt;&lt;property id=&quot;20300&quot; value=&quot;Slide 18 - &amp;quot;PRO-CLOTTING&amp;quot;&quot;/&gt;&lt;property id=&quot;20307&quot; value=&quot;618&quot;/&gt;&lt;/object&gt;&lt;object type=&quot;3&quot; unique_id=&quot;11003&quot;&gt;&lt;property id=&quot;20148&quot; value=&quot;5&quot;/&gt;&lt;property id=&quot;20300&quot; value=&quot;Slide 19 - &amp;quot;ANTI-CLOTTING&amp;quot;&quot;/&gt;&lt;property id=&quot;20307&quot; value=&quot;620&quot;/&gt;&lt;/object&gt;&lt;object type=&quot;3&quot; unique_id=&quot;11004&quot;&gt;&lt;property id=&quot;20148&quot; value=&quot;5&quot;/&gt;&lt;property id=&quot;20300&quot; value=&quot;Slide 20 - &amp;quot;ANTI-CLOTTING&amp;quot;&quot;/&gt;&lt;property id=&quot;20307&quot; value=&quot;621&quot;/&gt;&lt;/object&gt;&lt;object type=&quot;3&quot; unique_id=&quot;11005&quot;&gt;&lt;property id=&quot;20148&quot; value=&quot;5&quot;/&gt;&lt;property id=&quot;20300&quot; value=&quot;Slide 21 - &amp;quot;ANTI-CLOTTING&amp;quot;&quot;/&gt;&lt;property id=&quot;20307&quot; value=&quot;622&quot;/&gt;&lt;/object&gt;&lt;object type=&quot;3&quot; unique_id=&quot;11006&quot;&gt;&lt;property id=&quot;20148&quot; value=&quot;5&quot;/&gt;&lt;property id=&quot;20300&quot; value=&quot;Slide 22&quot;/&gt;&lt;property id=&quot;20307&quot; value=&quot;625&quot;/&gt;&lt;/object&gt;&lt;object type=&quot;3&quot; unique_id=&quot;11007&quot;&gt;&lt;property id=&quot;20148&quot; value=&quot;5&quot;/&gt;&lt;property id=&quot;20300&quot; value=&quot;Slide 23&quot;/&gt;&lt;property id=&quot;20307&quot; value=&quot;624&quot;/&gt;&lt;/object&gt;&lt;object type=&quot;3&quot; unique_id=&quot;11008&quot;&gt;&lt;property id=&quot;20148&quot; value=&quot;5&quot;/&gt;&lt;property id=&quot;20300&quot; value=&quot;Slide 24&quot;/&gt;&lt;property id=&quot;20307&quot; value=&quot;626&quot;/&gt;&lt;/object&gt;&lt;object type=&quot;3&quot; unique_id=&quot;11009&quot;&gt;&lt;property id=&quot;20148&quot; value=&quot;5&quot;/&gt;&lt;property id=&quot;20300&quot; value=&quot;Slide 25&quot;/&gt;&lt;property id=&quot;20307&quot; value=&quot;707&quot;/&gt;&lt;/object&gt;&lt;object type=&quot;3&quot; unique_id=&quot;11010&quot;&gt;&lt;property id=&quot;20148&quot; value=&quot;5&quot;/&gt;&lt;property id=&quot;20300&quot; value=&quot;Slide 26&quot;/&gt;&lt;property id=&quot;20307&quot; value=&quot;627&quot;/&gt;&lt;/object&gt;&lt;object type=&quot;3&quot; unique_id=&quot;11011&quot;&gt;&lt;property id=&quot;20148&quot; value=&quot;5&quot;/&gt;&lt;property id=&quot;20300&quot; value=&quot;Slide 27&quot;/&gt;&lt;property id=&quot;20307&quot; value=&quot;628&quot;/&gt;&lt;/object&gt;&lt;object type=&quot;3&quot; unique_id=&quot;11012&quot;&gt;&lt;property id=&quot;20148&quot; value=&quot;5&quot;/&gt;&lt;property id=&quot;20300&quot; value=&quot;Slide 28&quot;/&gt;&lt;property id=&quot;20307&quot; value=&quot;629&quot;/&gt;&lt;/object&gt;&lt;object type=&quot;3&quot; unique_id=&quot;11013&quot;&gt;&lt;property id=&quot;20148&quot; value=&quot;5&quot;/&gt;&lt;property id=&quot;20300&quot; value=&quot;Slide 29&quot;/&gt;&lt;property id=&quot;20307&quot; value=&quot;630&quot;/&gt;&lt;/object&gt;&lt;object type=&quot;3&quot; unique_id=&quot;11014&quot;&gt;&lt;property id=&quot;20148&quot; value=&quot;5&quot;/&gt;&lt;property id=&quot;20300&quot; value=&quot;Slide 30&quot;/&gt;&lt;property id=&quot;20307&quot; value=&quot;631&quot;/&gt;&lt;/object&gt;&lt;object type=&quot;3&quot; unique_id=&quot;11015&quot;&gt;&lt;property id=&quot;20148&quot; value=&quot;5&quot;/&gt;&lt;property id=&quot;20300&quot; value=&quot;Slide 31&quot;/&gt;&lt;property id=&quot;20307&quot; value=&quot;632&quot;/&gt;&lt;/object&gt;&lt;object type=&quot;3&quot; unique_id=&quot;11016&quot;&gt;&lt;property id=&quot;20148&quot; value=&quot;5&quot;/&gt;&lt;property id=&quot;20300&quot; value=&quot;Slide 32&quot;/&gt;&lt;property id=&quot;20307&quot; value=&quot;633&quot;/&gt;&lt;/object&gt;&lt;object type=&quot;3&quot; unique_id=&quot;11017&quot;&gt;&lt;property id=&quot;20148&quot; value=&quot;5&quot;/&gt;&lt;property id=&quot;20300&quot; value=&quot;Slide 33&quot;/&gt;&lt;property id=&quot;20307&quot; value=&quot;634&quot;/&gt;&lt;/object&gt;&lt;object type=&quot;3&quot; unique_id=&quot;11018&quot;&gt;&lt;property id=&quot;20148&quot; value=&quot;5&quot;/&gt;&lt;property id=&quot;20300&quot; value=&quot;Slide 34&quot;/&gt;&lt;property id=&quot;20307&quot; value=&quot;635&quot;/&gt;&lt;/object&gt;&lt;object type=&quot;3&quot; unique_id=&quot;11019&quot;&gt;&lt;property id=&quot;20148&quot; value=&quot;5&quot;/&gt;&lt;property id=&quot;20300&quot; value=&quot;Slide 35&quot;/&gt;&lt;property id=&quot;20307&quot; value=&quot;636&quot;/&gt;&lt;/object&gt;&lt;object type=&quot;3&quot; unique_id=&quot;11020&quot;&gt;&lt;property id=&quot;20148&quot; value=&quot;5&quot;/&gt;&lt;property id=&quot;20300&quot; value=&quot;Slide 36&quot;/&gt;&lt;property id=&quot;20307&quot; value=&quot;637&quot;/&gt;&lt;/object&gt;&lt;object type=&quot;3&quot; unique_id=&quot;11021&quot;&gt;&lt;property id=&quot;20148&quot; value=&quot;5&quot;/&gt;&lt;property id=&quot;20300&quot; value=&quot;Slide 37&quot;/&gt;&lt;property id=&quot;20307&quot; value=&quot;638&quot;/&gt;&lt;/object&gt;&lt;object type=&quot;3&quot; unique_id=&quot;11025&quot;&gt;&lt;property id=&quot;20148&quot; value=&quot;5&quot;/&gt;&lt;property id=&quot;20300&quot; value=&quot;Slide 41&quot;/&gt;&lt;property id=&quot;20307&quot; value=&quot;642&quot;/&gt;&lt;/object&gt;&lt;object type=&quot;3&quot; unique_id=&quot;11026&quot;&gt;&lt;property id=&quot;20148&quot; value=&quot;5&quot;/&gt;&lt;property id=&quot;20300&quot; value=&quot;Slide 42&quot;/&gt;&lt;property id=&quot;20307&quot; value=&quot;643&quot;/&gt;&lt;/object&gt;&lt;object type=&quot;3&quot; unique_id=&quot;11027&quot;&gt;&lt;property id=&quot;20148&quot; value=&quot;5&quot;/&gt;&lt;property id=&quot;20300&quot; value=&quot;Slide 43&quot;/&gt;&lt;property id=&quot;20307&quot; value=&quot;644&quot;/&gt;&lt;/object&gt;&lt;object type=&quot;3&quot; unique_id=&quot;11028&quot;&gt;&lt;property id=&quot;20148&quot; value=&quot;5&quot;/&gt;&lt;property id=&quot;20300&quot; value=&quot;Slide 44&quot;/&gt;&lt;property id=&quot;20307&quot; value=&quot;645&quot;/&gt;&lt;/object&gt;&lt;object type=&quot;3&quot; unique_id=&quot;11029&quot;&gt;&lt;property id=&quot;20148&quot; value=&quot;5&quot;/&gt;&lt;property id=&quot;20300&quot; value=&quot;Slide 45&quot;/&gt;&lt;property id=&quot;20307&quot; value=&quot;646&quot;/&gt;&lt;/object&gt;&lt;object type=&quot;3&quot; unique_id=&quot;11030&quot;&gt;&lt;property id=&quot;20148&quot; value=&quot;5&quot;/&gt;&lt;property id=&quot;20300&quot; value=&quot;Slide 46&quot;/&gt;&lt;property id=&quot;20307&quot; value=&quot;647&quot;/&gt;&lt;/object&gt;&lt;object type=&quot;3&quot; unique_id=&quot;11031&quot;&gt;&lt;property id=&quot;20148&quot; value=&quot;5&quot;/&gt;&lt;property id=&quot;20300&quot; value=&quot;Slide 47&quot;/&gt;&lt;property id=&quot;20307&quot; value=&quot;648&quot;/&gt;&lt;/object&gt;&lt;object type=&quot;3&quot; unique_id=&quot;11032&quot;&gt;&lt;property id=&quot;20148&quot; value=&quot;5&quot;/&gt;&lt;property id=&quot;20300&quot; value=&quot;Slide 48&quot;/&gt;&lt;property id=&quot;20307&quot; value=&quot;649&quot;/&gt;&lt;/object&gt;&lt;object type=&quot;3&quot; unique_id=&quot;11033&quot;&gt;&lt;property id=&quot;20148&quot; value=&quot;5&quot;/&gt;&lt;property id=&quot;20300&quot; value=&quot;Slide 49&quot;/&gt;&lt;property id=&quot;20307&quot; value=&quot;650&quot;/&gt;&lt;/object&gt;&lt;object type=&quot;3&quot; unique_id=&quot;11034&quot;&gt;&lt;property id=&quot;20148&quot; value=&quot;5&quot;/&gt;&lt;property id=&quot;20300&quot; value=&quot;Slide 50&quot;/&gt;&lt;property id=&quot;20307&quot; value=&quot;651&quot;/&gt;&lt;/object&gt;&lt;object type=&quot;3&quot; unique_id=&quot;11035&quot;&gt;&lt;property id=&quot;20148&quot; value=&quot;5&quot;/&gt;&lt;property id=&quot;20300&quot; value=&quot;Slide 51&quot;/&gt;&lt;property id=&quot;20307&quot; value=&quot;652&quot;/&gt;&lt;/object&gt;&lt;object type=&quot;3&quot; unique_id=&quot;11036&quot;&gt;&lt;property id=&quot;20148&quot; value=&quot;5&quot;/&gt;&lt;property id=&quot;20300&quot; value=&quot;Slide 52&quot;/&gt;&lt;property id=&quot;20307&quot; value=&quot;653&quot;/&gt;&lt;/object&gt;&lt;object type=&quot;3&quot; unique_id=&quot;11037&quot;&gt;&lt;property id=&quot;20148&quot; value=&quot;5&quot;/&gt;&lt;property id=&quot;20300&quot; value=&quot;Slide 53&quot;/&gt;&lt;property id=&quot;20307&quot; value=&quot;654&quot;/&gt;&lt;/object&gt;&lt;object type=&quot;3&quot; unique_id=&quot;11038&quot;&gt;&lt;property id=&quot;20148&quot; value=&quot;5&quot;/&gt;&lt;property id=&quot;20300&quot; value=&quot;Slide 54&quot;/&gt;&lt;property id=&quot;20307&quot; value=&quot;655&quot;/&gt;&lt;/object&gt;&lt;object type=&quot;3&quot; unique_id=&quot;11039&quot;&gt;&lt;property id=&quot;20148&quot; value=&quot;5&quot;/&gt;&lt;property id=&quot;20300&quot; value=&quot;Slide 55&quot;/&gt;&lt;property id=&quot;20307&quot; value=&quot;656&quot;/&gt;&lt;/object&gt;&lt;object type=&quot;3&quot; unique_id=&quot;11040&quot;&gt;&lt;property id=&quot;20148&quot; value=&quot;5&quot;/&gt;&lt;property id=&quot;20300&quot; value=&quot;Slide 56&quot;/&gt;&lt;property id=&quot;20307&quot; value=&quot;657&quot;/&gt;&lt;/object&gt;&lt;object type=&quot;3&quot; unique_id=&quot;11041&quot;&gt;&lt;property id=&quot;20148&quot; value=&quot;5&quot;/&gt;&lt;property id=&quot;20300&quot; value=&quot;Slide 57&quot;/&gt;&lt;property id=&quot;20307&quot; value=&quot;658&quot;/&gt;&lt;/object&gt;&lt;object type=&quot;3&quot; unique_id=&quot;11045&quot;&gt;&lt;property id=&quot;20148&quot; value=&quot;5&quot;/&gt;&lt;property id=&quot;20300&quot; value=&quot;Slide 61 - &amp;quot;PRO-CLOTTING&amp;quot;&quot;/&gt;&lt;property id=&quot;20307&quot; value=&quot;720&quot;/&gt;&lt;/object&gt;&lt;object type=&quot;3&quot; unique_id=&quot;11046&quot;&gt;&lt;property id=&quot;20148&quot; value=&quot;5&quot;/&gt;&lt;property id=&quot;20300&quot; value=&quot;Slide 62&quot;/&gt;&lt;property id=&quot;20307&quot; value=&quot;718&quot;/&gt;&lt;/object&gt;&lt;object type=&quot;3&quot; unique_id=&quot;11047&quot;&gt;&lt;property id=&quot;20148&quot; value=&quot;5&quot;/&gt;&lt;property id=&quot;20300&quot; value=&quot;Slide 63&quot;/&gt;&lt;property id=&quot;20307&quot; value=&quot;719&quot;/&gt;&lt;/object&gt;&lt;object type=&quot;3&quot; unique_id=&quot;11048&quot;&gt;&lt;property id=&quot;20148&quot; value=&quot;5&quot;/&gt;&lt;property id=&quot;20300&quot; value=&quot;Slide 64 - &amp;quot;Course Outline&amp;quot;&quot;/&gt;&lt;property id=&quot;20307&quot; value=&quot;662&quot;/&gt;&lt;/object&gt;&lt;object type=&quot;3&quot; unique_id=&quot;11049&quot;&gt;&lt;property id=&quot;20148&quot; value=&quot;5&quot;/&gt;&lt;property id=&quot;20300&quot; value=&quot;Slide 65 - &amp;quot;LAB TESTS: PLATELETS&amp;quot;&quot;/&gt;&lt;property id=&quot;20307&quot; value=&quot;663&quot;/&gt;&lt;/object&gt;&lt;object type=&quot;3&quot; unique_id=&quot;11050&quot;&gt;&lt;property id=&quot;20148&quot; value=&quot;5&quot;/&gt;&lt;property id=&quot;20300&quot; value=&quot;Slide 66&quot;/&gt;&lt;property id=&quot;20307&quot; value=&quot;708&quot;/&gt;&lt;/object&gt;&lt;object type=&quot;3&quot; unique_id=&quot;11051&quot;&gt;&lt;property id=&quot;20148&quot; value=&quot;5&quot;/&gt;&lt;property id=&quot;20300&quot; value=&quot;Slide 67&quot;/&gt;&lt;property id=&quot;20307&quot; value=&quot;664&quot;/&gt;&lt;/object&gt;&lt;object type=&quot;3&quot; unique_id=&quot;11052&quot;&gt;&lt;property id=&quot;20148&quot; value=&quot;5&quot;/&gt;&lt;property id=&quot;20300&quot; value=&quot;Slide 68 - &amp;quot;LAB TESTS: PLATELETS&amp;quot;&quot;/&gt;&lt;property id=&quot;20307&quot; value=&quot;669&quot;/&gt;&lt;/object&gt;&lt;object type=&quot;3&quot; unique_id=&quot;11053&quot;&gt;&lt;property id=&quot;20148&quot; value=&quot;5&quot;/&gt;&lt;property id=&quot;20300&quot; value=&quot;Slide 69&quot;/&gt;&lt;property id=&quot;20307&quot; value=&quot;670&quot;/&gt;&lt;/object&gt;&lt;object type=&quot;3&quot; unique_id=&quot;11056&quot;&gt;&lt;property id=&quot;20148&quot; value=&quot;5&quot;/&gt;&lt;property id=&quot;20300&quot; value=&quot;Slide 70&quot;/&gt;&lt;property id=&quot;20307&quot; value=&quot;709&quot;/&gt;&lt;/object&gt;&lt;object type=&quot;3&quot; unique_id=&quot;11057&quot;&gt;&lt;property id=&quot;20148&quot; value=&quot;5&quot;/&gt;&lt;property id=&quot;20300&quot; value=&quot;Slide 71&quot;/&gt;&lt;property id=&quot;20307&quot; value=&quot;715&quot;/&gt;&lt;/object&gt;&lt;object type=&quot;3&quot; unique_id=&quot;11058&quot;&gt;&lt;property id=&quot;20148&quot; value=&quot;5&quot;/&gt;&lt;property id=&quot;20300&quot; value=&quot;Slide 72 - &amp;quot;LAB TESTS: COAGULATION&amp;quot;&quot;/&gt;&lt;property id=&quot;20307&quot; value=&quot;674&quot;/&gt;&lt;/object&gt;&lt;object type=&quot;3&quot; unique_id=&quot;11059&quot;&gt;&lt;property id=&quot;20148&quot; value=&quot;5&quot;/&gt;&lt;property id=&quot;20300&quot; value=&quot;Slide 73 - &amp;quot;LAB TESTS: COAGULATION&amp;quot;&quot;/&gt;&lt;property id=&quot;20307&quot; value=&quot;675&quot;/&gt;&lt;/object&gt;&lt;object type=&quot;3&quot; unique_id=&quot;11060&quot;&gt;&lt;property id=&quot;20148&quot; value=&quot;5&quot;/&gt;&lt;property id=&quot;20300&quot; value=&quot;Slide 74&quot;/&gt;&lt;property id=&quot;20307&quot; value=&quot;676&quot;/&gt;&lt;/object&gt;&lt;object type=&quot;3&quot; unique_id=&quot;11061&quot;&gt;&lt;property id=&quot;20148&quot; value=&quot;5&quot;/&gt;&lt;property id=&quot;20300&quot; value=&quot;Slide 75&quot;/&gt;&lt;property id=&quot;20307&quot; value=&quot;677&quot;/&gt;&lt;/object&gt;&lt;object type=&quot;3&quot; unique_id=&quot;11062&quot;&gt;&lt;property id=&quot;20148&quot; value=&quot;5&quot;/&gt;&lt;property id=&quot;20300&quot; value=&quot;Slide 76&quot;/&gt;&lt;property id=&quot;20307&quot; value=&quot;678&quot;/&gt;&lt;/object&gt;&lt;object type=&quot;3&quot; unique_id=&quot;11065&quot;&gt;&lt;property id=&quot;20148&quot; value=&quot;5&quot;/&gt;&lt;property id=&quot;20300&quot; value=&quot;Slide 78 - &amp;quot;LAB TESTS: COAGULATION&amp;quot;&quot;/&gt;&lt;property id=&quot;20307&quot; value=&quot;682&quot;/&gt;&lt;/object&gt;&lt;object type=&quot;3&quot; unique_id=&quot;11066&quot;&gt;&lt;property id=&quot;20148&quot; value=&quot;5&quot;/&gt;&lt;property id=&quot;20300&quot; value=&quot;Slide 79 - &amp;quot;LAB TESTS: COAGULATION&amp;quot;&quot;/&gt;&lt;property id=&quot;20307&quot; value=&quot;683&quot;/&gt;&lt;/object&gt;&lt;object type=&quot;3&quot; unique_id=&quot;11068&quot;&gt;&lt;property id=&quot;20148&quot; value=&quot;5&quot;/&gt;&lt;property id=&quot;20300&quot; value=&quot;Slide 81&quot;/&gt;&lt;property id=&quot;20307&quot; value=&quot;716&quot;/&gt;&lt;/object&gt;&lt;object type=&quot;3&quot; unique_id=&quot;11069&quot;&gt;&lt;property id=&quot;20148&quot; value=&quot;5&quot;/&gt;&lt;property id=&quot;20300&quot; value=&quot;Slide 82&quot;/&gt;&lt;property id=&quot;20307&quot; value=&quot;717&quot;/&gt;&lt;/object&gt;&lt;object type=&quot;3&quot; unique_id=&quot;11070&quot;&gt;&lt;property id=&quot;20148&quot; value=&quot;5&quot;/&gt;&lt;property id=&quot;20300&quot; value=&quot;Slide 83 - &amp;quot;LAB TESTS: COAGULATION&amp;quot;&quot;/&gt;&lt;property id=&quot;20307&quot; value=&quot;685&quot;/&gt;&lt;/object&gt;&lt;object type=&quot;3&quot; unique_id=&quot;11071&quot;&gt;&lt;property id=&quot;20148&quot; value=&quot;5&quot;/&gt;&lt;property id=&quot;20300&quot; value=&quot;Slide 84&quot;/&gt;&lt;property id=&quot;20307&quot; value=&quot;686&quot;/&gt;&lt;/object&gt;&lt;object type=&quot;3&quot; unique_id=&quot;11072&quot;&gt;&lt;property id=&quot;20148&quot; value=&quot;5&quot;/&gt;&lt;property id=&quot;20300&quot; value=&quot;Slide 85&quot;/&gt;&lt;property id=&quot;20307&quot; value=&quot;687&quot;/&gt;&lt;/object&gt;&lt;object type=&quot;3&quot; unique_id=&quot;11073&quot;&gt;&lt;property id=&quot;20148&quot; value=&quot;5&quot;/&gt;&lt;property id=&quot;20300&quot; value=&quot;Slide 86&quot;/&gt;&lt;property id=&quot;20307&quot; value=&quot;688&quot;/&gt;&lt;/object&gt;&lt;object type=&quot;3&quot; unique_id=&quot;11080&quot;&gt;&lt;property id=&quot;20148&quot; value=&quot;5&quot;/&gt;&lt;property id=&quot;20300&quot; value=&quot;Slide 89 - &amp;quot;LAB TESTS: COAGULATION&amp;quot;&quot;/&gt;&lt;property id=&quot;20307&quot; value=&quot;697&quot;/&gt;&lt;/object&gt;&lt;object type=&quot;3&quot; unique_id=&quot;11081&quot;&gt;&lt;property id=&quot;20148&quot; value=&quot;5&quot;/&gt;&lt;property id=&quot;20300&quot; value=&quot;Slide 90 - &amp;quot;ANTI-CLOTTING&amp;quot;&quot;/&gt;&lt;property id=&quot;20307&quot; value=&quot;698&quot;/&gt;&lt;/object&gt;&lt;object type=&quot;3&quot; unique_id=&quot;11082&quot;&gt;&lt;property id=&quot;20148&quot; value=&quot;5&quot;/&gt;&lt;property id=&quot;20300&quot; value=&quot;Slide 91&quot;/&gt;&lt;property id=&quot;20307&quot; value=&quot;699&quot;/&gt;&lt;/object&gt;&lt;object type=&quot;3&quot; unique_id=&quot;11083&quot;&gt;&lt;property id=&quot;20148&quot; value=&quot;5&quot;/&gt;&lt;property id=&quot;20300&quot; value=&quot;Slide 92&quot;/&gt;&lt;property id=&quot;20307&quot; value=&quot;700&quot;/&gt;&lt;/object&gt;&lt;object type=&quot;3&quot; unique_id=&quot;11084&quot;&gt;&lt;property id=&quot;20148&quot; value=&quot;5&quot;/&gt;&lt;property id=&quot;20300&quot; value=&quot;Slide 93 - &amp;quot;ANTI-CLOTTING&amp;quot;&quot;/&gt;&lt;property id=&quot;20307&quot; value=&quot;701&quot;/&gt;&lt;/object&gt;&lt;object type=&quot;3&quot; unique_id=&quot;11085&quot;&gt;&lt;property id=&quot;20148&quot; value=&quot;5&quot;/&gt;&lt;property id=&quot;20300&quot; value=&quot;Slide 94 - &amp;quot;LAB TESTS: COAGULATION&amp;quot;&quot;/&gt;&lt;property id=&quot;20307&quot; value=&quot;702&quot;/&gt;&lt;/object&gt;&lt;object type=&quot;3&quot; unique_id=&quot;12898&quot;&gt;&lt;property id=&quot;20148&quot; value=&quot;5&quot;/&gt;&lt;property id=&quot;20300&quot; value=&quot;Slide 38&quot;/&gt;&lt;property id=&quot;20307&quot; value=&quot;725&quot;/&gt;&lt;/object&gt;&lt;object type=&quot;3&quot; unique_id=&quot;12899&quot;&gt;&lt;property id=&quot;20148&quot; value=&quot;5&quot;/&gt;&lt;property id=&quot;20300&quot; value=&quot;Slide 39&quot;/&gt;&lt;property id=&quot;20307&quot; value=&quot;726&quot;/&gt;&lt;/object&gt;&lt;object type=&quot;3&quot; unique_id=&quot;12900&quot;&gt;&lt;property id=&quot;20148&quot; value=&quot;5&quot;/&gt;&lt;property id=&quot;20300&quot; value=&quot;Slide 40&quot;/&gt;&lt;property id=&quot;20307&quot; value=&quot;727&quot;/&gt;&lt;/object&gt;&lt;object type=&quot;3&quot; unique_id=&quot;12901&quot;&gt;&lt;property id=&quot;20148&quot; value=&quot;5&quot;/&gt;&lt;property id=&quot;20300&quot; value=&quot;Slide 58&quot;/&gt;&lt;property id=&quot;20307&quot; value=&quot;728&quot;/&gt;&lt;/object&gt;&lt;object type=&quot;3&quot; unique_id=&quot;12902&quot;&gt;&lt;property id=&quot;20148&quot; value=&quot;5&quot;/&gt;&lt;property id=&quot;20300&quot; value=&quot;Slide 59&quot;/&gt;&lt;property id=&quot;20307&quot; value=&quot;729&quot;/&gt;&lt;/object&gt;&lt;object type=&quot;3&quot; unique_id=&quot;12903&quot;&gt;&lt;property id=&quot;20148&quot; value=&quot;5&quot;/&gt;&lt;property id=&quot;20300&quot; value=&quot;Slide 60&quot;/&gt;&lt;property id=&quot;20307&quot; value=&quot;730&quot;/&gt;&lt;/object&gt;&lt;object type=&quot;3&quot; unique_id=&quot;12904&quot;&gt;&lt;property id=&quot;20148&quot; value=&quot;5&quot;/&gt;&lt;property id=&quot;20300&quot; value=&quot;Slide 77&quot;/&gt;&lt;property id=&quot;20307&quot; value=&quot;731&quot;/&gt;&lt;/object&gt;&lt;object type=&quot;3&quot; unique_id=&quot;12905&quot;&gt;&lt;property id=&quot;20148&quot; value=&quot;5&quot;/&gt;&lt;property id=&quot;20300&quot; value=&quot;Slide 80 - &amp;quot;LAB TESTS: COAGULATION&amp;quot;&quot;/&gt;&lt;property id=&quot;20307&quot; value=&quot;732&quot;/&gt;&lt;/object&gt;&lt;object type=&quot;3&quot; unique_id=&quot;12906&quot;&gt;&lt;property id=&quot;20148&quot; value=&quot;5&quot;/&gt;&lt;property id=&quot;20300&quot; value=&quot;Slide 87&quot;/&gt;&lt;property id=&quot;20307&quot; value=&quot;733&quot;/&gt;&lt;/object&gt;&lt;object type=&quot;3&quot; unique_id=&quot;12907&quot;&gt;&lt;property id=&quot;20148&quot; value=&quot;5&quot;/&gt;&lt;property id=&quot;20300&quot; value=&quot;Slide 88 - &amp;quot;LAB TESTS: COAGULATION&amp;quot;&quot;/&gt;&lt;property id=&quot;20307&quot; value=&quot;734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FECT MASTER">
  <a:themeElements>
    <a:clrScheme name="1_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1_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16976</TotalTime>
  <Words>1070</Words>
  <Application>Microsoft Macintosh PowerPoint</Application>
  <PresentationFormat>On-screen Show (4:3)</PresentationFormat>
  <Paragraphs>435</Paragraphs>
  <Slides>38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Batang</vt:lpstr>
      <vt:lpstr>Arial</vt:lpstr>
      <vt:lpstr>Calibri</vt:lpstr>
      <vt:lpstr>Franklin Gothic Medium</vt:lpstr>
      <vt:lpstr>Garamond</vt:lpstr>
      <vt:lpstr>Times</vt:lpstr>
      <vt:lpstr>Times New Roman</vt:lpstr>
      <vt:lpstr>PERFECT MASTER</vt:lpstr>
      <vt:lpstr>1_PERFECT MASTER</vt:lpstr>
      <vt:lpstr>2_PERFECT MASTER</vt:lpstr>
      <vt:lpstr>PowerPoint Presentation</vt:lpstr>
      <vt:lpstr>Hemostasis Lecture Outline</vt:lpstr>
      <vt:lpstr>Hemostasis Lecture Outline</vt:lpstr>
      <vt:lpstr>Hemostasis is a balancing act!</vt:lpstr>
      <vt:lpstr>How to make a clot</vt:lpstr>
      <vt:lpstr>PowerPoint Presentation</vt:lpstr>
      <vt:lpstr>PowerPoint Presentation</vt:lpstr>
      <vt:lpstr>PowerPoint Presentation</vt:lpstr>
      <vt:lpstr>Q. Do you need to use both pathways in vivo?</vt:lpstr>
      <vt:lpstr>Where does tissue factor come from?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keep clotting under control</vt:lpstr>
      <vt:lpstr>PowerPoint Presentation</vt:lpstr>
      <vt:lpstr>How to keep clotting under control</vt:lpstr>
      <vt:lpstr>Lysing the clot</vt:lpstr>
      <vt:lpstr>Hemostasis Lecture Outline</vt:lpstr>
      <vt:lpstr>Platelet Lab Tests</vt:lpstr>
      <vt:lpstr>PowerPoint Presentation</vt:lpstr>
      <vt:lpstr>Bleeding Time</vt:lpstr>
      <vt:lpstr>PowerPoint Presentation</vt:lpstr>
      <vt:lpstr>PowerPoint Presentation</vt:lpstr>
      <vt:lpstr>PowerPoint Presentation</vt:lpstr>
      <vt:lpstr>Q. How can the PT just measure the extrinsic pathway?</vt:lpstr>
      <vt:lpstr>PowerPoint Presentation</vt:lpstr>
      <vt:lpstr>PowerPoint Presentation</vt:lpstr>
      <vt:lpstr>Q. How can the PTT measure just the intrinsic pathway?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Kristine Krafts</dc:creator>
  <cp:lastModifiedBy>Kristine P Krafts</cp:lastModifiedBy>
  <cp:revision>202</cp:revision>
  <cp:lastPrinted>2018-11-12T02:15:13Z</cp:lastPrinted>
  <dcterms:created xsi:type="dcterms:W3CDTF">1995-05-28T16:10:28Z</dcterms:created>
  <dcterms:modified xsi:type="dcterms:W3CDTF">2022-11-21T04:28:48Z</dcterms:modified>
</cp:coreProperties>
</file>