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1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2.xml" ContentType="application/inkml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ink/ink3.xml" ContentType="application/inkml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ink/ink4.xml" ContentType="application/inkml+xml"/>
  <Override PartName="/ppt/notesSlides/notesSlide24.xml" ContentType="application/vnd.openxmlformats-officedocument.presentationml.notesSlide+xml"/>
  <Override PartName="/ppt/ink/ink5.xml" ContentType="application/inkml+xml"/>
  <Override PartName="/ppt/notesSlides/notesSlide25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26.xml" ContentType="application/vnd.openxmlformats-officedocument.presentationml.notesSlide+xml"/>
  <Override PartName="/ppt/ink/ink11.xml" ContentType="application/inkml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  <p:sldMasterId id="2147483697" r:id="rId5"/>
    <p:sldMasterId id="2147483709" r:id="rId6"/>
  </p:sldMasterIdLst>
  <p:notesMasterIdLst>
    <p:notesMasterId r:id="rId54"/>
  </p:notesMasterIdLst>
  <p:sldIdLst>
    <p:sldId id="488" r:id="rId7"/>
    <p:sldId id="2077" r:id="rId8"/>
    <p:sldId id="2117" r:id="rId9"/>
    <p:sldId id="2112" r:id="rId10"/>
    <p:sldId id="444" r:id="rId11"/>
    <p:sldId id="2079" r:id="rId12"/>
    <p:sldId id="2082" r:id="rId13"/>
    <p:sldId id="366" r:id="rId14"/>
    <p:sldId id="2081" r:id="rId15"/>
    <p:sldId id="2080" r:id="rId16"/>
    <p:sldId id="2113" r:id="rId17"/>
    <p:sldId id="2104" r:id="rId18"/>
    <p:sldId id="2105" r:id="rId19"/>
    <p:sldId id="461" r:id="rId20"/>
    <p:sldId id="393" r:id="rId21"/>
    <p:sldId id="2106" r:id="rId22"/>
    <p:sldId id="2116" r:id="rId23"/>
    <p:sldId id="2107" r:id="rId24"/>
    <p:sldId id="2090" r:id="rId25"/>
    <p:sldId id="2091" r:id="rId26"/>
    <p:sldId id="2115" r:id="rId27"/>
    <p:sldId id="2108" r:id="rId28"/>
    <p:sldId id="358" r:id="rId29"/>
    <p:sldId id="2086" r:id="rId30"/>
    <p:sldId id="2087" r:id="rId31"/>
    <p:sldId id="2109" r:id="rId32"/>
    <p:sldId id="2120" r:id="rId33"/>
    <p:sldId id="2110" r:id="rId34"/>
    <p:sldId id="2121" r:id="rId35"/>
    <p:sldId id="2111" r:id="rId36"/>
    <p:sldId id="2114" r:id="rId37"/>
    <p:sldId id="2083" r:id="rId38"/>
    <p:sldId id="2084" r:id="rId39"/>
    <p:sldId id="2085" r:id="rId40"/>
    <p:sldId id="2101" r:id="rId41"/>
    <p:sldId id="374" r:id="rId42"/>
    <p:sldId id="2092" r:id="rId43"/>
    <p:sldId id="397" r:id="rId44"/>
    <p:sldId id="2093" r:id="rId45"/>
    <p:sldId id="2100" r:id="rId46"/>
    <p:sldId id="2096" r:id="rId47"/>
    <p:sldId id="2099" r:id="rId48"/>
    <p:sldId id="2095" r:id="rId49"/>
    <p:sldId id="344" r:id="rId50"/>
    <p:sldId id="2102" r:id="rId51"/>
    <p:sldId id="2094" r:id="rId52"/>
    <p:sldId id="2103" r:id="rId53"/>
  </p:sldIdLst>
  <p:sldSz cx="9144000" cy="6858000" type="screen4x3"/>
  <p:notesSz cx="6858000" cy="9144000"/>
  <p:custDataLst>
    <p:tags r:id="rId5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2088" userDrawn="1">
          <p15:clr>
            <a:srgbClr val="A4A3A4"/>
          </p15:clr>
        </p15:guide>
        <p15:guide id="4" pos="29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1212"/>
    <a:srgbClr val="E00E2A"/>
    <a:srgbClr val="E00E00"/>
    <a:srgbClr val="FF2600"/>
    <a:srgbClr val="D334B5"/>
    <a:srgbClr val="484345"/>
    <a:srgbClr val="CCFFFF"/>
    <a:srgbClr val="509601"/>
    <a:srgbClr val="595959"/>
    <a:srgbClr val="11FF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57" autoAdjust="0"/>
    <p:restoredTop sz="90266" autoAdjust="0"/>
  </p:normalViewPr>
  <p:slideViewPr>
    <p:cSldViewPr snapToGrid="0">
      <p:cViewPr>
        <p:scale>
          <a:sx n="149" d="100"/>
          <a:sy n="149" d="100"/>
        </p:scale>
        <p:origin x="1000" y="-272"/>
      </p:cViewPr>
      <p:guideLst>
        <p:guide orient="horz" pos="2088"/>
        <p:guide pos="2904"/>
      </p:guideLst>
    </p:cSldViewPr>
  </p:slideViewPr>
  <p:outlineViewPr>
    <p:cViewPr>
      <p:scale>
        <a:sx n="33" d="100"/>
        <a:sy n="33" d="100"/>
      </p:scale>
      <p:origin x="0" y="3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8" d="100"/>
        <a:sy n="15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tags" Target="tags/tag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viewProps" Target="viewProps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07T02:54:40.3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7607 415 24575,'-49'-11'0,"-7"-2"0,-9 1 0,-3-1 0,-17-5 0,6 1 0,-9-7 0,-7 4 0,6-4 0,33 14 0,1 2 0,-36-11 0,37 12 0,0 1 0,-45-7 0,43 5 0,-1-1 0,-1 2 0,-2 0 0,-1-4 0,0 1 0,-1 4 0,0 1 0,0-2 0,0 0 0,-7 1 0,-2 1-484,-6-1 1,-3 0 483,-4-2 0,-4-1 0,23 3 0,-2 1 0,-3-1 0,-18 0 0,-4 0 0,-1 1 0,4 1 0,-1-1 0,1 1 0,-3 0 0,1 0 0,3 0 0,10 3 0,2 0 0,4-1 0,-11-1 0,3-1 0,-5 4 0,1-1 0,1-2 0,2-1 0,11 4 0,0-1-144,0-1 1,1 1 143,9 1 0,1 0 0,2 0 0,-1 0 0,-5 0 0,0 0 0,10 1 0,1 1 0,-5-2 0,1 0 0,-32 6 0,-11-3 0,10 3 953,-10 1-953,12-1 301,6 5-301,4-1 0,10 1 0,-12 3 0,21 0 0,-17 2 0,13 4 0,-13-7 0,14 7 0,0-3 0,3 4 0,4 5 0,-11 3 0,-6 10 0,3-4 0,-4 7 0,14-9 0,-5 4 0,4 0 0,0-3 0,-1 5 0,5-3 0,-5 7 0,9-4 0,-20 9 0,21-7 0,-16 7 0,22-5 0,-1-2 0,8-3 0,2-5 0,6-4 0,-2 1 0,1 6 0,-10 7 0,1 9 0,-6 5 0,8-1 0,-2-5 0,13-9 0,4-5 0,7-8 0,-1 8 0,1-2 0,-2 10 0,2 0 0,-1 13 0,-1 4 0,0 11 0,2 4 0,6 0 0,3-5 0,4-4 0,1 12 0,-1-9 0,2 24 0,0-11 0,3 12 0,3-3 0,3-9 0,4 10 0,5-6 0,-7-38 0,2 3 0,3 5 0,2 1 0,2-1 0,2 0 0,4 3 0,2 0 0,-2-9 0,3 0 0,3 3 0,3-2 0,-1-8 0,2-1 0,2 2 0,1-1 0,3-3 0,2-2 0,4-3 0,1-1 0,-2-1 0,4-1-558,18 7 0,4-2 558,5 1 0,4-1 0,-22-10 0,3 0 0,0-1-478,2 0 0,1 0 1,1-1 477,-3-3 0,1-1 0,0 0 0,2 1 0,1-1 0,0-1 0,4 0 0,0-1 0,0-1 0,-4-1 0,-1-1 0,3-1 0,10 3 0,3 0 0,0 0-709,-5-1 0,0 1 0,2-3 709,12-2 0,2-1 0,0 0 0,-3 3 0,-1 1 0,1-2 0,1-6 0,1-2 0,0 0 0,3 2 0,0 0 0,-1 0 0,-10-2 0,-2 0 0,2-1 0,8 1 0,2-2 0,-3 0 0,-16-2 0,-2-1 0,0 0 0,7 3 0,0 0 0,1-1 0,2-4 0,-1-1 0,1 1 0,1 2 0,0 0 0,2-1 0,11-4 0,2-2 0,-3 1 0,-12 2 0,-2 1 0,2-2 0,-9-1 0,3-2 0,0-1 0,-3 1 0,10 2 0,-3 0 0,3-2 0,-10 0 0,2-1 0,1-1 0,-2 0 0,16-4 0,-2 0 0,-1-1 0,-1-1 0,-1 0 0,-2-1-308,-10 0 1,-1-2 0,-3 1 307,17-3 0,-4-1 212,-8-1 0,-3-1-212,-13 3 0,-1 0 0,3-3 0,-1-1 0,-5 1 0,-2 0 611,-4-1 1,-3-2-612,30-19 2225,-14-2-2225,-2-11 1161,-1 1-1161,-25 18 0,-1-2 0,-2 0 0,0 0 282,2 0 1,-1-2-283,-2-6 0,-3 0 0,19-30 0,-24 28 0,-2-1 0,10-32 0,-14 34 0,-1-2 0,9-43 0,-13 43 0,0-1 0,-3-1 0,-1 1 0,8-43 0,-10 41 0,-1 1 0,3-33 0,-6 33 0,0-1 0,0 2 0,1-1 0,-3 0 0,1 0 0,1-2 0,0 2 0,-2-41 0,2 17 0,-6-8 0,-3 12 0,-3-2 0,-3 2 0,1 5 0,-3 5 0,0-2 0,-2 2 0,-7 8 0,0-6 0,-9 6 0,5 3 0,-8-3 0,6 12 0,-11-16 0,5 10 0,-11-10 0,4 3 0,-8 4 0,-2-3 0,7 12 0,-1-1 0,10 7 0,1 3 0,-4-8 0,0 6 0,-8-8 0,5 5 0,-10-5 0,11 8 0,-3-2 0,9 10 0,4 1 0,-2 2 0,6 3 0,-9-2 0,5 3 0,-4 1 0,5 1 0,4 7 0,1-3 0,-3 5 0,-7-5 0,-8-3 0,4 3 0,-2-3 0,12 9 0,-4-1 0,10 2 0,-4 1 0,7 2 0,2 0 0,3 0 0,4 0 0,1 2 0,2-3 0,1 2 0,2-1 0,0 2 0,1 2 0,1 2 0,2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07T03:42:27.4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3051 15 24575,'-56'-3'0,"1"-2"0,6 5 0,7-3 0,4 3 0,7 0 0,0 0 0,3 0 0,1 0 0,3 0 0,0 0 0,-1 0 0,1 0 0,2 0 0,1 0 0,-4 0 0,3 0 0,-3 0 0,3-2 0,3 2 0,-2-2 0,-1 2 0,-9 0 0,2 0 0,-2 0 0,4 0 0,5 0 0,-5 0 0,2 0 0,-1 0 0,-1 0 0,-1 0 0,2 0 0,-7 0 0,8 2 0,0-2 0,1 2 0,-1 0 0,0-1 0,-5 3 0,2-4 0,-6 4 0,-1-3 0,-7 3 0,3-3 0,-8 1 0,1 0 0,-6-1 0,-1 1 0,1-2 0,6 0 0,2 0 0,9 0 0,4-2 0,0 2 0,9-2 0,-8 2 0,4 0 0,-5 0 0,3 2 0,1-2 0,2 4 0,1-2 0,-3 2 0,2-2 0,-2 0 0,5 0 0,-8 2 0,7-1 0,-11 3 0,9-3 0,0-1 0,4 1 0,2 0 0,-6 1 0,4 0 0,-8 0 0,8 2 0,-6-4 0,8 3 0,-8 0 0,4-1 0,-7 5 0,5-7 0,0 6 0,3-6 0,1 5 0,-4-2 0,4 2 0,-12 3 0,14-2 0,-11 1 0,10-2 0,-5 4 0,5-3 0,-4 6 0,6-6 0,-5 8 0,5-5 0,-3 8 0,2-7 0,1 5 0,2-3 0,3 5 0,-4 2 0,5-1 0,-1 2 0,2-3 0,4-2 0,-2 0 0,1 0 0,2 1 0,-1 1 0,0 0 0,1 8 0,0-3 0,2 9 0,-1-5 0,3-2 0,-2 3 0,3-3 0,-1 5 0,2-3 0,0 2 0,0-7 0,0 1 0,0 0 0,0 2 0,0 2 0,0-1 0,0 0 0,2 1 0,-2-2 0,4-4 0,-2-5 0,2-1 0,0 1 0,0-2 0,2 9 0,1-5 0,2 7 0,2-6 0,2 5 0,-2-3 0,5 4 0,0 2 0,5-2 0,1 1 0,6-2 0,-1 1 0,7 4 0,1-3 0,5 3 0,2-1 0,1-1 0,-5 0 0,3-6 0,-7-3 0,0-3 0,-6-1 0,0-2 0,-2 2 0,4-4 0,1 1 0,7-2 0,4 0 0,-4-1 0,6-2 0,-2 1 0,7 1 0,0-3 0,2 1 0,-2-2 0,-3 0 0,1 0 0,-2-2 0,4 2 0,-3-5 0,7 5 0,-9-5 0,10 5 0,-11-4 0,-2 1 0,-4-2 0,-5 2 0,5-2 0,-2 5 0,10-5 0,-3 2 0,3 0 0,-4-1 0,0 1 0,-10-2 0,-2 0 0,-11 0 0,-2 0 0,1 0 0,2 0 0,4 0 0,2 0 0,9 2 0,-6-1 0,3 1 0,-1-2 0,1 0 0,10 0 0,-4 2 0,6-2 0,-11 2 0,2 0 0,3-2 0,-4 2 0,4-2 0,-9 2 0,-6-1 0,-4 0 0,-6-1 0,3 0 0,0-1 0,5 0 0,8-3 0,-3 4 0,15-2 0,-4 2 0,6 0 0,2-3 0,-8 1 0,1-3 0,-12 1 0,-2-1 0,-6 3 0,-3-1 0,0 2 0,2-2 0,1 1 0,7-3 0,-1 1 0,17-1 0,-7 1 0,17-4 0,-10 3 0,-2-2 0,-8 0 0,-10 5 0,-2-4 0,-3 4 0,0-4 0,2 2 0,5-4 0,6 2 0,3-8 0,2 0 0,2-5 0,-8-1 0,1-1 0,-5 4 0,-5 0 0,-2 6 0,-3-1 0,0 1 0,-1-3 0,3-2 0,-3-1 0,1-3 0,-3 1 0,1 1 0,-5 3 0,2 0 0,-5 3 0,1-1 0,0-1 0,0 1 0,0-3 0,0 3 0,-2-1 0,1-1 0,-1 1 0,0-3 0,2 2 0,-4-1 0,2-1 0,-2-1 0,2-3 0,0-1 0,0-2 0,0 2 0,-2-1 0,0 3 0,0-2 0,0 3 0,-2 0 0,2 1 0,-2 0 0,2 0 0,-2-1 0,2 1 0,-4 1 0,4-5 0,-2-2 0,0-8 0,-1 4 0,1 1 0,-2 5 0,2 2 0,0 2 0,-2 2 0,2-3 0,0 1 0,-2-3 0,1 5 0,0-1 0,-2 5 0,2 0 0,-1-1 0,2 1 0,-5-1 0,4 5 0,-6-3 0,5 4 0,-2-4 0,2-1 0,-2 0 0,2-3 0,-3 3 0,-1-3 0,-2 0 0,0 1 0,-1-1 0,4 5 0,0 0 0,3 3 0,-2-1 0,2 0 0,-3-1 0,-1-1 0,-2-5 0,-2 4 0,1-5 0,-1 7 0,1-4 0,1 7 0,-3-5 0,1 3 0,-4-6 0,1 2 0,0-1 0,-1 3 0,4 1 0,-1-1 0,3 0 0,-3-1 0,3 3 0,-1-2 0,4 8 0,2-2 0,1 3 0,-5-5 0,-7-7 0,0 0 0,-5-1 0,6 4 0,3 4 0,1 0 0,5 4 0,0 0 0,0 1 0,-2-3 0,-1-1 0,-1 1 0,0-2 0,1 4 0,-1-6 0,2 7 0,2-4 0,2 4 0,2-1 0,-14 0 0,0 2 0,-9-4 0,4 2 0,2-2 0,1 2 0,4 0 0,3 2 0,5 0 0,0-2 0,2 2 0,0-2 0,-1 2 0,2 0 0,0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07T03:45:21.4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3942 77 24575,'-33'-2'0,"3"-2"0,-13 1 0,13 0 0,-3 1 0,14 2 0,0-2 0,6 2 0,-5-2 0,1 0 0,-2 2 0,-1-2 0,3 2 0,0 0 0,-3 0 0,2 0 0,0 0 0,3 0 0,4 0 0,-6 0 0,4 0 0,-8-2 0,-3 2 0,-6-2 0,-8 0 0,0 2 0,0-3 0,10 3 0,0 0 0,5 0 0,1-1 0,-5 0 0,2-1 0,3 1 0,1 0 0,2-1 0,-6 2 0,5 0 0,-10 0 0,7 0 0,-7 0 0,2 0 0,0 0 0,-3 0 0,3 0 0,-3 0 0,0 0 0,3 0 0,-2 2 0,2-1 0,-3 1 0,-1-2 0,-2 0 0,2 0 0,-5 2 0,2-2 0,0 2 0,4 0 0,0-1 0,6 2 0,-5-2 0,5 0 0,-5-1 0,2 0 0,4 2 0,0-1 0,6 2 0,-3-3 0,-1 2 0,-6 0 0,0 0 0,0 1 0,1 1 0,3-4 0,2 4 0,1-4 0,1 3 0,-1-2 0,3 0 0,-5 1 0,6-1 0,-4 2 0,2-1 0,-9 3 0,-8 1 0,-9-3 0,2 6 0,2-8 0,1 6 0,4-3 0,-9 2 0,10 0 0,0 1 0,8-3 0,0 0 0,2 0 0,-2 0 0,5 0 0,-2 2 0,2-2 0,2 0 0,1-1 0,2 1 0,-3 2 0,0-2 0,-7 2 0,5 2 0,-5-3 0,-1 4 0,-3-2 0,-1 2 0,-2 0 0,3-2 0,-3 2 0,2-2 0,-6 2 0,12 0 0,-4 1 0,12-4 0,-5 4 0,4-3 0,-2 1 0,2 3 0,-3-4 0,-3 4 0,3-2 0,-8 4 0,3 2 0,-2 1 0,-6 0 0,7 2 0,-7-2 0,8 2 0,0-2 0,1 1 0,8-4 0,-3 4 0,4-2 0,1-1 0,0 1 0,1-3 0,5 1 0,-3-3 0,3 4 0,-4 1 0,1 2 0,-1 2 0,-1-3 0,6 1 0,-3-2 0,3 2 0,-1 3 0,-3 0 0,4 3 0,-4-1 0,4-1 0,1-2 0,3-2 0,-3-2 0,1 9 0,-3-3 0,4 6 0,0-3 0,0-2 0,2-1 0,0 1 0,0-1 0,2 6 0,-1 1 0,-1 6 0,3-2 0,-3 8 0,3-4 0,-3 5 0,4-3 0,-3-3 0,3 2 0,0-2 0,0 0 0,0 9 0,0-2 0,0 10 0,3-3 0,-1 6 0,1-9 0,2 2 0,-2 0 0,1-5 0,2 8 0,1-5 0,0 2 0,4 0 0,-2-5 0,1-2 0,-3-4 0,4-2 0,-3 3 0,5-3 0,-1-1 0,4 0 0,-1-7 0,-2 3 0,5-7 0,-4 2 0,9 5 0,0 1 0,5 3 0,-3 1 0,0-4 0,-7-5 0,4 0 0,-4-7 0,4 5 0,1-5 0,5 2 0,-1-2 0,9 6 0,-2-3 0,10 9 0,1 0 0,4-4 0,-1 4 0,1-10 0,-9 1 0,2 0 0,-8 0 0,11 6 0,0-2 0,16 5 0,-5-4 0,5 3 0,-7-2 0,2-1 0,9-5 0,-4-1 0,14-3 0,-14-2 0,10 1 0,-18-6 0,12 2 0,-8-2 0,15 0 0,5 1 0,1 0 0,3 0 0,-11-3 0,5-1 0,3-2 0,14 3 0,-36-5 0,1 0 0,-2 1 0,0-1 0,1 0 0,0-1 0,41 1 0,-18-2 0,-3 1 0,-4-2 0,11 1 0,0-2 0,8 0 0,-8 3 0,-12-3 0,0 3 0,-12-3 0,5 3 0,12 0 0,2 0 0,5 0 0,-2-3 0,-15 0 0,-2 0 0,-12 0 0,0 0 0,-3 0 0,-4 0 0,2 0 0,-1 0 0,17 0 0,3 0 0,24 0 0,-9 0 0,14 0 0,-17 0 0,-1 0-6784,-18 0 6784,-8 0 0,-10-3 0,1 3 0,9-5 0,2 5 0,3-3 0,-4 1 6784,-1-1-6784,-2-5 0,-3 1 0,7-2 0,-6 2 0,15 2 0,-5-3 0,-4 4 0,4-6 0,-17 5 0,10-5 0,-8 0 0,7 2 0,-1-2 0,-2 4 0,2-1 0,-3 2 0,7-1 0,1 1 0,5 0 0,-8-1 0,1-1 0,-18 4 0,3-4 0,-10 5 0,8-3 0,4 0 0,4 0 0,3-2 0,0 1 0,0-3 0,3-2 0,4-5 0,2-5 0,8-2 0,-5-1 0,7-1 0,-10 1 0,5 2 0,-5-4 0,4-2 0,-1 2 0,-3-6 0,-6 6 0,-5 0 0,-2-5 0,-4 6 0,1-3 0,-2 4 0,-9 3 0,3-4 0,0 4 0,-6-4 0,8 2 0,-12 0 0,4-2 0,-5 1 0,2-2 0,-4 7 0,2-3 0,-4 4 0,3-1 0,-4 0 0,2-1 0,0-1 0,0-7 0,3-3 0,-2 0 0,0-4 0,-1 3 0,-1-4 0,-5 4 0,0-5 0,-4 8 0,1-5 0,-3 6 0,0 1 0,0 3 0,0-3 0,1-1 0,-3-4 0,0-2 0,-2 5 0,0-4 0,0 5 0,0-3 0,-2 5 0,0-4 0,0 4 0,0 0 0,0 0 0,-1 4 0,-1-2 0,-2-1 0,2 4 0,-2-3 0,0 2 0,2 0 0,-4-5 0,3 5 0,-3-6 0,2 4 0,-2 0 0,-1-3 0,1 6 0,1-5 0,0 5 0,2-3 0,-2 0 0,-1 0 0,-3-3 0,-2-1 0,-3-1 0,0-5 0,2 4 0,-1 1 0,2 1 0,3 8 0,-3-1 0,4 2 0,-1 3 0,-5-6 0,-2 1 0,-4-9 0,1 2 0,-1-1 0,1 2 0,0 2 0,-2-1 0,-3 0 0,-2-4 0,-5 0 0,-7-6 0,3 5 0,-5-5 0,9 11 0,2-1 0,6 9 0,-5-3 0,4 0 0,-4-1 0,-1-2 0,4 3 0,-9-5 0,6 4 0,-6 2 0,1 1 0,7 0 0,-1 1 0,9 1 0,-6 1 0,2 2 0,-2-3 0,1 3 0,4 1 0,1 4 0,0-1 0,1 2 0,-1-2 0,-1 1 0,-5-2 0,-3-2 0,3 2 0,-2-1 0,10 5 0,-5-2 0,3 4 0,-3-4 0,-1 6 0,1-4 0,-2 2 0,2 0 0,0-2 0,3 2 0,-6 0 0,0 0 0,-10-1 0,-3-2 0,-7 1 0,-1-1 0,-2 2 0,9 0 0,-2 0 0,9 0 0,-5 0 0,2 1 0,-9-1 0,4 2 0,-8-2 0,3 2 0,2 0 0,2-1 0,4 1 0,8 1 0,1-2 0,4 3 0,-4-3 0,-7 4 0,-1-2 0,-1 2 0,9-2 0,0 1 0,8 0 0,-3 1 0,0 0 0,-2-2 0,0 1 0,-2-1 0,1 2 0,-2 0 0,-9 0 0,8 0 0,-5 0 0,6-1 0,6 0 0,-1-1 0,1 1 0,3 0 0,-3-1 0,0 2 0,-3 0 0,-5 0 0,2-2 0,-7 2 0,9-2 0,-10 2 0,6-3 0,-5 3 0,-2-2 0,10 2 0,-1-2 0,7 2 0,3-2 0,-12 0 0,6 1 0,-14-1 0,3 2 0,3 0 0,4 0 0,8 0 0,3 0 0,-2 0 0,1 0 0,-2 0 0,5 0 0,1 0 0,3 0 0,1 0 0,0 0 0,-2 0 0,-1 0 0,-6 0 0,2 0 0,-1 0 0,3 0 0,0 2 0,1-2 0,-1 2 0,-2-1 0,1 0 0,0 1 0,5-1 0,3 0 0,1 0 0,0-1 0,-4 2 0,1-2 0,-3 2 0,1-2 0,4 0 0,0 0 0,4 0 0,-3 0 0,-3 2 0,-3 0 0,-5 0 0,4 2 0,-2-2 0,2 0 0,0 1 0,3-1 0,3 2 0,2-2 0,2 0 0,0-2 0,-2 2 0,0-2 0,0 2 0,1-2 0,-1 0 0,2 0 0,-2 0 0,2 0 0,0 0 0,0 0 0,2 0 0,0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07T03:49:02.8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4713 5534 24575,'10'0'0,"-1"0"0,-5 0 0,3 0 0,3-1 0,10 0 0,4-1 0,10 2 0,7 0 0,5 0 0,3 0 0,-4 0 0,-4 0 0,4 3 0,0-3 0,7 3 0,-3-3 0,3 0 0,0 0 0,-6 0 0,8-3 0,-14 1 0,10-4 0,-4 1 0,0 0 0,-2 0 0,-3-2 0,-5 1 0,7-3 0,-7 1 0,2-1 0,-4-2 0,3-2 0,5-3 0,4 0 0,-4-1 0,-2 0 0,-5 3 0,-3-2 0,1 3 0,-4-3 0,3 0 0,-1-3 0,-3 3 0,0 1 0,-3 3 0,2 3 0,-3-2 0,3 3 0,-2-3 0,-2 2 0,0-1 0,-5 0 0,3 4 0,2-8 0,-1 5 0,4-8 0,-2 6 0,-1-3 0,2 1 0,-5 3 0,2-4 0,-3 4 0,4-5 0,3-2 0,-2-1 0,11-6 0,-9 1 0,10-4 0,-3-3 0,-1 0 0,2-2 0,-2 5 0,-3-1 0,0 5 0,-7 0 0,3-4 0,1-2 0,4-3 0,-5-2 0,6 1 0,-11 2 0,4-4 0,-8 2 0,7-4 0,-4-4 0,5 3 0,-2-7 0,4 2 0,-5 0 0,4-6 0,-10 10 0,5-12 0,-5 8 0,1-11 0,-1 1 0,-2 0 0,3-9 0,-2 1 0,-3-1 0,-3-5 0,-5 15 0,-1-4 0,-2-3 0,0 9 0,3-15 0,-3 11 0,3-9 0,-3 7 0,0 1 0,0 6 0,0 7 0,0 1 0,0 3 0,0-1 0,0-5 0,0 2 0,0 0 0,0-3 0,-2 9 0,1-4 0,-3 2 0,1-1 0,0-9 0,-1 2 0,1-6 0,0 3 0,-2 7 0,3-2 0,-3 5 0,0-3 0,-2-2 0,1 2 0,-1-3 0,0 6 0,2-2 0,-2 6 0,2-6 0,0 2 0,0-2 0,0 2 0,-2 1 0,2 6 0,-4-1 0,5 8 0,-5-5 0,4 2 0,-1-4 0,0 4 0,1 3 0,-1-1 0,0 0 0,-3-5 0,-1 3 0,-2 0 0,3 1 0,-1 2 0,0 2 0,2 2 0,-3 3 0,3-1 0,-4 0 0,0-1 0,-3-5 0,2-2 0,0 2 0,0-2 0,2 6 0,-3-4 0,-1-1 0,2 2 0,-4-2 0,4 1 0,-4-1 0,2 0 0,-2 2 0,0 4 0,5 2 0,-3 3 0,5 1 0,-3-1 0,1 1 0,-1 0 0,-1-1 0,-3-3 0,1-1 0,-3-5 0,4 6 0,-5-1 0,0 0 0,-3 0 0,-2-4 0,-5-2 0,-2 0 0,-4-7 0,0 6 0,-1-3 0,-4 4 0,3-3 0,-2 3 0,6 0 0,4 7 0,-1 2 0,8 4 0,-3 0 0,4 2 0,-2 0 0,-1 2 0,1-1 0,-3 1 0,2 2 0,-14-4 0,5 3 0,-7-1 0,-3 1 0,1 0 0,-9 1 0,0-4 0,6 4 0,-2-3 0,3 1 0,-4 0 0,0 0 0,-2 0 0,-5 0 0,2 0 0,-8-3 0,6 5 0,0-2 0,-3 1 0,0 1 0,-9-3 0,3 4 0,-2-6 0,-1 5 0,-1-5 0,0 5 0,-6-2 0,5-1 0,-7-1 0,0 2 0,8 2 0,-15-3 0,-1 2 0,-14-2 0,41 5 0,0 1 0,-38-1 0,40 2 0,1 1 0,-33-2 0,5 2 0,3-1 0,15 2 0,-6 0 0,14 0 0,-2 0 0,7 0 0,3 0 0,1 0 0,-1 2 0,0-1 0,-6 1 0,2 2 0,-2-2 0,5 7 0,5-8 0,7 5 0,1-5 0,2 3 0,0-2 0,0 1 0,1 1 0,2-2 0,-11 3 0,0 0 0,-6 0 0,0 0 0,7 2 0,-5-4 0,7 4 0,-7-2 0,1 0 0,4 4 0,-3-1 0,1-1 0,-5 3 0,-7-4 0,3 1 0,1 1 0,1 0 0,-2 0 0,-3 2 0,-3-2 0,9 0 0,2-1 0,15-2 0,3 1 0,2-2 0,-1 6 0,-8 0 0,2 2 0,-13 2 0,5 1 0,-12 1 0,3 5 0,-5 0 0,1 1 0,2-3 0,6 0 0,9-8 0,5 2 0,3-2 0,7-2 0,-7 3 0,6-1 0,-6 4 0,-1 4 0,-3 5 0,-2-1 0,2 6 0,-2-3 0,1 4 0,3-3 0,3-3 0,10-4 0,-1-1 0,0 5 0,-1 6 0,-6 0 0,7 5 0,-1-4 0,3 1 0,2 0 0,1-5 0,3 2 0,4 0 0,-4 3 0,-1 5 0,-1 1 0,1 1 0,2-1 0,1-7 0,2-1 0,-4 1 0,3 4 0,-2 6 0,2 1 0,1 0 0,-1-7 0,1 4 0,0-6 0,-1 8 0,0 0 0,0-2 0,1 2 0,1-3 0,-1-3 0,2 5 0,-3-1 0,0 13 0,-1-3 0,0 10 0,1-7 0,2 0 0,-2 3 0,4-12 0,-4 5 0,7-10 0,-3-3 0,3 5 0,0 2 0,1 7 0,0 6 0,-1 9 0,-1 0 0,-1 4 0,5-5 0,-3-7 0,1-10 0,2 0 0,-2-7 0,2 6 0,0-3 0,0 2 0,0-2 0,0 3 0,0-6 0,0 5 0,2-9 0,3 6 0,0 0 0,0-2 0,1 2 0,-1-3 0,5 7 0,0-3 0,5 10 0,-2-7 0,6 0 0,-3-3 0,5 0 0,-1-3 0,9 8 0,0-1 0,5 3 0,-1 4 0,3-7 0,2 7 0,2-9 0,13 13 0,-5-8 0,16 9 0,-10-10 0,12 3 0,-5-8 0,4 4 0,-5-9 0,10 13 0,-9-12 0,17 8 0,-4-5 0,-2-8 0,5 1 0,-14-7 0,-2-3 0,-2-1 0,-6-3 0,3-2 0,-4-1 0,2-2 0,-4-3 0,2 0 0,6 0 0,-5 3 0,10-2 0,-10 1 0,-2-5 0,-12 0 0,4 0 0,-13-2 0,13 2 0,-11 1 0,12-1 0,-2 7 0,0-7 0,-1 7 0,-6-8 0,2 3 0,1 2 0,4 1 0,0 3 0,2-1 0,-2-5 0,-3 2 0,-5-5 0,-4 2 0,1 0 0,4 3 0,3 0 0,0 3 0,0-3 0,0-2 0,-6-3 0,1 2 0,-8-5 0,5 5 0,1-2 0,4 2 0,0-1 0,-4-1 0,-1-3 0,-2 0 0,-2-1 0,-3 1 0,-6-2 0,0-2 0,2 1 0,3 0 0,8 3 0,8-3 0,-1 3 0,3-3 0,-14 1 0,0 0 0,-8-2 0,1 1 0,-2 0 0,1 0 0,3 1 0,-2 0 0,1 0 0,-1 0 0,-4 0 0,2-2 0,0 1 0,-1-2 0,3 2 0,-4-3 0,6 2 0,-1-2 0,7 2 0,4-1 0,-2 2 0,-1-2 0,-7 0 0,-2-1 0,0 0 0,-3 0 0,4 0 0,-5 0 0,4 2 0,-4-1 0,1 0 0,-3-1 0,4 0 0,-7 0 0,5 0 0,-7 0 0,1 0 0,-1 0 0,1 0 0,1 0 0,1 0 0,1 0 0,-1 0 0,1 0 0,1 0 0,0 0 0,4-2 0,-1 0 0,-2-2 0,-2 2 0,-4 0 0,0 2 0,-2 0 0,-3 0 0,1 0 0,2-1 0,-2 0 0,3-1 0,-3 2 0,4-1 0,-4 0 0,1-1 0,-1 1 0,9 0 0,-2-1 0,8 1 0,-7 0 0,-1-1 0,-3 2 0,-2 0 0,-1-1 0,-1 0 0,0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07T03:54:08.6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8483 272 24575,'-37'-7'0,"0"1"0,-14-5 0,8 2 0,-4 3 0,11 0 0,1 1 0,8 1 0,0-1 0,4 1 0,-10 2 0,10-2 0,-5 0 0,6 1 0,5 0 0,-2 1 0,-1 2 0,-5-2 0,-3 0 0,-6 2 0,-1-5 0,0 5 0,-6-5 0,2 3 0,-6-3 0,3 0 0,1 0 0,3 2 0,3-3 0,-3 5 0,3-5 0,-12 3 0,-3 0 0,-13-2 0,3 2 0,-11-6 0,10 6 0,-3-5 0,-3 5 0,12 0 0,-11-2 0,13 2 0,-2-3 0,6 1 0,0-2 0,7 1 0,-5-1 0,4 4 0,-12-2 0,5 0 0,-2 1 0,1-5 0,8 8 0,-8-6 0,2 3 0,-7-1 0,0 2 0,1-2 0,2 2 0,4 0 0,1 1 0,0 2 0,-4 0 0,-1-2 0,0 1 0,-1-1 0,1 2 0,-6 0 0,3 0 0,-3 0 0,3 0 0,-3 0 0,6 0 0,-5 0 0,5 0 0,-3 2 0,1-2 0,-4 3 0,2-3 0,-6 0 0,4 0 0,3 2 0,0-1 0,10 1 0,-7-2 0,6 0 0,-8 2 0,2-1 0,-2 1 0,-5-2 0,-8 0 0,4 0 0,-16 3 0,5 3 0,-3 1 0,-3-1 0,16-2 0,-2-3 0,17 1 0,0-2 0,4 3 0,-6-3 0,-7 5 0,-10-4 0,5 1 0,-12-2 0,15 0 0,-18 0 0,13 0 0,-10 0 0,-14 3 0,4 4 0,35-5 0,0 0 0,-32 6 0,17-5 0,1 2 0,11 3 0,-5-2 0,3 2 0,4-3 0,3 2 0,7-2 0,-2 7 0,8-2 0,-5 2 0,3 4 0,-4 2 0,-1 5 0,-3 0 0,3-1 0,1 0 0,-1 3 0,0-1 0,0 0 0,-5-1 0,4 3 0,4-6 0,0 4 0,10-8 0,-5 0 0,5 2 0,-5 1 0,3 5 0,-8 4 0,-1 3 0,-4 0 0,3 2 0,3-4 0,5 0 0,0-8 0,6 4 0,-5 0 0,6 2 0,-8 6 0,-4 3 0,2 3 0,-5 1 0,6-4 0,6-5 0,0-5 0,10-3 0,-3 1 0,3-3 0,-4 4 0,1-1 0,-4 1 0,0 6 0,1 0 0,-7 10 0,1 1 0,-6 9 0,-1 2 0,4-2 0,2 3 0,4-6 0,2 5 0,-1-6 0,0 6 0,1 9 0,-1-3 0,5 9 0,1-8 0,7-14 0,4 7 0,4-10 0,4 12 0,-2 1 0,5 0 0,-5-4 0,4-10 0,-1 8 0,2-7 0,0 15 0,0-2 0,0 3 0,0 0 0,0-3 0,0-4 0,3 3 0,-3-2 0,5 6 0,-2 3 0,7 2 0,-3-1 0,8-3 0,-7-8 0,7-4 0,-2-3 0,0 0 0,3 0 0,0 0 0,4 3 0,0 1 0,6 4 0,1 0 0,9 2 0,3 4 0,0-12 0,-1 2 0,-9-18 0,-1 0 0,1 0 0,-3-5 0,11 8 0,-4-6 0,11 9 0,5-2 0,-8-1 0,5 0 0,-10-1 0,3-2 0,2 5 0,0-5 0,6 3 0,5 3 0,2-3 0,1 7 0,3-8 0,-2 6 0,6-2 0,-1 4 0,-1-4 0,-5-6 0,1 0 0,-1-3 0,6 3 0,-1-4 0,-2 0 0,2 0 0,11 6 0,-11-4 0,20 1 0,-22-9 0,10 4 0,-5-2 0,-2 1 0,2-4 0,-7-4 0,2-1 0,2-3 0,-4 0 0,0 1 0,-8-2 0,0 1-6784,1-2 6784,6 1 0,14 0 0,1 1 0,12 0 0,4-3 0,-7 2 0,-1-2 6784,-17-2-6784,-10-1 0,-3-3 0,1 2 0,6 1 0,5-4 0,12 6 0,-3-4 0,12 2 0,-8-1 0,-1-2 0,0 1 0,-9 0 0,8-3 0,-7 1 0,1-2 0,14-3 0,18 3 0,-37-2 0,3 1-397,12 1 0,4 0 397,2-2 0,1 0 0,-3 2 0,1-1 0,4-1 0,-2 0 0,-15 2 0,-1 0 0,4 1 0,-1-2-53,-11 0 0,-1-1 53,4 1 0,-1-1 0,-8-2 0,0 1 0,6 0 0,-1-1 0,38-8 0,-45 9 0,1 1 0,1-6 0,1 1 0,-1 4 0,2 1 0,12-5 0,1 0 0,-4 3 0,0 0 0,2-2 0,0-1 0,-8 0 0,-1 0 394,-4-1 1,-2 0-395,37-9 111,-1-1-111,1 0 0,10-3 0,-48 11 0,1 1 0,0 1 0,1 0 0,1 0 0,-2 0 0,32-8 0,-31 7 0,0-1 0,21-10 0,18-3 0,-8-4 0,-8 6 0,12-15 0,-13 1 0,3-6 0,6-8 0,-8 8 0,-31 16 0,2-2 0,37-21 0,-10 0 0,1 1 0,-23 6 0,9-1 0,-7-7 0,-1 0 0,6-11 0,-11 2 0,2-8 0,-1 0 0,-6 3 0,2-4 0,-1-2 0,-6-6 0,3-6 0,-10-1 0,1 2 0,-9-2 0,3-4 0,-4-11 0,-10 45 0,0 0 0,-2-4 0,0 0 0,5-43 0,-8 49 0,0 0 0,4-39 0,-5 13 0,-2 1 0,1 15 0,-3-7 0,3-5 0,-3 4 0,0-8 0,0 14 0,0-8 0,-3 5 0,0-8 0,-3 4 0,0-2 0,3 14 0,-2-5 0,2 13 0,-4-6 0,1 3 0,-4-1 0,2 4 0,-2-2 0,0 8 0,-2 1 0,2 2 0,-4 2 0,-1-5 0,-1-2 0,-1 0 0,0 0 0,-1 3 0,1 4 0,-2-3 0,5 9 0,-10-11 0,8 11 0,-5-4 0,7 5 0,2 3 0,-4 0 0,0-3 0,-4 0 0,3-4 0,-9 1 0,6 2 0,-5 5 0,7 2 0,1 9 0,3-1 0,0 3 0,1 1 0,0 1 0,1 1 0,-3 1 0,3-2 0,-5 3 0,3-1 0,-3 0 0,1 2 0,1 1 0,1 1 0,1-2 0,0 4 0,-1-2 0,0 2 0,1 0 0,0-1 0,1 0 0,-3-1 0,3 4 0,-2-1 0,4 1 0,-4-2 0,3 0 0,-4 0 0,2 0 0,1 1 0,-5 0 0,5 2 0,2-2 0,1 3 0,7-2 0,-4 2 0,2-2 0,0 2 0,-15-9 0,1 0 0,-9-3 0,10 1 0,6 6 0,5 1 0,0 2 0,2 0 0,2 0 0,-3 2 0,4-6 0,-4 6 0,2-6 0,0 4 0,-1 0 0,0-2 0,0 2 0,0 0 0,0-3 0,0 2 0,0-2 0,2 1 0,-2 1 0,4 2 0,-2 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15T02:24:44.00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563 168 24575,'-41'-21'0,"-1"0"0,6 4 0,2 1 0,4 1 0,5 4 0,0 0 0,-4 1 0,-14 0 0,-13 0 0,-3 1 0,6 3 0,15 1 0,14 2 0,9 2 0,7-1 0,4 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15T02:24:50.53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250 148 24575,'-3'-25'0,"1"3"0,2 15 0,0 3 0,6 26 0,-2-5 0,5 24 0,-4-11 0,-1-1 0,-1 1 0,0-1 0,-2-1 0,1-2 0,0 0 0,-1-1 0,0 0 0,0 2 0,0-1 0,-1-2 0,0-1 0,0-4 0,-1-1 0,-1-3 0,-1-1 0,0 1 0,-2 0 0,-2 0 0,-2 0 0,-2-1 0,-3 2 0,-2 0 0,-3-1 0,-2-3 0,-8-3 0,-7-3 0,-4-3 0,3-2 0,13 0 0,13-2 0,66-22 0,18-3 0,-2 2 0,5-2 0,-6 4 0,-2 0 0,-4 2 0,-4 0 0,28-10 0,-41 10 0,-28 10 0,-11 5 0,-9 0 0,-2-6 0,1-1 0,-1-5 0,1 2 0,0-3 0,-1-1 0,-1 0 0,-2 2 0,0 5 0,2 3 0,-2 2 0,2 1 0,-4-2 0,3 2 0,0-4 0,2-1 0,3-1 0,0 0 0,0 3 0,1 0 0,1-3 0,0 2 0,1-2 0,0 3 0,-1 1 0,0-2 0,-1 2 0,0-2 0,0 0 0,0 3 0,0-4 0,-1 2 0,0 0 0,0-2 0,0 2 0,1 0 0,-1-1 0,0 2 0,1-1 0,-1 0 0,0 1 0,0-2 0,1 2 0,-1-2 0,1 2 0,-1-1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15T02:24:54.43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0 198 24575,'26'-9'0,"-4"0"0,-13 4 0,1 0 0,1 0 0,0-1 0,0 0 0,-1 0 0,-1 1 0,-3 1 0,1-2 0,-1-1 0,-1-1 0,-1 0 0,-2-2 0,0 2 0,0-2 0,-1 2 0,0-2 0,0 0 0,0 1 0,-1 1 0,-1-2 0,1 2 0,-1-1 0,1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15T02:24:57.80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5 648 24575,'22'-5'0,"-5"2"0,-15 2 0,1-13 0,-1 5 0,1-12 0,-1 8 0,1-1 0,-1-1 0,0 1 0,0 1 0,0 1 0,-1 2 0,1 1 0,-1 1 0,1-3 0,-1 3 0,0-2 0,1-1 0,-1 2 0,1-3 0,0 3 0,-1 1 0,0-3 0,0 3 0,0-4 0,0 2 0,0 0 0,0-1 0,0 1 0,-1 2 0,1-1 0,0-2 0,1 0 0,-1 0 0,0 2 0,0-1 0,0 2 0,-1-2 0,0-1 0,0 2 0,0-3 0,0 3 0,0 1 0,0-3 0,-1 3 0,1-2 0,-1 0 0,0 2 0,-1-4 0,0 4 0,0 0 0,-1-1 0,0 2 0,-1-2 0,-1 0 0,1 3 0,-2-2 0,1 0 0,0 1 0,-1-1 0,0 1 0,0 0 0,-1 1 0,1 1 0,-1-1 0,0 0 0,3-2 0,0-1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15T02:25:16.52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24575,'24'8'0,"-3"0"0,-15-6 0,0-1 0,4 5 0,-5-2 0,6 3 0,-7 0 0,0-2 0,2 7 0,-3-5 0,1 3 0,-1-1 0,-2-3 0,0 6 0,0-3 0,-1-1 0,0 3 0,0-3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07T03:57:09.7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7128 163 24575,'-18'0'0,"0"2"0,-9-2 0,4 4 0,0-4 0,8 2 0,5-2 0,2 1 0,3 0 0,-5 0 0,-2-1 0,-5 0 0,-3 0 0,-2 0 0,0 0 0,4 0 0,3 0 0,6-1 0,-1 0 0,-3-1 0,2 2 0,-9 0 0,3 0 0,-4 0 0,2 0 0,1 0 0,3 0 0,0 0 0,1 0 0,-1 0 0,-1 0 0,3 0 0,-1-1 0,4 0 0,3 0 0,-1 1 0,2 0 0,-2 0 0,-1 0 0,-3-2 0,0 1 0,-4 0 0,5 1 0,-5 0 0,2 0 0,-4 0 0,-1 0 0,0 0 0,-3 0 0,0 0 0,1 0 0,-12 0 0,5 0 0,-9 0 0,3 0 0,2 0 0,-6 0 0,3 0 0,3 0 0,2 0 0,10 0 0,2 0 0,8 0 0,3 0 0,3 0 0,-5 0 0,-3 0 0,-14-3 0,-4 3 0,-11-2 0,2 2 0,1 0 0,9 0 0,6 0 0,2 0 0,-2 0 0,-9 0 0,0 0 0,-8 0 0,10-2 0,-3 1 0,9 0 0,2 1 0,4 0 0,1 0 0,3 0 0,-3 0 0,0 0 0,-8 0 0,3 0 0,-12 0 0,5 0 0,-2 0 0,6 0 0,4 0 0,1 0 0,1 0 0,-2 0 0,-1-2 0,-2 1 0,-7-1 0,3 2 0,-7 0 0,4 0 0,5-1 0,-3 0 0,0-3 0,-10 4 0,-9-2 0,-2 2 0,-2-3 0,15 3 0,1-2 0,10 2 0,-5 0 0,7 0 0,3 0 0,8 0 0,0 0 0,-1 0 0,-3 0 0,-6 0 0,-3 0 0,-5 0 0,0 0 0,-3 0 0,2 0 0,-6 0 0,0 0 0,-4 0 0,0 0 0,1-3 0,9 5 0,4-4 0,8 5 0,1-2 0,-4 0 0,-9 2 0,-10-1 0,-10 1 0,5-1 0,-7 1 0,18-3 0,-8 3 0,12-1 0,-5-2 0,5 4 0,-2-3 0,0 5 0,5-5 0,-11 7 0,4-4 0,-6 3 0,7-3 0,2 1 0,8-3 0,-3 2 0,8-4 0,-1 4 0,4-2 0,-11 2 0,-2 0 0,-11-1 0,2 1 0,-2-1 0,9 1 0,-2-1 0,6 0 0,3-2 0,3 1 0,2 0 0,3 1 0,-9 2 0,-6 3 0,-13 0 0,-8 2 0,-4-1 0,5 0 0,4-1 0,9 0 0,9-3 0,7-2 0,8-1 0,-1 2 0,-1 0 0,1 0 0,-1-2 0,0 1 0,1 1 0,-5 2 0,3 0 0,-3 2 0,-1-1 0,3 0 0,-3 2 0,5-5 0,0 3 0,-1-2 0,3 4 0,-6-5 0,0 5 0,-3-4 0,2 4 0,1-4 0,0 4 0,-1-5 0,0 2 0,2-3 0,1 1 0,3 0 0,1 0 0,-4 0 0,3 1 0,-8 0 0,2 0 0,-2-1 0,0 0 0,-3 2 0,2-1 0,-9 1 0,-4-1 0,-2 2 0,-4-2 0,6 2 0,6-2 0,4-1 0,6 0 0,3-1 0,-5 4 0,-2-3 0,-12 5 0,-1 1 0,-6 2 0,3 3 0,-6 5 0,-7 5 0,0 0 0,1 2 0,8-5 0,10-2 0,4-1 0,-3-1 0,3-2 0,-6 2 0,0 1 0,-4 6 0,-5 7 0,-1-2 0,6 2 0,3-9 0,8 2 0,0-3 0,6 0 0,2-3 0,8-4 0,-11 5 0,3 2 0,-9 7 0,4-2 0,1 6 0,5-11 0,0 5 0,5-7 0,0-1 0,4 0 0,1 0 0,0 1 0,0 1 0,1 1 0,-2 3 0,2 2 0,1 1 0,-2 6 0,5-9 0,-1 5 0,4-8 0,1-4 0,2-1 0,-1-6 0,1 6 0,0 1 0,1 4 0,-2 8 0,1-5 0,-3 3 0,2-4 0,0-5 0,0 5 0,0-2 0,1 2 0,-2 0 0,2-3 0,0 1 0,1-5 0,-2 2 0,1 0 0,0 3 0,1 5 0,0 1 0,0 0 0,0-3 0,0-4 0,0 0 0,0-1 0,0 3 0,0-1 0,0 2 0,0 3 0,0 1 0,0-2 0,2 6 0,-2-5 0,4 7 0,-1-3 0,1 3 0,-1-5 0,3 7 0,-1-4 0,3 9 0,1-2 0,-2-1 0,2-4 0,0-3 0,-1-3 0,1-3 0,-1 1 0,-2-3 0,2 7 0,3 1 0,6 2 0,0 1 0,3-4 0,-6 4 0,3-6 0,-3 0 0,1 0 0,-3-6 0,0 5 0,5 1 0,-2-4 0,8 8 0,-4-5 0,2 8 0,0-1 0,0 1 0,7 2 0,-1-1 0,7 7 0,0 0 0,6 0 0,-2 7 0,7-7 0,-6 2 0,0-9 0,-5-1 0,1-8 0,3 6 0,1-10 0,2 4 0,8-1 0,9 2 0,8 0 0,-13-8 0,2 0 0,35 14 0,-34-13 0,0-1 0,27 11 0,-12-5 0,-14-7 0,4-3 0,-14-1 0,14-1 0,5 0 0,17 3 0,-33-9 0,2 1 0,-2 0 0,-1 1 0,48 10 0,-15-7 0,-11 0 0,-7-7 0,2 2 0,15-2 0,0 0 0,6 0 0,-7-3 0,-15 2 0,15-4 0,-1 1 0,18-2 0,-41 0 0,1 0 0,-5 0 0,1 0 0,13 0 0,-1 0 0,-14-1 0,0-1 0,14 2 0,2-1 0,-7-2 0,1 0 0,7 1 0,0 0 0,-4-2 0,-1 1 0,-5 0 0,-2 1 0,28-1 0,-16 3 0,-19 0 0,1-2 0,-4 1 0,9-3 0,5 3 0,3-1 0,4-1 0,-3 0 0,-8 0 0,-8-2 0,-7 5 0,-3-2 0,4 2 0,6 0 0,17 0 0,5 0 0,25 0 0,-5 0 0,7 0 0,-14 4 0,-11-2 0,-12 3 0,-8-5 0,2 0 0,-1 0 0,9 0 0,20 0 0,-32 0 0,5 0 0,15-1 0,4 2-362,8 2 0,1 1 362,-5-3 0,-2 0 0,-1 3 0,-4-1 0,-18-2 0,-2-2 0,45 1 0,-19 0 0,-12 0 0,-3 3 0,-9-3 724,2 5-724,8-2 0,12 0 0,22-1 0,-41-1 0,2-2 0,-1 1 0,0 0 0,-4 2 0,-2-1 0,28 0 0,-9 1 0,-10-2 0,21 0 0,16 0 0,-29 0 0,3 0-582,7 2 0,3 0 582,16-2 0,1 1 0,-13 2 0,-2 1 0,8 0 0,-2 0-120,-21 0 0,-4 0 120,-2 0 0,-3-1 0,38 0 0,-30-3 0,2 0 0,-22 0 1150,14 0-1150,-8 0 254,19 0-254,-2 0 0,21 0 0,1 0 0,-33 0 0,1 0 0,-5 0 0,1 0 0,10 1 0,0-2 0,-8 0 0,-1-1 0,6 2 0,1 0 0,-4-2 0,-1 0 0,3 2 0,-1 0 0,-7 0 0,0 0 0,-1 0 0,0 0 0,6 0 0,-1 0 0,-2 1 0,0-2 0,6-1 0,0-2 0,-7 4 0,-3-1 0,30-5 0,-7 6 0,-19 0 0,-3 0 0,4 0 0,-4-2 0,6 1 0,0-1 0,0 2 0,-3 0 0,-10-3 0,1 1 0,-9-3 0,11 0 0,3 2 0,7-5 0,9 5 0,0-11 0,8 7 0,-3-6 0,17 9 0,-5-4 0,7 2 0,-11-1 0,-12-1 0,-8 4 0,-3 0 0,3 0 0,8 1 0,17-2 0,-15 1 0,13-4 0,-19 1 0,-4-3 0,13 1 0,-10-5 0,18 1 0,-5-1 0,-11 5 0,-10-4 0,-14 7 0,-2-5 0,2 3 0,7-2 0,0-1 0,-4 1 0,-4 1 0,-6-1 0,-4 1 0,2-2 0,-1-3 0,9-3 0,-2-2 0,3-4 0,0 1 0,-2-1 0,3-2 0,-4 3 0,-1-6 0,-2 3 0,-1-5 0,1 5 0,0-7 0,1 4 0,-2-7 0,1 2 0,-4-2 0,4-3 0,-6 2 0,4-11 0,-3 10 0,4-16 0,-1 10 0,1-8 0,0 3 0,-10 5 0,6-6 0,-8 5 0,0 4 0,-1-7 0,-6 14 0,2-15 0,-4 6 0,0 0 0,-1-5 0,-1 7 0,1-11 0,-5 2 0,-1-1 0,-2-1 0,2 6 0,-3-4 0,2 0 0,-5-3 0,1-3 0,-2-1 0,0-4 0,0 1 0,0 3 0,0 1 0,-2 6 0,1 4 0,-3 0 0,-1 6 0,0-5 0,-2 5 0,0 1 0,2 3 0,-2 11 0,3 2 0,0 5 0,-2 1 0,0-5 0,-2 1 0,-1-11 0,-1 3 0,2-1 0,-5-4 0,4 6 0,-7-8 0,-1 2 0,1 1 0,-4 2 0,6 4 0,-5 0 0,4 3 0,-3-9 0,-6 0 0,2-3 0,-11-3 0,5 3 0,-1 2 0,1 5 0,5 4 0,0 4 0,3-6 0,-4 3 0,3-4 0,-10-4 0,1 0 0,-5-2 0,3 1 0,1 7 0,9 4 0,1 6 0,6 0 0,1 3 0,-3-4 0,1 2 0,-11-3 0,2-5 0,-9-3 0,3-2 0,0 3 0,1 1 0,0 4 0,3-1 0,-8 2 0,4-3 0,-2-3 0,-6-2 0,4 2 0,-11-1 0,-1 2 0,0-6 0,-3 5 0,8-1 0,-7 2 0,9 7 0,-9-9 0,1 9 0,-10-8 0,1 5 0,-1 0 0,2 0 0,3 5 0,1-1 0,-6 4 0,4 1 0,-17-2 0,7 1 0,-8 2 0,8 1 0,8 3 0,-10 2 0,8-2 0,-27 1 0,14-2 0,-6 3 0,11 0 0,2 3 0,10 0 0,-7-2 0,12 1 0,-11-1 0,-2 2 0,-2 0 0,0-3 0,11 3 0,-4-5 0,13 4 0,-4-1 0,10 0 0,-3 1 0,-4-1 0,-8 0 0,-3 1 0,-2-1 0,2 4 0,0-1 0,-3 4 0,3-5 0,0 3 0,7-3 0,-5 0 0,4 0 0,-13 0 0,3 0 0,-2 0 0,2 0 0,1 0 0,9-3 0,0 3 0,11-2 0,-3 2 0,4 0 0,-6-3 0,-2 3 0,6-3 0,-3 3 0,8 0 0,-1 0 0,-4 0 0,8-2 0,-5 2 0,2-2 0,0 2 0,-6 0 0,5 0 0,-5 0 0,6 0 0,1 0 0,2 0 0,4 0 0,-5 0 0,4 0 0,-5 0 0,6 0 0,3 0 0,-2 0 0,4 0 0,-4 0 0,0 0 0,-1 0 0,-9 0 0,-2 0 0,-3 0 0,-6 0 0,8 0 0,-13 2 0,6-1 0,-5 1 0,9-2 0,6 0 0,6 0 0,-3 0 0,5 0 0,-8 0 0,9 0 0,-7 2 0,4-1 0,3 1 0,-2-2 0,5 0 0,-2 0 0,-1 0 0,3 0 0,-2 0 0,7 0 0,-3 0 0,5 0 0,-2 0 0,-4 1 0,0 0 0,-10 1 0,-2 0 0,5-1 0,-6 3 0,8-4 0,-2 4 0,1-3 0,2 0 0,-7-1 0,7 0 0,1 2 0,6-2 0,5 4 0,-3-2 0,0 0 0,-6 2 0,-6-2 0,-1 3 0,-3-3 0,7 2 0,-2-1 0,5 1 0,-2-2 0,5 1 0,-5 0 0,4 1 0,-4 0 0,5-2 0,1 2 0,2-2 0,-1 0 0,1 0 0,5-1 0,-1 1 0,9 1 0,-5-2 0,3 1 0,-4-2 0,1 2 0,-1 0 0,2-2 0,-4 4 0,3-4 0,-2 2 0,0-1 0,2 0 0,0 0 0,-2-1 0,1 0 0,-5 0 0,-1 2 0,2-1 0,3 0 0,4-1 0,1 0 0,2 0 0,-2 0 0,-1 0 0,-1 0 0,-7 0 0,3 0 0,-2 0 0,3 0 0,3 0 0,-1 0 0,1 0 0,-2 0 0,1 0 0,-1 0 0,2 0 0,1-1 0,-2 0 0,-1-1 0,-4 2 0,-3 0 0,3 0 0,-5-1 0,6 0 0,-1-1 0,4 2 0,-3 0 0,3 0 0,-5 0 0,-1 0 0,-4 0 0,-2 0 0,2 0 0,2 0 0,3 0 0,3-1 0,-1 0 0,3-1 0,1 2 0,3 0 0,1 0 0,2 0 0,0 0 0,1 0 0,-2 0 0,0 0 0,-2 0 0,-1 0 0,-1 0 0,-5 0 0,1 0 0,-5 0 0,5 0 0,0 0 0,7 0 0,-1 0 0,0 0 0,-3 0 0,-1 0 0,-2 0 0,3 0 0,1 0 0,0 0 0,4 0 0,1 2 0,-6 0 0,-10 2 0,-9 1 0,-5-1 0,1-1 0,8 1 0,5-4 0,9 2 0,5-2 0,3 0 0,0 0 0,2 0 0,0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3DCD7-3A2F-F442-8E0E-CE9B0E0899A4}" type="datetimeFigureOut">
              <a:rPr lang="en-US" smtClean="0"/>
              <a:t>5/14/23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065AD-3860-894D-94CD-8F4DF3EAE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83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4446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5106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6278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6233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245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1977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8056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3669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8433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30389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698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0597E942-7585-644B-BC01-2ADE279BAC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7F6FF89-764D-E949-B44B-B616B226470C}" type="slidenum">
              <a:rPr lang="en-US" altLang="en-US" sz="1200" smtClean="0"/>
              <a:pPr/>
              <a:t>15</a:t>
            </a:fld>
            <a:endParaRPr lang="en-US" altLang="en-US" sz="1200"/>
          </a:p>
        </p:txBody>
      </p:sp>
      <p:sp>
        <p:nvSpPr>
          <p:cNvPr id="34818" name="Rectangle 1">
            <a:extLst>
              <a:ext uri="{FF2B5EF4-FFF2-40B4-BE49-F238E27FC236}">
                <a16:creationId xmlns:a16="http://schemas.microsoft.com/office/drawing/2014/main" id="{7A9B2843-908D-9949-BCC7-7E4C0089E0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F67DFE7B-5EE3-7E4C-BE16-DC79929A95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98775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0597E942-7585-644B-BC01-2ADE279BAC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7F6FF89-764D-E949-B44B-B616B226470C}" type="slidenum">
              <a:rPr lang="en-US" altLang="en-US" sz="1200" smtClean="0"/>
              <a:pPr/>
              <a:t>16</a:t>
            </a:fld>
            <a:endParaRPr lang="en-US" altLang="en-US" sz="1200"/>
          </a:p>
        </p:txBody>
      </p:sp>
      <p:sp>
        <p:nvSpPr>
          <p:cNvPr id="34818" name="Rectangle 1">
            <a:extLst>
              <a:ext uri="{FF2B5EF4-FFF2-40B4-BE49-F238E27FC236}">
                <a16:creationId xmlns:a16="http://schemas.microsoft.com/office/drawing/2014/main" id="{7A9B2843-908D-9949-BCC7-7E4C0089E0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F67DFE7B-5EE3-7E4C-BE16-DC79929A95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83017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1748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596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0210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6202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7331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6680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>
            <a:extLst>
              <a:ext uri="{FF2B5EF4-FFF2-40B4-BE49-F238E27FC236}">
                <a16:creationId xmlns:a16="http://schemas.microsoft.com/office/drawing/2014/main" id="{5ACB10D4-DC78-AB44-B385-98EE5EA49F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E7323D3-6DC5-064B-96C3-439253220B31}" type="slidenum">
              <a:rPr lang="en-US" altLang="en-US" sz="1200" smtClean="0"/>
              <a:pPr/>
              <a:t>23</a:t>
            </a:fld>
            <a:endParaRPr lang="en-US" altLang="en-US" sz="1200"/>
          </a:p>
        </p:txBody>
      </p:sp>
      <p:sp>
        <p:nvSpPr>
          <p:cNvPr id="27650" name="Rectangle 1">
            <a:extLst>
              <a:ext uri="{FF2B5EF4-FFF2-40B4-BE49-F238E27FC236}">
                <a16:creationId xmlns:a16="http://schemas.microsoft.com/office/drawing/2014/main" id="{9CF7A718-A2E5-544B-86D5-5E8FEA7F78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D37C6EF7-5326-9F4B-A153-3A647F7109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82230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>
            <a:extLst>
              <a:ext uri="{FF2B5EF4-FFF2-40B4-BE49-F238E27FC236}">
                <a16:creationId xmlns:a16="http://schemas.microsoft.com/office/drawing/2014/main" id="{5ACB10D4-DC78-AB44-B385-98EE5EA49F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E7323D3-6DC5-064B-96C3-439253220B31}" type="slidenum">
              <a:rPr lang="en-US" altLang="en-US" sz="1200" smtClean="0"/>
              <a:pPr/>
              <a:t>24</a:t>
            </a:fld>
            <a:endParaRPr lang="en-US" altLang="en-US" sz="1200"/>
          </a:p>
        </p:txBody>
      </p:sp>
      <p:sp>
        <p:nvSpPr>
          <p:cNvPr id="27650" name="Rectangle 1">
            <a:extLst>
              <a:ext uri="{FF2B5EF4-FFF2-40B4-BE49-F238E27FC236}">
                <a16:creationId xmlns:a16="http://schemas.microsoft.com/office/drawing/2014/main" id="{9CF7A718-A2E5-544B-86D5-5E8FEA7F78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D37C6EF7-5326-9F4B-A153-3A647F7109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39010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>
            <a:extLst>
              <a:ext uri="{FF2B5EF4-FFF2-40B4-BE49-F238E27FC236}">
                <a16:creationId xmlns:a16="http://schemas.microsoft.com/office/drawing/2014/main" id="{5ACB10D4-DC78-AB44-B385-98EE5EA49F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E7323D3-6DC5-064B-96C3-439253220B31}" type="slidenum">
              <a:rPr lang="en-US" altLang="en-US" sz="1200" smtClean="0"/>
              <a:pPr/>
              <a:t>25</a:t>
            </a:fld>
            <a:endParaRPr lang="en-US" altLang="en-US" sz="1200"/>
          </a:p>
        </p:txBody>
      </p:sp>
      <p:sp>
        <p:nvSpPr>
          <p:cNvPr id="27650" name="Rectangle 1">
            <a:extLst>
              <a:ext uri="{FF2B5EF4-FFF2-40B4-BE49-F238E27FC236}">
                <a16:creationId xmlns:a16="http://schemas.microsoft.com/office/drawing/2014/main" id="{9CF7A718-A2E5-544B-86D5-5E8FEA7F78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D37C6EF7-5326-9F4B-A153-3A647F7109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35791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84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2337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6690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7551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607A2A12-1C1D-FE42-BB4B-8C2D1717E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DCE7C8C-2A3D-E94A-8679-A278F3540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EBC1E0BD-61C4-B54E-8F6A-341651904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06584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Slide Image Placeholder 1">
            <a:extLst>
              <a:ext uri="{FF2B5EF4-FFF2-40B4-BE49-F238E27FC236}">
                <a16:creationId xmlns:a16="http://schemas.microsoft.com/office/drawing/2014/main" id="{ACDF375F-6F34-1642-B0B6-57385D0465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8" name="Notes Placeholder 2">
            <a:extLst>
              <a:ext uri="{FF2B5EF4-FFF2-40B4-BE49-F238E27FC236}">
                <a16:creationId xmlns:a16="http://schemas.microsoft.com/office/drawing/2014/main" id="{FD3F3B4B-7923-AA46-872D-BB8EF69699A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1139" name="Slide Number Placeholder 3">
            <a:extLst>
              <a:ext uri="{FF2B5EF4-FFF2-40B4-BE49-F238E27FC236}">
                <a16:creationId xmlns:a16="http://schemas.microsoft.com/office/drawing/2014/main" id="{D0396068-B3AB-DD4E-8C56-3E87F085C4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0DF0129-7B16-1446-97D9-B5E5E9936E89}" type="slidenum">
              <a:rPr lang="en-US" altLang="en-US" sz="1200" smtClean="0"/>
              <a:pPr/>
              <a:t>36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73674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E5E5342-5227-450C-8E97-8277389341F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-72" charset="0"/>
                <a:ea typeface="ＭＳ Ｐゴシック" pitchFamily="-72" charset="-128"/>
                <a:cs typeface="ＭＳ Ｐゴシック" pitchFamily="-72" charset="-128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-72" charset="0"/>
              <a:ea typeface="ＭＳ Ｐゴシック" pitchFamily="-72" charset="-128"/>
              <a:cs typeface="ＭＳ Ｐゴシック" pitchFamily="-72" charset="-128"/>
            </a:endParaRPr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>
              <a:latin typeface="Times New Roman" pitchFamily="-7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0309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0609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9104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>
            <a:extLst>
              <a:ext uri="{FF2B5EF4-FFF2-40B4-BE49-F238E27FC236}">
                <a16:creationId xmlns:a16="http://schemas.microsoft.com/office/drawing/2014/main" id="{5E35DC68-AE45-6F42-B31B-FA9DA9D439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7E03691-E012-6842-A1A8-492BDDD6CC80}" type="slidenum">
              <a:rPr lang="en-US" altLang="en-US" sz="1200" smtClean="0"/>
              <a:pPr/>
              <a:t>44</a:t>
            </a:fld>
            <a:endParaRPr lang="en-US" altLang="en-US" sz="1200"/>
          </a:p>
        </p:txBody>
      </p:sp>
      <p:sp>
        <p:nvSpPr>
          <p:cNvPr id="112642" name="Rectangle 1">
            <a:extLst>
              <a:ext uri="{FF2B5EF4-FFF2-40B4-BE49-F238E27FC236}">
                <a16:creationId xmlns:a16="http://schemas.microsoft.com/office/drawing/2014/main" id="{5D57E9D8-1A31-AB43-9345-2C5BC627C7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7B4967BB-74AA-7246-A826-D0A075232C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00588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>
            <a:extLst>
              <a:ext uri="{FF2B5EF4-FFF2-40B4-BE49-F238E27FC236}">
                <a16:creationId xmlns:a16="http://schemas.microsoft.com/office/drawing/2014/main" id="{5E35DC68-AE45-6F42-B31B-FA9DA9D439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7E03691-E012-6842-A1A8-492BDDD6CC80}" type="slidenum">
              <a:rPr lang="en-US" altLang="en-US" sz="1200" smtClean="0"/>
              <a:pPr/>
              <a:t>45</a:t>
            </a:fld>
            <a:endParaRPr lang="en-US" altLang="en-US" sz="1200"/>
          </a:p>
        </p:txBody>
      </p:sp>
      <p:sp>
        <p:nvSpPr>
          <p:cNvPr id="112642" name="Rectangle 1">
            <a:extLst>
              <a:ext uri="{FF2B5EF4-FFF2-40B4-BE49-F238E27FC236}">
                <a16:creationId xmlns:a16="http://schemas.microsoft.com/office/drawing/2014/main" id="{5D57E9D8-1A31-AB43-9345-2C5BC627C7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7B4967BB-74AA-7246-A826-D0A075232C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9902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>
            <a:extLst>
              <a:ext uri="{FF2B5EF4-FFF2-40B4-BE49-F238E27FC236}">
                <a16:creationId xmlns:a16="http://schemas.microsoft.com/office/drawing/2014/main" id="{5E35DC68-AE45-6F42-B31B-FA9DA9D439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7E03691-E012-6842-A1A8-492BDDD6CC80}" type="slidenum">
              <a:rPr lang="en-US" altLang="en-US" sz="1200" smtClean="0"/>
              <a:pPr/>
              <a:t>47</a:t>
            </a:fld>
            <a:endParaRPr lang="en-US" altLang="en-US" sz="1200"/>
          </a:p>
        </p:txBody>
      </p:sp>
      <p:sp>
        <p:nvSpPr>
          <p:cNvPr id="112642" name="Rectangle 1">
            <a:extLst>
              <a:ext uri="{FF2B5EF4-FFF2-40B4-BE49-F238E27FC236}">
                <a16:creationId xmlns:a16="http://schemas.microsoft.com/office/drawing/2014/main" id="{5D57E9D8-1A31-AB43-9345-2C5BC627C7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7B4967BB-74AA-7246-A826-D0A075232C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2772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602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3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5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75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5/14/23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407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5/14/23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38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5/14/23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905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996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839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2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5/14/23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8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5/14/23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94317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5/14/23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25386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5/14/23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0166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5/14/23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72901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5/14/23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49388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5/14/23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01010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5/14/23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14441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5/14/23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92244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5/14/23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20930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5/14/23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053297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5/14/23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18086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3F2B2C-21CD-CC43-A1CC-3E9BC287C7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1A1E1A7-01D8-8746-AC4E-A148DBCC61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B4683D-9846-4E48-B1C6-1B82A9EA1F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37046-40D7-A34E-83C5-1123990436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81770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A16DDB9-D4A1-0849-91B1-F6612E9CDF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BD017FC-5138-D64C-A0BD-3B9EB17579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EF9391-26CE-7B43-AB21-2072F8B17C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026F3-1746-C245-9DBE-A42D773218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09293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BDB24C3-2112-2A4B-8FD9-FDCC42B032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004C78-6D32-A146-8D6F-95EAABC8F6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4A572A-A19D-BA47-87D9-822F119F57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57E36-F123-2F4F-9F6A-8E007E90A4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44374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411A33-CAEC-D042-BA7D-ACCF065DFA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172C8E-2862-9A43-8C3A-00463BAF70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BC6053-475A-414D-8418-85CDA2C47F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5B2FDE-0375-D34D-9B1A-C93EC6B88E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58512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E448152-5E57-5143-9148-8EA294AF08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E321303-2506-C44C-B27A-D5CBECF0E7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9184F02-90A4-2E44-BE00-F30B2A3324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E651A-BED6-7240-9931-8F10244C9D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48596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3BD2FA7-12FA-6B41-98EC-C1C482FCEA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88B0AF5-114E-324A-A8BD-BC225A051D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18BE5CB-395F-FC46-8E92-C29274EF03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6F7350-D7EF-C549-8496-F7BA2320E4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67766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C74AF45-3769-C540-B1F9-88253784AA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0C295A7-26FB-944F-A499-0B854B0637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246BF1D-B3F5-8D43-AB79-22AB00809D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1D3DE-E1B6-8040-8B2F-56E3C8B2C7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20907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33A838-57AE-1D48-B862-2DAC3A9C29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6D01A4-F181-3647-9A44-910893BF98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2C62EA-2370-1047-BB88-4B8DBFC2FF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8A917-0DB8-FF4B-BEBE-A71130A8A5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82186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5CD3A5-598D-C54B-9D40-E65066FEF4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87DFFD-50C2-1C41-AB3C-B19E0D73EC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70DF36-A457-3040-BC3A-91F38F4556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6A560B-A93F-4145-85F2-5AFBD89542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88478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D00D04E-AFE4-6A4A-A2A7-E82E725C43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194F63-6D33-0045-A9F5-07B68596A0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95FC706-DC1A-8943-B4BD-9FE2F834EB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8A7FC9-F8B5-5846-BEDB-E7823B8335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4773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00B5A42-6EA1-B14C-B2E6-29568D9A2B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2831240-C287-244A-8E84-452D0B50AF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7E3250-AA1C-2A41-929C-E878461A78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EAA80-382C-9D4D-B7E6-C2995E3FB3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13353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EF61A7B-EEED-466A-8D53-10C0947A65DE}" type="datetimeFigureOut">
              <a:rPr lang="en-US"/>
              <a:pPr>
                <a:defRPr/>
              </a:pPr>
              <a:t>5/14/23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DA310E2-D5CB-4F1C-B283-7B392E2FA2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4886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011F028-DEA5-423B-9505-B3786E249B29}" type="datetimeFigureOut">
              <a:rPr lang="en-US"/>
              <a:pPr>
                <a:defRPr/>
              </a:pPr>
              <a:t>5/14/23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9203ED1-B96C-4F91-A5F9-87479346BD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2872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CCA053C-937E-4997-BB27-2F5A2E41326E}" type="datetimeFigureOut">
              <a:rPr lang="en-US"/>
              <a:pPr>
                <a:defRPr/>
              </a:pPr>
              <a:t>5/14/23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F5DEB1F-5106-4A50-AE96-8FF3864943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90DE080-6E39-4A60-A98F-20B008EEADFD}" type="datetimeFigureOut">
              <a:rPr lang="en-US"/>
              <a:pPr>
                <a:defRPr/>
              </a:pPr>
              <a:t>5/14/23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F27434D-F64B-4127-8DE4-134F2802E1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1380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3AE9690-AE35-459D-BE7C-229AFE59AC1F}" type="datetimeFigureOut">
              <a:rPr lang="en-US"/>
              <a:pPr>
                <a:defRPr/>
              </a:pPr>
              <a:t>5/14/23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479A9BF-39E0-4B93-885B-60073DEC56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8378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F46A031-E429-4C7C-93A6-3F0FA89320C0}" type="datetimeFigureOut">
              <a:rPr lang="en-US"/>
              <a:pPr>
                <a:defRPr/>
              </a:pPr>
              <a:t>5/14/23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D7BFABF-E5FA-4451-BEB1-DCF3AD58F7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5135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FE33992-8E1A-4A88-AD4B-9B656B2E3D9E}" type="datetimeFigureOut">
              <a:rPr lang="en-US"/>
              <a:pPr>
                <a:defRPr/>
              </a:pPr>
              <a:t>5/14/23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DEBC5D6-C2B7-4910-A800-3CCFB0AA97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4428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170399E-784C-4EE3-B858-51EA7976D976}" type="datetimeFigureOut">
              <a:rPr lang="en-US"/>
              <a:pPr>
                <a:defRPr/>
              </a:pPr>
              <a:t>5/14/23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B217783-AA0D-4DD2-8081-873D0FF8A3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9398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2946B26-5AE0-4567-B0DF-D2B30A602CB9}" type="datetimeFigureOut">
              <a:rPr lang="en-US"/>
              <a:pPr>
                <a:defRPr/>
              </a:pPr>
              <a:t>5/14/23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C452C06-2022-4D60-AC18-25AE5D250E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3057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1A298E2-937A-44DC-BCE8-0F0CF33D3660}" type="datetimeFigureOut">
              <a:rPr lang="en-US"/>
              <a:pPr>
                <a:defRPr/>
              </a:pPr>
              <a:t>5/14/23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D9082FE-DD0E-4543-9641-8C5B0427AE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508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E3CD9BE-7E4C-49BE-A3A9-A726EB64B27A}" type="datetimeFigureOut">
              <a:rPr lang="en-US"/>
              <a:pPr>
                <a:defRPr/>
              </a:pPr>
              <a:t>5/14/23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BD2C421-336A-4904-8236-C85BE68CAD5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9629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554DF49-2E9A-41E8-BDA6-3CA92C44A5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5509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5743ED5-FDD2-6949-8DF5-31A86D7A04EE}"/>
              </a:ext>
            </a:extLst>
          </p:cNvPr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5430AF-A885-1742-BADB-EDDCD001B7E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1750" dist="10160" dir="5400000" algn="tl" rotWithShape="0">
              <a:srgbClr val="808080">
                <a:alpha val="59999"/>
              </a:srgbClr>
            </a:outerShdw>
          </a:effectLst>
          <a:extLst>
            <a:ext uri="{91240B29-F687-4F45-9708-019B960494DF}">
              <a14:hiddenLine xmlns:a14="http://schemas.microsoft.com/office/drawing/2010/main" w="4800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80FB655-8620-D34C-B463-2AA32A8A0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E8CFEBC-53B6-794E-B0D9-76150760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5C23160-ABAF-534D-92D3-AE7A2FE26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CF7394C-8DDB-7047-BB11-6A03A0607D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29165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515EE-5BA2-744E-B79F-6E93E19A7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9DD031-BE8F-D044-B986-99E82ECB4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24FC0-81EE-7648-B587-D9ED9F1FB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AA777-A4BE-DB45-B9AC-77AC991267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511915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08CA25-5E80-5D41-A1E3-E57C2AA06876}"/>
              </a:ext>
            </a:extLst>
          </p:cNvPr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505B82-52F8-824A-AD31-F3D2DFBED260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1750" dist="10160" dir="5400000" algn="tl" rotWithShape="0">
              <a:srgbClr val="808080">
                <a:alpha val="59999"/>
              </a:srgbClr>
            </a:outerShdw>
          </a:effectLst>
          <a:extLst>
            <a:ext uri="{91240B29-F687-4F45-9708-019B960494DF}">
              <a14:hiddenLine xmlns:a14="http://schemas.microsoft.com/office/drawing/2010/main" w="4800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B762268-3524-D649-BCB7-C2364EAEE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5BF38ED-0063-E74F-89C4-CFFCABAF5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35FB4F6-567B-5C4B-B8F1-FA5C61B9E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3947137-3BAA-A043-9470-C0E11F2B3E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23690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EC2D7A3-964C-884F-996F-ABE6DF4D8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FC9D33C-2BB1-9C44-8D28-D715CCE1F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BB61EF3-BE8B-6B4C-8196-B49C4CD44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49FCF-D227-9448-B58E-31F5D49074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091308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E9A022F-B39A-F247-B7BD-0C0D9129A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C452A05-2D7D-CC4D-B831-01A95A90B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74D9696-15F2-D641-8283-DDA807A2E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35D89-26A5-C644-A71B-CE30F42289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377927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0DBAB68-EF09-A340-811E-7488B5ED4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7AB9A5A-A82A-EF41-8678-692611EA3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D067017-0535-8047-92FB-1345A1223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96E22-AEE1-7C45-AABB-61CFF6DD49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53367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374E4B-1932-A54A-AA3F-979475F1A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016135-9FAE-564A-8B42-D8954AC0E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5D712B-9E41-A14C-8302-1C7C47E61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F57BD-B950-1D4E-846F-CD1ABEAB81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24172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5BDD58F-44AF-ED42-A183-5C0888DD5156}"/>
              </a:ext>
            </a:extLst>
          </p:cNvPr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9C614C-1C6C-F14E-A9C9-B4525CC9B673}"/>
              </a:ext>
            </a:extLst>
          </p:cNvPr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468FBBC5-2D4E-3B48-A119-243DDBE9D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F0ECBB34-D768-9C4D-9F18-85769537A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F6212CE6-37B7-3E4F-8FC2-4D591968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03D00-4760-F649-B093-DCF1370FD3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75732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2490E69-F79B-3A48-B76B-FA63B4EDAE37}"/>
              </a:ext>
            </a:extLst>
          </p:cNvPr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ED3BBB-B6AD-EB4B-88BF-A7D42FC34F91}"/>
              </a:ext>
            </a:extLst>
          </p:cNvPr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8A5C6AB8-AA46-174A-B01B-EBA4BD4952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97346E13-FE29-9F47-9DDE-A67265CB0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>
                <a:solidFill>
                  <a:srgbClr val="BCBCBC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0FEEB952-FB66-5A4B-B8E0-5C92A0353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4B932B-DACE-2748-BEEA-505FA62D52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34415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902AC-2499-9D46-9338-D8188F5E6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2112CD-88B3-CD44-B472-E4155AABE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46347-719B-F141-94CD-48D4C9F07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BA519-99A8-1141-B79F-A69BFD599F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188052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5B94F0A-0C61-4243-8B1E-BDF7C9ED6D36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1750" dist="10160" dir="10800000" algn="tl" rotWithShape="0">
              <a:srgbClr val="808080">
                <a:alpha val="59999"/>
              </a:srgbClr>
            </a:outerShdw>
          </a:effectLst>
          <a:extLst>
            <a:ext uri="{91240B29-F687-4F45-9708-019B960494DF}">
              <a14:hiddenLine xmlns:a14="http://schemas.microsoft.com/office/drawing/2010/main" w="4800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FF4701-BC41-9C4F-A34D-A486087C5E99}"/>
              </a:ext>
            </a:extLst>
          </p:cNvPr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1D5A0851-0472-594F-B5AF-BE86708AF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F74D935-1D67-B641-8EAC-4B9853920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FBD81C4-4B30-8041-B849-B830BF0A9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A676-AD50-D74E-B74C-6199A7BB13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597085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7EC0C86-C6C5-E841-8C1F-BC1062642E63}"/>
              </a:ext>
            </a:extLst>
          </p:cNvPr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71446F-D44D-E149-8195-75C8C0A6A84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1750" dist="10160" dir="5400000" algn="tl" rotWithShape="0">
              <a:srgbClr val="808080">
                <a:alpha val="59999"/>
              </a:srgbClr>
            </a:outerShdw>
          </a:effectLst>
          <a:extLst>
            <a:ext uri="{91240B29-F687-4F45-9708-019B960494DF}">
              <a14:hiddenLine xmlns:a14="http://schemas.microsoft.com/office/drawing/2010/main" w="4800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latin typeface="Corbe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951AD747-BE05-4B49-8C06-13472758F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CF0C1B5-C0D7-8D42-BC0C-81504435D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BA17DE8-F41C-CA4B-8752-CE5301C51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CD7453F-BF17-E948-96BD-6CAE4F663F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14874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A3C0CD-FC74-0A42-BAA2-6EDE78801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383C7D-80C1-5246-9073-40347ABFA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20F8F-90B6-E043-B6D6-C6357C787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3F889-A723-484E-93F2-6EBACEB293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5264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050741-36CC-6843-A193-2E7AA9C0FE5F}"/>
              </a:ext>
            </a:extLst>
          </p:cNvPr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7BBC7C-83A0-5743-92CA-BE4D445D6BB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1750" dist="10160" dir="5400000" algn="tl" rotWithShape="0">
              <a:srgbClr val="808080">
                <a:alpha val="59999"/>
              </a:srgbClr>
            </a:outerShdw>
          </a:effectLst>
          <a:extLst>
            <a:ext uri="{91240B29-F687-4F45-9708-019B960494DF}">
              <a14:hiddenLine xmlns:a14="http://schemas.microsoft.com/office/drawing/2010/main" w="4800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latin typeface="Corbe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B149563-2B7E-7042-AAE9-0E4F5F14D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9103409-B000-6A40-8BB3-1FF58B7BF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22667A3-AB9B-BA4D-8FAE-E0072123E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74FF434-FBBB-6243-ACB3-21BED0ECF5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6160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B09F70E-48FE-714D-94B7-39CEED555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F6EB7D5-B37C-F44C-8F06-F5A883809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8AE858D-0140-5F45-84F3-C6DF37E67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77C7D-2760-3B40-ACF4-A7BC023A30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140989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DB2D734-8C36-3448-A56D-663625CFF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43455F6-44DC-EF46-BF6B-EF4ADAFDD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EED293E-0320-C94F-A23F-5D109DDE1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17D40-4161-F041-BA54-4E42181F2A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731844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3E376CB-8F81-F246-AC84-0F338F8A9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43A8D9A-32ED-C847-8026-55616BA7B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402D376-43B2-5A4D-9C57-4B8BDA384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D02F1-815F-794E-A1E1-3737A9D027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888506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D2FC5C-6AF0-7145-953A-32C98AB03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1A1CDF-1DC0-5F4A-A276-48696CFDA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A17FF7-F620-1148-97B3-0DB6CE09C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FF9C3-F2C7-6C41-8442-64BC70C5D3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787235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A6B15A2-8BD8-8142-911C-3342E1C501F0}"/>
              </a:ext>
            </a:extLst>
          </p:cNvPr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60BFB0-DFC7-6A4B-933E-68C9F0B758CB}"/>
              </a:ext>
            </a:extLst>
          </p:cNvPr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AA32FE7D-5B65-9343-AC46-CAFADE9E0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78E67BCD-B7B9-F340-AA02-48178FC09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87B17E8A-53E5-8B48-A8A2-4F8E76DD1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85F38-CF7A-E64D-ABD4-5A8777ECC5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732927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AF92015-FEF1-3648-AE35-093E8E6690B4}"/>
              </a:ext>
            </a:extLst>
          </p:cNvPr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B01C29-AB23-CA42-A71D-204A6667BD3F}"/>
              </a:ext>
            </a:extLst>
          </p:cNvPr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D37BE3A6-BA24-1947-A763-BC1FDEFB33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D1EF0131-A55E-C04A-BCA5-A3D64EC03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>
                <a:solidFill>
                  <a:srgbClr val="BCBCBC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97E02FA2-BC2D-DE4B-808C-C60A17A43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E72FA-BF6F-8941-92CB-40BC8B6A35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36634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3F9F4-1D9F-ED4F-B434-1DC01827A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7C909D-2777-E54C-B424-DD352A7D3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5D47B5-0554-4E4D-B870-B5A4318A1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E58D5-27FB-6D49-9F5B-1AF4DA555C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806056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417ECFD-7CCC-C847-BEA4-24D13D644707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1750" dist="10160" dir="10800000" algn="tl" rotWithShape="0">
              <a:srgbClr val="808080">
                <a:alpha val="59999"/>
              </a:srgbClr>
            </a:outerShdw>
          </a:effectLst>
          <a:extLst>
            <a:ext uri="{91240B29-F687-4F45-9708-019B960494DF}">
              <a14:hiddenLine xmlns:a14="http://schemas.microsoft.com/office/drawing/2010/main" w="4800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latin typeface="Corbe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B68181-21AC-1349-A1C6-041E149B4111}"/>
              </a:ext>
            </a:extLst>
          </p:cNvPr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9C2B67F7-41C7-EF47-8DDB-FD483C8FB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AD3703E-0F6C-5D4A-BD43-B8689CB41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C714739-CD36-FB49-A6CA-777B545B2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ED557-22F4-9448-8EA9-03AAD1F2C7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4738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770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2784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31075E9-4AF5-664E-8C55-C30245C637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D7AEFBA-72DF-4449-8F8E-80F465CA2A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57B9ACD0-124D-1C4F-9A44-4FAC477053C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1E61DF9C-48DA-2D48-9A76-9D3E41C2003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C96CC0CD-4795-2C43-84A9-B299435E691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61547461-CBCF-BD49-AE41-47FDC27C86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500366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56900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77925" y="1747838"/>
            <a:ext cx="688816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1183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3600" kern="1200">
          <a:solidFill>
            <a:srgbClr val="E05400"/>
          </a:solidFill>
          <a:latin typeface="+mj-lt"/>
          <a:ea typeface="ＭＳ Ｐゴシック" pitchFamily="-72" charset="-128"/>
          <a:cs typeface="ＭＳ Ｐゴシック" pitchFamily="-72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Clr>
          <a:srgbClr val="509601"/>
        </a:buClr>
        <a:buFont typeface="Arial" pitchFamily="-72" charset="0"/>
        <a:buChar char="•"/>
        <a:defRPr sz="2400" kern="1200">
          <a:solidFill>
            <a:schemeClr val="bg1"/>
          </a:solidFill>
          <a:latin typeface="+mn-lt"/>
          <a:ea typeface="ＭＳ Ｐゴシック" pitchFamily="-72" charset="-128"/>
          <a:cs typeface="ＭＳ Ｐゴシック" pitchFamily="-72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Clr>
          <a:srgbClr val="D47310"/>
        </a:buClr>
        <a:buFont typeface="Arial" pitchFamily="-72" charset="0"/>
        <a:buChar char="•"/>
        <a:defRPr sz="2400" kern="1200">
          <a:solidFill>
            <a:schemeClr val="bg1"/>
          </a:solidFill>
          <a:latin typeface="+mn-lt"/>
          <a:ea typeface="ＭＳ Ｐゴシック" pitchFamily="-72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Clr>
          <a:srgbClr val="509601"/>
        </a:buClr>
        <a:buFont typeface="Arial" pitchFamily="-72" charset="0"/>
        <a:buChar char="•"/>
        <a:defRPr sz="2400" kern="1200">
          <a:solidFill>
            <a:schemeClr val="bg1"/>
          </a:solidFill>
          <a:latin typeface="+mn-lt"/>
          <a:ea typeface="ＭＳ Ｐゴシック" pitchFamily="-72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Clr>
          <a:srgbClr val="509601"/>
        </a:buClr>
        <a:buFont typeface="Arial" pitchFamily="-72" charset="0"/>
        <a:buChar char="•"/>
        <a:defRPr sz="2400" kern="1200">
          <a:solidFill>
            <a:schemeClr val="bg1"/>
          </a:solidFill>
          <a:latin typeface="+mn-lt"/>
          <a:ea typeface="ＭＳ Ｐゴシック" pitchFamily="-72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Clr>
          <a:srgbClr val="509601"/>
        </a:buClr>
        <a:buFont typeface="Arial" pitchFamily="-72" charset="0"/>
        <a:buChar char="•"/>
        <a:defRPr sz="2400" kern="1200">
          <a:solidFill>
            <a:schemeClr val="bg1"/>
          </a:solidFill>
          <a:latin typeface="+mn-lt"/>
          <a:ea typeface="ＭＳ Ｐゴシック" pitchFamily="-7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E4321A-89BF-3C4E-A5E1-5D96602CEF19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1750" dist="10160" dir="5400000" algn="tl" rotWithShape="0">
              <a:srgbClr val="808080">
                <a:alpha val="59999"/>
              </a:srgbClr>
            </a:outerShdw>
          </a:effectLst>
          <a:extLst>
            <a:ext uri="{91240B29-F687-4F45-9708-019B960494DF}">
              <a14:hiddenLine xmlns:a14="http://schemas.microsoft.com/office/drawing/2010/main" w="4800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A2E8EB-F5DB-534D-990C-E7A37D1AC942}"/>
              </a:ext>
            </a:extLst>
          </p:cNvPr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33CB5A-3A2C-954E-AA9B-464D9D33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29" name="Text Placeholder 2">
            <a:extLst>
              <a:ext uri="{FF2B5EF4-FFF2-40B4-BE49-F238E27FC236}">
                <a16:creationId xmlns:a16="http://schemas.microsoft.com/office/drawing/2014/main" id="{C0190476-453E-3541-8016-6071D2E6046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057257-6F43-314E-806B-8B7104096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wrap="square" lIns="109728" tIns="45720" rIns="45720" bIns="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3F3F3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66989-6D37-1341-BFC7-708B13A8A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wrap="square" lIns="45720" tIns="45720" rIns="45720" bIns="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3F3F3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28E01A-EFE8-6F49-8053-AEBB1ABD6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3F3F3F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EE632F27-C760-B142-B517-1ADB23D2DD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3946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0"/>
          <a:cs typeface="ＭＳ Ｐゴシック" charset="0"/>
        </a:defRPr>
      </a:lvl9pPr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2" charset="2"/>
        <a:buChar char="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panose="020B0604020202020204" pitchFamily="34" charset="0"/>
        <a:buChar char="▪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panose="020B0604020202020204" pitchFamily="34" charset="0"/>
        <a:buChar char="▪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E88651"/>
        </a:buClr>
        <a:buFont typeface="Wingdings 3" pitchFamily="2" charset="2"/>
        <a:buChar char=""/>
        <a:defRPr lang="en-US"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928BB5F-D85E-AA42-AB35-BDE728997814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1750" dist="10160" dir="5400000" algn="tl" rotWithShape="0">
              <a:srgbClr val="808080">
                <a:alpha val="59999"/>
              </a:srgbClr>
            </a:outerShdw>
          </a:effectLst>
          <a:extLst>
            <a:ext uri="{91240B29-F687-4F45-9708-019B960494DF}">
              <a14:hiddenLine xmlns:a14="http://schemas.microsoft.com/office/drawing/2010/main" w="4800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latin typeface="Corbe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19581D-A0B3-E749-AC78-D3FCD1CA1CDF}"/>
              </a:ext>
            </a:extLst>
          </p:cNvPr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482560-BFE1-A544-9EF4-F2670FFB7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29" name="Text Placeholder 2">
            <a:extLst>
              <a:ext uri="{FF2B5EF4-FFF2-40B4-BE49-F238E27FC236}">
                <a16:creationId xmlns:a16="http://schemas.microsoft.com/office/drawing/2014/main" id="{0E1B7071-41AE-1D44-B093-0B5E795EF20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FF52B8-049E-5046-8247-AFDF8516FA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wrap="square" lIns="109728" tIns="45720" rIns="45720" bIns="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3F3F3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9CB3B0-A165-544B-A30F-923B6804C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wrap="square" lIns="45720" tIns="45720" rIns="45720" bIns="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3F3F3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F1DFD-9ACE-2E49-B718-4DE9A6A00C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3F3F3F"/>
                </a:solidFill>
              </a:defRPr>
            </a:lvl1pPr>
          </a:lstStyle>
          <a:p>
            <a:pPr>
              <a:defRPr/>
            </a:pPr>
            <a:fld id="{371A0ADC-8BF0-F34C-BFEF-0CC8C3025C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9718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0"/>
          <a:cs typeface="ＭＳ Ｐゴシック" charset="0"/>
        </a:defRPr>
      </a:lvl9pPr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2" charset="2"/>
        <a:buChar char="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panose="020B0604020202020204" pitchFamily="34" charset="0"/>
        <a:buChar char="▪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panose="020B0604020202020204" pitchFamily="34" charset="0"/>
        <a:buChar char="▪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E88651"/>
        </a:buClr>
        <a:buFont typeface="Wingdings 3" pitchFamily="2" charset="2"/>
        <a:buChar char=""/>
        <a:defRPr lang="en-US"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customXml" Target="../ink/ink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customXml" Target="../ink/ink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7.png"/><Relationship Id="rId5" Type="http://schemas.openxmlformats.org/officeDocument/2006/relationships/image" Target="../media/image15.jpeg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customXml" Target="../ink/ink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customXml" Target="../ink/ink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customXml" Target="../ink/ink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5.png"/><Relationship Id="rId3" Type="http://schemas.openxmlformats.org/officeDocument/2006/relationships/customXml" Target="../ink/ink6.xml"/><Relationship Id="rId7" Type="http://schemas.openxmlformats.org/officeDocument/2006/relationships/customXml" Target="../ink/ink8.xml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31.png"/><Relationship Id="rId11" Type="http://schemas.openxmlformats.org/officeDocument/2006/relationships/customXml" Target="../ink/ink10.xml"/><Relationship Id="rId5" Type="http://schemas.openxmlformats.org/officeDocument/2006/relationships/customXml" Target="../ink/ink7.xml"/><Relationship Id="rId10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customXml" Target="../ink/ink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0.png"/><Relationship Id="rId4" Type="http://schemas.openxmlformats.org/officeDocument/2006/relationships/customXml" Target="../ink/ink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if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877" y="4632326"/>
            <a:ext cx="7039272" cy="1244716"/>
          </a:xfrm>
        </p:spPr>
        <p:txBody>
          <a:bodyPr>
            <a:noAutofit/>
          </a:bodyPr>
          <a:lstStyle/>
          <a:p>
            <a:r>
              <a:rPr lang="en-US" sz="5200" dirty="0">
                <a:solidFill>
                  <a:srgbClr val="000000"/>
                </a:solidFill>
                <a:cs typeface="Helvetica"/>
              </a:rPr>
              <a:t>Cell Injury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10210" y="5432130"/>
            <a:ext cx="8348662" cy="835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prstClr val="black"/>
                </a:solidFill>
                <a:latin typeface="Calibri"/>
                <a:cs typeface="Helvetica Light"/>
              </a:rPr>
              <a:t>Kristine Krafts, MD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74F9759-C18A-E447-9CD6-0914FFE72903}"/>
              </a:ext>
            </a:extLst>
          </p:cNvPr>
          <p:cNvGrpSpPr/>
          <p:nvPr/>
        </p:nvGrpSpPr>
        <p:grpSpPr>
          <a:xfrm>
            <a:off x="2307103" y="2169942"/>
            <a:ext cx="1868211" cy="2050366"/>
            <a:chOff x="2743199" y="2169942"/>
            <a:chExt cx="1868211" cy="2050366"/>
          </a:xfrm>
        </p:grpSpPr>
        <p:pic>
          <p:nvPicPr>
            <p:cNvPr id="6" name="Picture 1" descr="d:\SCContent\9781416031215\graphics\fullsize\S9781416031215-001-f008.jpg">
              <a:extLst>
                <a:ext uri="{FF2B5EF4-FFF2-40B4-BE49-F238E27FC236}">
                  <a16:creationId xmlns:a16="http://schemas.microsoft.com/office/drawing/2014/main" id="{639D024F-0A0C-E849-846B-38C29428FBB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743199" y="2169942"/>
              <a:ext cx="1868211" cy="1881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195F24E-FE29-F041-8B1E-BB9AA6D18EEE}"/>
                </a:ext>
              </a:extLst>
            </p:cNvPr>
            <p:cNvSpPr/>
            <p:nvPr/>
          </p:nvSpPr>
          <p:spPr>
            <a:xfrm>
              <a:off x="2757267" y="3995225"/>
              <a:ext cx="239151" cy="2250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99C2C9A-BEF0-A145-B2DA-F477762CE087}"/>
                </a:ext>
              </a:extLst>
            </p:cNvPr>
            <p:cNvSpPr/>
            <p:nvPr/>
          </p:nvSpPr>
          <p:spPr>
            <a:xfrm>
              <a:off x="4332849" y="3978812"/>
              <a:ext cx="239151" cy="2250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E10DDCAD-5D91-5545-A858-AFD571C15F86}"/>
              </a:ext>
            </a:extLst>
          </p:cNvPr>
          <p:cNvSpPr/>
          <p:nvPr/>
        </p:nvSpPr>
        <p:spPr>
          <a:xfrm>
            <a:off x="4851008" y="2091397"/>
            <a:ext cx="239151" cy="2250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31DA05C6-F01F-544A-9CD8-2BA134FCEB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9499" y="2178343"/>
            <a:ext cx="2286000" cy="1854200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F1933D2-6F9C-284D-AF94-AAB0B445742D}"/>
              </a:ext>
            </a:extLst>
          </p:cNvPr>
          <p:cNvCxnSpPr>
            <a:cxnSpLocks/>
          </p:cNvCxnSpPr>
          <p:nvPr/>
        </p:nvCxnSpPr>
        <p:spPr>
          <a:xfrm>
            <a:off x="4255476" y="3165230"/>
            <a:ext cx="633047" cy="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4436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65CFE5E4-5234-884C-BECF-6F06A51F08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000" dirty="0">
                <a:solidFill>
                  <a:srgbClr val="D334B5"/>
                </a:solidFill>
                <a:cs typeface="+mj-cs"/>
              </a:rPr>
              <a:t>Cell Injury Lecture Objectives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13104" y="1365781"/>
            <a:ext cx="7970108" cy="4496402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sz="2400" dirty="0">
                <a:solidFill>
                  <a:srgbClr val="121212"/>
                </a:solidFill>
                <a:cs typeface="+mn-cs"/>
              </a:rPr>
              <a:t>Outline the basic process of cell injury, including the concepts of homeostasis, adaptation, injury, and cell death.</a:t>
            </a:r>
          </a:p>
          <a:p>
            <a:pPr lvl="0">
              <a:spcBef>
                <a:spcPts val="1200"/>
              </a:spcBef>
              <a:buClr>
                <a:schemeClr val="accent4">
                  <a:lumMod val="10000"/>
                </a:schemeClr>
              </a:buClr>
            </a:pPr>
            <a:r>
              <a:rPr lang="en-US" sz="2400" dirty="0">
                <a:solidFill>
                  <a:srgbClr val="121212"/>
                </a:solidFill>
              </a:rPr>
              <a:t>List and define the four adaptations cells undergo in response to stress.</a:t>
            </a:r>
          </a:p>
          <a:p>
            <a:pPr lvl="0">
              <a:spcBef>
                <a:spcPts val="1200"/>
              </a:spcBef>
              <a:buClr>
                <a:schemeClr val="accent4">
                  <a:lumMod val="10000"/>
                </a:schemeClr>
              </a:buClr>
            </a:pPr>
            <a:r>
              <a:rPr lang="en-US" sz="2400" dirty="0">
                <a:solidFill>
                  <a:srgbClr val="121212"/>
                </a:solidFill>
              </a:rPr>
              <a:t>List and describe the two main causes of cell injury.</a:t>
            </a:r>
          </a:p>
          <a:p>
            <a:pPr lvl="0">
              <a:spcBef>
                <a:spcPts val="1200"/>
              </a:spcBef>
              <a:buClr>
                <a:schemeClr val="accent4">
                  <a:lumMod val="10000"/>
                </a:schemeClr>
              </a:buClr>
            </a:pPr>
            <a:r>
              <a:rPr lang="en-US" sz="2400" dirty="0">
                <a:solidFill>
                  <a:srgbClr val="121212"/>
                </a:solidFill>
              </a:rPr>
              <a:t>Describe the basic steps that occur during cell injury.</a:t>
            </a:r>
          </a:p>
          <a:p>
            <a:pPr lvl="0">
              <a:spcBef>
                <a:spcPts val="1200"/>
              </a:spcBef>
              <a:buClr>
                <a:schemeClr val="accent4">
                  <a:lumMod val="10000"/>
                </a:schemeClr>
              </a:buClr>
            </a:pPr>
            <a:r>
              <a:rPr lang="en-US" sz="2400" dirty="0">
                <a:solidFill>
                  <a:srgbClr val="121212"/>
                </a:solidFill>
              </a:rPr>
              <a:t>List cellular changes that occur in reversible vs. irreversible injury.</a:t>
            </a:r>
          </a:p>
          <a:p>
            <a:pPr lvl="0">
              <a:spcBef>
                <a:spcPts val="1200"/>
              </a:spcBef>
              <a:buClr>
                <a:schemeClr val="accent4">
                  <a:lumMod val="10000"/>
                </a:schemeClr>
              </a:buClr>
            </a:pPr>
            <a:r>
              <a:rPr lang="en-US" sz="2400" dirty="0">
                <a:solidFill>
                  <a:srgbClr val="121212"/>
                </a:solidFill>
              </a:rPr>
              <a:t>Compare and contrast the two types of cell death.</a:t>
            </a:r>
          </a:p>
          <a:p>
            <a:pPr lvl="0">
              <a:spcBef>
                <a:spcPts val="1200"/>
              </a:spcBef>
              <a:buClr>
                <a:schemeClr val="accent4">
                  <a:lumMod val="10000"/>
                </a:schemeClr>
              </a:buClr>
            </a:pPr>
            <a:r>
              <a:rPr lang="en-US" sz="2400" dirty="0">
                <a:solidFill>
                  <a:srgbClr val="121212"/>
                </a:solidFill>
              </a:rPr>
              <a:t>List the five types of necrosis, and describe their causes, their gross and microscopic appearances, and the situations in which they commonly occur.</a:t>
            </a:r>
          </a:p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endParaRPr lang="en-US" dirty="0">
              <a:solidFill>
                <a:srgbClr val="121212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0353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65CFE5E4-5234-884C-BECF-6F06A51F08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000" dirty="0">
                <a:solidFill>
                  <a:srgbClr val="D334B5"/>
                </a:solidFill>
                <a:cs typeface="+mj-cs"/>
              </a:rPr>
              <a:t>Cell Injury Outline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35591" y="2213317"/>
            <a:ext cx="4876800" cy="2893256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What is cell injury, exactly?</a:t>
            </a:r>
          </a:p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The four adaptations</a:t>
            </a:r>
          </a:p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The two causes of cell injury</a:t>
            </a:r>
          </a:p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The mechanisms of cell injury</a:t>
            </a:r>
          </a:p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Cell death</a:t>
            </a:r>
          </a:p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endParaRPr lang="en-US" dirty="0">
              <a:solidFill>
                <a:srgbClr val="121212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4026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65CFE5E4-5234-884C-BECF-6F06A51F08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000" dirty="0">
                <a:solidFill>
                  <a:srgbClr val="D334B5"/>
                </a:solidFill>
                <a:cs typeface="+mj-cs"/>
              </a:rPr>
              <a:t>Cell Injury Outline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35591" y="2213317"/>
            <a:ext cx="4876800" cy="2893256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What is cell injury, exactly?</a:t>
            </a:r>
          </a:p>
        </p:txBody>
      </p:sp>
    </p:spTree>
    <p:extLst>
      <p:ext uri="{BB962C8B-B14F-4D97-AF65-F5344CB8AC3E}">
        <p14:creationId xmlns:p14="http://schemas.microsoft.com/office/powerpoint/2010/main" val="1839260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rgbClr val="D334B5"/>
                </a:solidFill>
              </a:rPr>
              <a:t>Cell injury, super-simplified</a:t>
            </a:r>
          </a:p>
        </p:txBody>
      </p:sp>
      <p:sp>
        <p:nvSpPr>
          <p:cNvPr id="10243" name="Content Placeholder 4"/>
          <p:cNvSpPr>
            <a:spLocks noGrp="1"/>
          </p:cNvSpPr>
          <p:nvPr>
            <p:ph idx="1"/>
          </p:nvPr>
        </p:nvSpPr>
        <p:spPr>
          <a:xfrm>
            <a:off x="1116106" y="1564595"/>
            <a:ext cx="6965576" cy="4849651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rgbClr val="121212"/>
                </a:solidFill>
              </a:rPr>
              <a:t>Normal cells keep themselves in a “steady state” called </a:t>
            </a:r>
            <a:r>
              <a:rPr lang="en-US" sz="2800" dirty="0">
                <a:solidFill>
                  <a:srgbClr val="D334B5"/>
                </a:solidFill>
              </a:rPr>
              <a:t>homeostasis</a:t>
            </a:r>
            <a:r>
              <a:rPr lang="en-US" sz="2800" dirty="0">
                <a:solidFill>
                  <a:srgbClr val="121212"/>
                </a:solidFill>
              </a:rPr>
              <a:t>.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800" dirty="0">
                <a:solidFill>
                  <a:srgbClr val="121212"/>
                </a:solidFill>
              </a:rPr>
              <a:t>Excess stress can force cells to develop a new steady state; this process is called </a:t>
            </a:r>
            <a:r>
              <a:rPr lang="en-US" sz="2800" dirty="0">
                <a:solidFill>
                  <a:srgbClr val="D334B5"/>
                </a:solidFill>
              </a:rPr>
              <a:t>adaptation</a:t>
            </a:r>
            <a:r>
              <a:rPr lang="en-US" sz="2800" dirty="0">
                <a:solidFill>
                  <a:srgbClr val="121212"/>
                </a:solidFill>
              </a:rPr>
              <a:t>.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800" dirty="0">
                <a:solidFill>
                  <a:srgbClr val="121212"/>
                </a:solidFill>
              </a:rPr>
              <a:t>If there’s so much stress that the cell can’t adapt, then the cell will become </a:t>
            </a:r>
            <a:r>
              <a:rPr lang="en-US" sz="2800" dirty="0">
                <a:solidFill>
                  <a:srgbClr val="D334B5"/>
                </a:solidFill>
              </a:rPr>
              <a:t>injured</a:t>
            </a:r>
            <a:r>
              <a:rPr lang="en-US" sz="2800" dirty="0">
                <a:solidFill>
                  <a:srgbClr val="121212"/>
                </a:solidFill>
              </a:rPr>
              <a:t>.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800" dirty="0">
                <a:solidFill>
                  <a:srgbClr val="121212"/>
                </a:solidFill>
              </a:rPr>
              <a:t>Mild cell injury is reversible; severe cell injury is irreversible and leads to </a:t>
            </a:r>
            <a:r>
              <a:rPr lang="en-US" sz="2800" dirty="0">
                <a:solidFill>
                  <a:srgbClr val="D334B5"/>
                </a:solidFill>
              </a:rPr>
              <a:t>cell death</a:t>
            </a:r>
            <a:r>
              <a:rPr lang="en-US" sz="2800" dirty="0">
                <a:solidFill>
                  <a:srgbClr val="12121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1523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77" descr="d:\SCContent\9781416031215\graphics\fullsize\S9781416031215-001-f001.jpg">
            <a:extLst>
              <a:ext uri="{FF2B5EF4-FFF2-40B4-BE49-F238E27FC236}">
                <a16:creationId xmlns:a16="http://schemas.microsoft.com/office/drawing/2014/main" id="{85A4AE0D-70EC-4C4F-A240-DD6A810675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58900" y="376519"/>
            <a:ext cx="4934324" cy="2944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2D2FC2-8D19-7C40-B27B-E973793E7A5A}"/>
              </a:ext>
            </a:extLst>
          </p:cNvPr>
          <p:cNvSpPr/>
          <p:nvPr/>
        </p:nvSpPr>
        <p:spPr>
          <a:xfrm>
            <a:off x="4921624" y="360363"/>
            <a:ext cx="1519517" cy="8498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4D31CA-F243-D84C-8372-15D380A5DC42}"/>
              </a:ext>
            </a:extLst>
          </p:cNvPr>
          <p:cNvSpPr/>
          <p:nvPr/>
        </p:nvSpPr>
        <p:spPr>
          <a:xfrm>
            <a:off x="4953001" y="3175281"/>
            <a:ext cx="1519517" cy="8498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13156E-F729-7B40-BA07-D8D7001767FE}"/>
              </a:ext>
            </a:extLst>
          </p:cNvPr>
          <p:cNvSpPr/>
          <p:nvPr/>
        </p:nvSpPr>
        <p:spPr>
          <a:xfrm>
            <a:off x="3151094" y="2332598"/>
            <a:ext cx="3926541" cy="32524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49367F-9079-0445-BFCC-0DD3659109E0}"/>
              </a:ext>
            </a:extLst>
          </p:cNvPr>
          <p:cNvSpPr/>
          <p:nvPr/>
        </p:nvSpPr>
        <p:spPr>
          <a:xfrm>
            <a:off x="3599329" y="1167186"/>
            <a:ext cx="3926541" cy="32524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104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77" descr="d:\SCContent\9781416031215\graphics\fullsize\S9781416031215-001-f001.jpg">
            <a:extLst>
              <a:ext uri="{FF2B5EF4-FFF2-40B4-BE49-F238E27FC236}">
                <a16:creationId xmlns:a16="http://schemas.microsoft.com/office/drawing/2014/main" id="{85A4AE0D-70EC-4C4F-A240-DD6A810675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58900" y="376519"/>
            <a:ext cx="4934324" cy="2944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2D2FC2-8D19-7C40-B27B-E973793E7A5A}"/>
              </a:ext>
            </a:extLst>
          </p:cNvPr>
          <p:cNvSpPr/>
          <p:nvPr/>
        </p:nvSpPr>
        <p:spPr>
          <a:xfrm>
            <a:off x="4921624" y="360363"/>
            <a:ext cx="1519517" cy="8498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4D31CA-F243-D84C-8372-15D380A5DC42}"/>
              </a:ext>
            </a:extLst>
          </p:cNvPr>
          <p:cNvSpPr/>
          <p:nvPr/>
        </p:nvSpPr>
        <p:spPr>
          <a:xfrm>
            <a:off x="4953001" y="3175281"/>
            <a:ext cx="1519517" cy="8498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051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77" descr="d:\SCContent\9781416031215\graphics\fullsize\S9781416031215-001-f001.jpg">
            <a:extLst>
              <a:ext uri="{FF2B5EF4-FFF2-40B4-BE49-F238E27FC236}">
                <a16:creationId xmlns:a16="http://schemas.microsoft.com/office/drawing/2014/main" id="{85A4AE0D-70EC-4C4F-A240-DD6A810675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58900" y="376518"/>
            <a:ext cx="6426200" cy="6010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F7438B7-19B8-9B46-88A7-34725A449837}"/>
              </a:ext>
            </a:extLst>
          </p:cNvPr>
          <p:cNvSpPr/>
          <p:nvPr/>
        </p:nvSpPr>
        <p:spPr>
          <a:xfrm>
            <a:off x="4262718" y="3175280"/>
            <a:ext cx="3926541" cy="32524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AF0945-CF44-C04A-92F8-F1935DA6D6BC}"/>
              </a:ext>
            </a:extLst>
          </p:cNvPr>
          <p:cNvSpPr/>
          <p:nvPr/>
        </p:nvSpPr>
        <p:spPr>
          <a:xfrm>
            <a:off x="2922494" y="3421809"/>
            <a:ext cx="3926541" cy="32524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42063ED-32B9-AA42-BDFE-D2B4000A49B7}"/>
              </a:ext>
            </a:extLst>
          </p:cNvPr>
          <p:cNvGrpSpPr/>
          <p:nvPr/>
        </p:nvGrpSpPr>
        <p:grpSpPr>
          <a:xfrm>
            <a:off x="510989" y="1171668"/>
            <a:ext cx="3917577" cy="3252413"/>
            <a:chOff x="510989" y="1171668"/>
            <a:chExt cx="3917577" cy="325241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896EFD9-5D67-3B45-A2FB-57300F6DC774}"/>
                </a:ext>
              </a:extLst>
            </p:cNvPr>
            <p:cNvSpPr/>
            <p:nvPr/>
          </p:nvSpPr>
          <p:spPr>
            <a:xfrm>
              <a:off x="510989" y="1171668"/>
              <a:ext cx="3173506" cy="32524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0D440ED-F737-BB43-9DC5-5D2D7D6D4368}"/>
                </a:ext>
              </a:extLst>
            </p:cNvPr>
            <p:cNvSpPr/>
            <p:nvPr/>
          </p:nvSpPr>
          <p:spPr>
            <a:xfrm>
              <a:off x="3657600" y="2211574"/>
              <a:ext cx="770966" cy="1257767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93755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77" descr="d:\SCContent\9781416031215\graphics\fullsize\S9781416031215-001-f001.jpg">
            <a:extLst>
              <a:ext uri="{FF2B5EF4-FFF2-40B4-BE49-F238E27FC236}">
                <a16:creationId xmlns:a16="http://schemas.microsoft.com/office/drawing/2014/main" id="{85A4AE0D-70EC-4C4F-A240-DD6A810675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58900" y="376518"/>
            <a:ext cx="6426200" cy="6010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0BC71FF-1611-9C48-8947-F9CF5D06E770}"/>
              </a:ext>
            </a:extLst>
          </p:cNvPr>
          <p:cNvGrpSpPr/>
          <p:nvPr/>
        </p:nvGrpSpPr>
        <p:grpSpPr>
          <a:xfrm>
            <a:off x="510989" y="1171668"/>
            <a:ext cx="3917577" cy="3252413"/>
            <a:chOff x="510989" y="1171668"/>
            <a:chExt cx="3917577" cy="325241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C9057A7-832A-7841-9990-0AB4FC00F672}"/>
                </a:ext>
              </a:extLst>
            </p:cNvPr>
            <p:cNvSpPr/>
            <p:nvPr/>
          </p:nvSpPr>
          <p:spPr>
            <a:xfrm>
              <a:off x="510989" y="1171668"/>
              <a:ext cx="3173506" cy="32524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D4135A1-076A-D245-B32B-2607969C4E7C}"/>
                </a:ext>
              </a:extLst>
            </p:cNvPr>
            <p:cNvSpPr/>
            <p:nvPr/>
          </p:nvSpPr>
          <p:spPr>
            <a:xfrm>
              <a:off x="3657600" y="2211574"/>
              <a:ext cx="770966" cy="1257767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2EE9536-608F-2E41-890E-10EE66604834}"/>
              </a:ext>
            </a:extLst>
          </p:cNvPr>
          <p:cNvSpPr/>
          <p:nvPr/>
        </p:nvSpPr>
        <p:spPr>
          <a:xfrm>
            <a:off x="6266703" y="194515"/>
            <a:ext cx="2151156" cy="325241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71297E-492B-7142-9826-CF6CEAF99C01}"/>
              </a:ext>
            </a:extLst>
          </p:cNvPr>
          <p:cNvSpPr/>
          <p:nvPr/>
        </p:nvSpPr>
        <p:spPr>
          <a:xfrm>
            <a:off x="4921996" y="225892"/>
            <a:ext cx="1357780" cy="1257767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A969E0-F14E-9148-B8E3-DDD049DB9C98}"/>
              </a:ext>
            </a:extLst>
          </p:cNvPr>
          <p:cNvSpPr/>
          <p:nvPr/>
        </p:nvSpPr>
        <p:spPr>
          <a:xfrm>
            <a:off x="2850776" y="4988238"/>
            <a:ext cx="5109883" cy="15015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553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77" descr="d:\SCContent\9781416031215\graphics\fullsize\S9781416031215-001-f001.jpg">
            <a:extLst>
              <a:ext uri="{FF2B5EF4-FFF2-40B4-BE49-F238E27FC236}">
                <a16:creationId xmlns:a16="http://schemas.microsoft.com/office/drawing/2014/main" id="{85A4AE0D-70EC-4C4F-A240-DD6A810675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58900" y="376518"/>
            <a:ext cx="6426200" cy="6010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0BC71FF-1611-9C48-8947-F9CF5D06E770}"/>
              </a:ext>
            </a:extLst>
          </p:cNvPr>
          <p:cNvGrpSpPr/>
          <p:nvPr/>
        </p:nvGrpSpPr>
        <p:grpSpPr>
          <a:xfrm>
            <a:off x="510989" y="1171668"/>
            <a:ext cx="3917577" cy="3252413"/>
            <a:chOff x="510989" y="1171668"/>
            <a:chExt cx="3917577" cy="325241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C9057A7-832A-7841-9990-0AB4FC00F672}"/>
                </a:ext>
              </a:extLst>
            </p:cNvPr>
            <p:cNvSpPr/>
            <p:nvPr/>
          </p:nvSpPr>
          <p:spPr>
            <a:xfrm>
              <a:off x="510989" y="1171668"/>
              <a:ext cx="3173506" cy="32524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D4135A1-076A-D245-B32B-2607969C4E7C}"/>
                </a:ext>
              </a:extLst>
            </p:cNvPr>
            <p:cNvSpPr/>
            <p:nvPr/>
          </p:nvSpPr>
          <p:spPr>
            <a:xfrm>
              <a:off x="3657600" y="2211574"/>
              <a:ext cx="770966" cy="1257767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2EE9536-608F-2E41-890E-10EE66604834}"/>
              </a:ext>
            </a:extLst>
          </p:cNvPr>
          <p:cNvSpPr/>
          <p:nvPr/>
        </p:nvSpPr>
        <p:spPr>
          <a:xfrm>
            <a:off x="6266703" y="194515"/>
            <a:ext cx="2151156" cy="325241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71297E-492B-7142-9826-CF6CEAF99C01}"/>
              </a:ext>
            </a:extLst>
          </p:cNvPr>
          <p:cNvSpPr/>
          <p:nvPr/>
        </p:nvSpPr>
        <p:spPr>
          <a:xfrm>
            <a:off x="4921996" y="225892"/>
            <a:ext cx="1357780" cy="1257767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756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65CFE5E4-5234-884C-BECF-6F06A51F08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000" dirty="0">
                <a:solidFill>
                  <a:srgbClr val="D334B5"/>
                </a:solidFill>
                <a:cs typeface="+mj-cs"/>
              </a:rPr>
              <a:t>Cell Injury Outline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35591" y="2213317"/>
            <a:ext cx="4876800" cy="2893256"/>
          </a:xfrm>
        </p:spPr>
        <p:txBody>
          <a:bodyPr/>
          <a:lstStyle/>
          <a:p>
            <a:pPr>
              <a:spcBef>
                <a:spcPct val="30000"/>
              </a:spcBef>
              <a:buClr>
                <a:schemeClr val="bg2">
                  <a:lumMod val="60000"/>
                  <a:lumOff val="40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cs typeface="+mn-cs"/>
              </a:rPr>
              <a:t>What is cell injury, exactly?</a:t>
            </a:r>
          </a:p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The four adaptations</a:t>
            </a:r>
          </a:p>
          <a:p>
            <a:pPr marL="0" indent="0">
              <a:spcBef>
                <a:spcPct val="30000"/>
              </a:spcBef>
              <a:buClr>
                <a:srgbClr val="121212"/>
              </a:buClr>
              <a:buNone/>
              <a:defRPr/>
            </a:pPr>
            <a:endParaRPr lang="en-US" dirty="0">
              <a:solidFill>
                <a:srgbClr val="121212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675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77" descr="d:\SCContent\9781416031215\graphics\fullsize\S9781416031215-001-f001.jpg">
            <a:extLst>
              <a:ext uri="{FF2B5EF4-FFF2-40B4-BE49-F238E27FC236}">
                <a16:creationId xmlns:a16="http://schemas.microsoft.com/office/drawing/2014/main" id="{85A4AE0D-70EC-4C4F-A240-DD6A810675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58900" y="376519"/>
            <a:ext cx="4934324" cy="2944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2D2FC2-8D19-7C40-B27B-E973793E7A5A}"/>
              </a:ext>
            </a:extLst>
          </p:cNvPr>
          <p:cNvSpPr/>
          <p:nvPr/>
        </p:nvSpPr>
        <p:spPr>
          <a:xfrm>
            <a:off x="4921624" y="360363"/>
            <a:ext cx="1519517" cy="8498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4D31CA-F243-D84C-8372-15D380A5DC42}"/>
              </a:ext>
            </a:extLst>
          </p:cNvPr>
          <p:cNvSpPr/>
          <p:nvPr/>
        </p:nvSpPr>
        <p:spPr>
          <a:xfrm>
            <a:off x="4953001" y="3175281"/>
            <a:ext cx="1519517" cy="8498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13156E-F729-7B40-BA07-D8D7001767FE}"/>
              </a:ext>
            </a:extLst>
          </p:cNvPr>
          <p:cNvSpPr/>
          <p:nvPr/>
        </p:nvSpPr>
        <p:spPr>
          <a:xfrm>
            <a:off x="3151094" y="2332598"/>
            <a:ext cx="3926541" cy="32524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49367F-9079-0445-BFCC-0DD3659109E0}"/>
              </a:ext>
            </a:extLst>
          </p:cNvPr>
          <p:cNvSpPr/>
          <p:nvPr/>
        </p:nvSpPr>
        <p:spPr>
          <a:xfrm>
            <a:off x="3599329" y="1167186"/>
            <a:ext cx="3926541" cy="32524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0E664255-7077-8640-8F4F-307CCC75237D}"/>
              </a:ext>
            </a:extLst>
          </p:cNvPr>
          <p:cNvSpPr txBox="1">
            <a:spLocks/>
          </p:cNvSpPr>
          <p:nvPr/>
        </p:nvSpPr>
        <p:spPr>
          <a:xfrm>
            <a:off x="4237628" y="2526186"/>
            <a:ext cx="4279900" cy="107514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C00000"/>
                </a:solidFill>
              </a:rPr>
              <a:t>How do cells adapt </a:t>
            </a:r>
            <a:br>
              <a:rPr lang="en-US" sz="2800" dirty="0">
                <a:solidFill>
                  <a:srgbClr val="C00000"/>
                </a:solidFill>
              </a:rPr>
            </a:br>
            <a:r>
              <a:rPr lang="en-US" sz="2800" dirty="0">
                <a:solidFill>
                  <a:srgbClr val="C00000"/>
                </a:solidFill>
              </a:rPr>
              <a:t>when they are stressed?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6EA2EEC-07D0-D042-999F-D6479FF5232E}"/>
                  </a:ext>
                </a:extLst>
              </p14:cNvPr>
              <p14:cNvContentPartPr/>
              <p14:nvPr/>
            </p14:nvContentPartPr>
            <p14:xfrm>
              <a:off x="579655" y="2015751"/>
              <a:ext cx="3297600" cy="17496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6EA2EEC-07D0-D042-999F-D6479FF5232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2015" y="1998111"/>
                <a:ext cx="3333240" cy="1785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B281DA2B-F06C-2D43-8646-8331E5CE161C}"/>
              </a:ext>
            </a:extLst>
          </p:cNvPr>
          <p:cNvGrpSpPr/>
          <p:nvPr/>
        </p:nvGrpSpPr>
        <p:grpSpPr>
          <a:xfrm>
            <a:off x="3540829" y="3775867"/>
            <a:ext cx="5603171" cy="2540527"/>
            <a:chOff x="3540829" y="3775867"/>
            <a:chExt cx="5603171" cy="2540527"/>
          </a:xfrm>
        </p:grpSpPr>
        <p:sp>
          <p:nvSpPr>
            <p:cNvPr id="11" name="Title 3">
              <a:extLst>
                <a:ext uri="{FF2B5EF4-FFF2-40B4-BE49-F238E27FC236}">
                  <a16:creationId xmlns:a16="http://schemas.microsoft.com/office/drawing/2014/main" id="{925CDE00-45BD-7F41-A61C-C9E453127740}"/>
                </a:ext>
              </a:extLst>
            </p:cNvPr>
            <p:cNvSpPr txBox="1">
              <a:spLocks/>
            </p:cNvSpPr>
            <p:nvPr/>
          </p:nvSpPr>
          <p:spPr>
            <a:xfrm>
              <a:off x="3540829" y="3775867"/>
              <a:ext cx="5603171" cy="107514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rgbClr val="E05400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rPr lang="en-US" sz="2800" dirty="0">
                  <a:solidFill>
                    <a:srgbClr val="121212"/>
                  </a:solidFill>
                </a:rPr>
                <a:t>There are four types of adaptations:</a:t>
              </a:r>
            </a:p>
          </p:txBody>
        </p:sp>
        <p:sp>
          <p:nvSpPr>
            <p:cNvPr id="12" name="Title 3">
              <a:extLst>
                <a:ext uri="{FF2B5EF4-FFF2-40B4-BE49-F238E27FC236}">
                  <a16:creationId xmlns:a16="http://schemas.microsoft.com/office/drawing/2014/main" id="{90CE2D62-77D3-C14B-9897-37E4199D515B}"/>
                </a:ext>
              </a:extLst>
            </p:cNvPr>
            <p:cNvSpPr txBox="1">
              <a:spLocks/>
            </p:cNvSpPr>
            <p:nvPr/>
          </p:nvSpPr>
          <p:spPr>
            <a:xfrm>
              <a:off x="5188633" y="4392500"/>
              <a:ext cx="2731478" cy="192389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rgbClr val="E05400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defRPr/>
              </a:pPr>
              <a:r>
                <a:rPr lang="en-US" sz="2800" dirty="0">
                  <a:solidFill>
                    <a:srgbClr val="121212"/>
                  </a:solidFill>
                </a:rPr>
                <a:t>1. Hypertrophy</a:t>
              </a:r>
            </a:p>
            <a:p>
              <a:pPr algn="l">
                <a:defRPr/>
              </a:pPr>
              <a:r>
                <a:rPr lang="en-US" sz="2800" dirty="0">
                  <a:solidFill>
                    <a:srgbClr val="121212"/>
                  </a:solidFill>
                </a:rPr>
                <a:t>2. Hyperplasia</a:t>
              </a:r>
            </a:p>
            <a:p>
              <a:pPr algn="l">
                <a:defRPr/>
              </a:pPr>
              <a:r>
                <a:rPr lang="en-US" sz="2800" dirty="0">
                  <a:solidFill>
                    <a:srgbClr val="121212"/>
                  </a:solidFill>
                </a:rPr>
                <a:t>3. Atrophy</a:t>
              </a:r>
            </a:p>
            <a:p>
              <a:pPr algn="l">
                <a:defRPr/>
              </a:pPr>
              <a:r>
                <a:rPr lang="en-US" sz="2800" dirty="0">
                  <a:solidFill>
                    <a:srgbClr val="121212"/>
                  </a:solidFill>
                </a:rPr>
                <a:t>4. Metaplasia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591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SCContent\9781416031215\graphics\fullsize\S9781416031215-001-f003.jpg">
            <a:extLst>
              <a:ext uri="{FF2B5EF4-FFF2-40B4-BE49-F238E27FC236}">
                <a16:creationId xmlns:a16="http://schemas.microsoft.com/office/drawing/2014/main" id="{3169C179-D254-3D43-937B-8AAA9CF824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3885" y="1762874"/>
            <a:ext cx="8916230" cy="3413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3">
            <a:extLst>
              <a:ext uri="{FF2B5EF4-FFF2-40B4-BE49-F238E27FC236}">
                <a16:creationId xmlns:a16="http://schemas.microsoft.com/office/drawing/2014/main" id="{F1212668-1212-1848-919D-4BFF00DF1296}"/>
              </a:ext>
            </a:extLst>
          </p:cNvPr>
          <p:cNvSpPr txBox="1">
            <a:spLocks/>
          </p:cNvSpPr>
          <p:nvPr/>
        </p:nvSpPr>
        <p:spPr bwMode="auto">
          <a:xfrm>
            <a:off x="457200" y="527236"/>
            <a:ext cx="8229600" cy="626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sz="3200" kern="0" dirty="0">
                <a:solidFill>
                  <a:srgbClr val="D334B5"/>
                </a:solidFill>
              </a:rPr>
              <a:t>Hypertrophy</a:t>
            </a:r>
            <a:r>
              <a:rPr lang="en-US" sz="3200" kern="0" dirty="0">
                <a:solidFill>
                  <a:srgbClr val="121212"/>
                </a:solidFill>
              </a:rPr>
              <a:t> = an increase in cell </a:t>
            </a:r>
            <a:r>
              <a:rPr lang="en-US" sz="3200" i="1" kern="0" dirty="0">
                <a:solidFill>
                  <a:srgbClr val="121212"/>
                </a:solidFill>
              </a:rPr>
              <a:t>size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34E2112F-5C50-8E4E-B121-9BA738FE7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42" y="5348765"/>
            <a:ext cx="28557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In pregnancy, the uterus undergoes hypertrophy. 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B267CCC-5A1A-A444-B3BF-3CBB55A3AD05}"/>
              </a:ext>
            </a:extLst>
          </p:cNvPr>
          <p:cNvCxnSpPr>
            <a:cxnSpLocks/>
          </p:cNvCxnSpPr>
          <p:nvPr/>
        </p:nvCxnSpPr>
        <p:spPr bwMode="auto">
          <a:xfrm flipV="1">
            <a:off x="4571999" y="4487595"/>
            <a:ext cx="1" cy="1083211"/>
          </a:xfrm>
          <a:prstGeom prst="straightConnector1">
            <a:avLst/>
          </a:prstGeom>
          <a:noFill/>
          <a:ln w="31750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schemeClr val="bg1">
                <a:alpha val="73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93B9C9C9-9DA9-C248-8236-27CB28A58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092" y="5557436"/>
            <a:ext cx="280181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Smooth muscle cells in normal uterus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D33E05A-0482-D24C-B891-2A6331591DA0}"/>
              </a:ext>
            </a:extLst>
          </p:cNvPr>
          <p:cNvCxnSpPr>
            <a:cxnSpLocks/>
          </p:cNvCxnSpPr>
          <p:nvPr/>
        </p:nvCxnSpPr>
        <p:spPr bwMode="auto">
          <a:xfrm flipV="1">
            <a:off x="7566073" y="4471183"/>
            <a:ext cx="1" cy="1083211"/>
          </a:xfrm>
          <a:prstGeom prst="straightConnector1">
            <a:avLst/>
          </a:prstGeom>
          <a:noFill/>
          <a:ln w="31750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schemeClr val="bg1">
                <a:alpha val="73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9" name="Text Box 2">
            <a:extLst>
              <a:ext uri="{FF2B5EF4-FFF2-40B4-BE49-F238E27FC236}">
                <a16:creationId xmlns:a16="http://schemas.microsoft.com/office/drawing/2014/main" id="{BCEFDCAE-E44C-B34C-A692-9D81984844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5166" y="5541024"/>
            <a:ext cx="280181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Smooth muscle cells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in uterus during pregnancy (BIG!)</a:t>
            </a:r>
          </a:p>
        </p:txBody>
      </p:sp>
    </p:spTree>
    <p:extLst>
      <p:ext uri="{BB962C8B-B14F-4D97-AF65-F5344CB8AC3E}">
        <p14:creationId xmlns:p14="http://schemas.microsoft.com/office/powerpoint/2010/main" val="118842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3" name="Picture 3">
            <a:extLst>
              <a:ext uri="{FF2B5EF4-FFF2-40B4-BE49-F238E27FC236}">
                <a16:creationId xmlns:a16="http://schemas.microsoft.com/office/drawing/2014/main" id="{BB6CE907-61CB-CD4D-984C-E7F8EC08A3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25000"/>
                    </a14:imgEffect>
                    <a14:imgEffect>
                      <a14:brightnessContrast bright="6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10506"/>
          <a:stretch/>
        </p:blipFill>
        <p:spPr bwMode="auto">
          <a:xfrm>
            <a:off x="261840" y="1794536"/>
            <a:ext cx="8620320" cy="304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00A3284-7CCD-F049-9F33-12F6230191AB}"/>
              </a:ext>
            </a:extLst>
          </p:cNvPr>
          <p:cNvSpPr txBox="1">
            <a:spLocks/>
          </p:cNvSpPr>
          <p:nvPr/>
        </p:nvSpPr>
        <p:spPr bwMode="auto">
          <a:xfrm>
            <a:off x="457200" y="527236"/>
            <a:ext cx="8229600" cy="626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sz="3200" kern="0" dirty="0">
                <a:solidFill>
                  <a:srgbClr val="D334B5"/>
                </a:solidFill>
              </a:rPr>
              <a:t>Hyperplasia</a:t>
            </a:r>
            <a:r>
              <a:rPr lang="en-US" sz="3200" kern="0" dirty="0">
                <a:solidFill>
                  <a:srgbClr val="121212"/>
                </a:solidFill>
              </a:rPr>
              <a:t> = an increase in cell </a:t>
            </a:r>
            <a:r>
              <a:rPr lang="en-US" sz="3200" i="1" kern="0" dirty="0">
                <a:solidFill>
                  <a:srgbClr val="121212"/>
                </a:solidFill>
              </a:rPr>
              <a:t>number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0DC91F5-C326-FB47-993F-14AA86143433}"/>
              </a:ext>
            </a:extLst>
          </p:cNvPr>
          <p:cNvCxnSpPr>
            <a:cxnSpLocks/>
          </p:cNvCxnSpPr>
          <p:nvPr/>
        </p:nvCxnSpPr>
        <p:spPr bwMode="auto">
          <a:xfrm flipV="1">
            <a:off x="2349304" y="2349307"/>
            <a:ext cx="0" cy="2855739"/>
          </a:xfrm>
          <a:prstGeom prst="straightConnector1">
            <a:avLst/>
          </a:prstGeom>
          <a:noFill/>
          <a:ln w="31750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schemeClr val="bg1">
                <a:alpha val="73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6" name="Text Box 2">
            <a:extLst>
              <a:ext uri="{FF2B5EF4-FFF2-40B4-BE49-F238E27FC236}">
                <a16:creationId xmlns:a16="http://schemas.microsoft.com/office/drawing/2014/main" id="{A3AAB316-D917-274B-8788-64D65711E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313" y="5177609"/>
            <a:ext cx="28018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Normal epidermis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F5680B5-7B32-6F4E-91A7-7E7F060CFE1C}"/>
              </a:ext>
            </a:extLst>
          </p:cNvPr>
          <p:cNvCxnSpPr>
            <a:cxnSpLocks/>
          </p:cNvCxnSpPr>
          <p:nvPr/>
        </p:nvCxnSpPr>
        <p:spPr bwMode="auto">
          <a:xfrm flipV="1">
            <a:off x="5892017" y="4091355"/>
            <a:ext cx="1" cy="1083211"/>
          </a:xfrm>
          <a:prstGeom prst="straightConnector1">
            <a:avLst/>
          </a:prstGeom>
          <a:noFill/>
          <a:ln w="31750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schemeClr val="bg1">
                <a:alpha val="73000"/>
              </a:scheme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8" name="Text Box 2">
            <a:extLst>
              <a:ext uri="{FF2B5EF4-FFF2-40B4-BE49-F238E27FC236}">
                <a16:creationId xmlns:a16="http://schemas.microsoft.com/office/drawing/2014/main" id="{1AADA1BA-8F42-B747-8BD3-F3DF18BBC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175264"/>
            <a:ext cx="37244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Hyperplastic epidermis</a:t>
            </a:r>
          </a:p>
        </p:txBody>
      </p:sp>
    </p:spTree>
    <p:extLst>
      <p:ext uri="{BB962C8B-B14F-4D97-AF65-F5344CB8AC3E}">
        <p14:creationId xmlns:p14="http://schemas.microsoft.com/office/powerpoint/2010/main" val="1741393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" descr="d:\SCContent\9781416031215\graphics\fullsize\S9781416031215-001-f005.jpg">
            <a:extLst>
              <a:ext uri="{FF2B5EF4-FFF2-40B4-BE49-F238E27FC236}">
                <a16:creationId xmlns:a16="http://schemas.microsoft.com/office/drawing/2014/main" id="{C9D3914F-C9CD-9C4B-A77D-6384A5BCDD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23495" y="1463040"/>
            <a:ext cx="6897010" cy="45245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6" name="Picture 5" descr="top_logo">
            <a:extLst>
              <a:ext uri="{FF2B5EF4-FFF2-40B4-BE49-F238E27FC236}">
                <a16:creationId xmlns:a16="http://schemas.microsoft.com/office/drawing/2014/main" id="{12A990EB-BE6F-DD4A-B812-C996FE35EE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288" y="9525"/>
            <a:ext cx="30194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18C94684-30DC-A546-B952-17D6A5B6599D}"/>
              </a:ext>
            </a:extLst>
          </p:cNvPr>
          <p:cNvSpPr txBox="1">
            <a:spLocks/>
          </p:cNvSpPr>
          <p:nvPr/>
        </p:nvSpPr>
        <p:spPr bwMode="auto">
          <a:xfrm>
            <a:off x="457200" y="527236"/>
            <a:ext cx="8229600" cy="626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sz="3200" kern="0" dirty="0">
                <a:solidFill>
                  <a:srgbClr val="D334B5"/>
                </a:solidFill>
              </a:rPr>
              <a:t>Atrophy</a:t>
            </a:r>
            <a:r>
              <a:rPr lang="en-US" sz="3200" kern="0" dirty="0">
                <a:solidFill>
                  <a:srgbClr val="121212"/>
                </a:solidFill>
              </a:rPr>
              <a:t> = an decrease in cell size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675C272-7E73-A447-9394-09CA51FB3990}"/>
              </a:ext>
            </a:extLst>
          </p:cNvPr>
          <p:cNvSpPr/>
          <p:nvPr/>
        </p:nvSpPr>
        <p:spPr>
          <a:xfrm>
            <a:off x="1181686" y="5598942"/>
            <a:ext cx="295422" cy="3376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4F192D-7138-EB42-A50D-9710F6065449}"/>
              </a:ext>
            </a:extLst>
          </p:cNvPr>
          <p:cNvSpPr/>
          <p:nvPr/>
        </p:nvSpPr>
        <p:spPr>
          <a:xfrm>
            <a:off x="4682196" y="5554394"/>
            <a:ext cx="295422" cy="3376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33EC3915-58A2-F545-92A3-947D16697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2968" y="6111938"/>
            <a:ext cx="28018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Normal brain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DD929FD5-8DB3-A34F-BA20-6940DB0BD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7208" y="6111938"/>
            <a:ext cx="28018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Atrophic brain</a:t>
            </a:r>
          </a:p>
        </p:txBody>
      </p:sp>
    </p:spTree>
    <p:extLst>
      <p:ext uri="{BB962C8B-B14F-4D97-AF65-F5344CB8AC3E}">
        <p14:creationId xmlns:p14="http://schemas.microsoft.com/office/powerpoint/2010/main" val="3952907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 descr="d:\SCContent\9781416031215\graphics\fullsize\S9781416031215-001-f006.jpg">
            <a:extLst>
              <a:ext uri="{FF2B5EF4-FFF2-40B4-BE49-F238E27FC236}">
                <a16:creationId xmlns:a16="http://schemas.microsoft.com/office/drawing/2014/main" id="{4C512207-81BA-F74E-9F2F-A13FEA71DF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33688" y="1132449"/>
            <a:ext cx="5668075" cy="245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6" name="Picture 5" descr="top_logo">
            <a:extLst>
              <a:ext uri="{FF2B5EF4-FFF2-40B4-BE49-F238E27FC236}">
                <a16:creationId xmlns:a16="http://schemas.microsoft.com/office/drawing/2014/main" id="{12A990EB-BE6F-DD4A-B812-C996FE35EE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288" y="9525"/>
            <a:ext cx="30194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18C94684-30DC-A546-B952-17D6A5B6599D}"/>
              </a:ext>
            </a:extLst>
          </p:cNvPr>
          <p:cNvSpPr txBox="1">
            <a:spLocks/>
          </p:cNvSpPr>
          <p:nvPr/>
        </p:nvSpPr>
        <p:spPr bwMode="auto">
          <a:xfrm>
            <a:off x="0" y="274017"/>
            <a:ext cx="9144000" cy="626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sz="3200" kern="0" dirty="0">
                <a:solidFill>
                  <a:srgbClr val="D334B5"/>
                </a:solidFill>
              </a:rPr>
              <a:t>Metaplasia</a:t>
            </a:r>
            <a:r>
              <a:rPr lang="en-US" sz="3200" kern="0" dirty="0">
                <a:solidFill>
                  <a:srgbClr val="121212"/>
                </a:solidFill>
              </a:rPr>
              <a:t> = a change from one cell type to another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21B947-2A76-7A4E-8E82-AF81EEFCEEDE}"/>
              </a:ext>
            </a:extLst>
          </p:cNvPr>
          <p:cNvSpPr/>
          <p:nvPr/>
        </p:nvSpPr>
        <p:spPr>
          <a:xfrm>
            <a:off x="2107809" y="6314050"/>
            <a:ext cx="295422" cy="3376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" descr="d:\SCContent\9781416031215\graphics\fullsize\S9781416031215-001-f006.jpg">
            <a:extLst>
              <a:ext uri="{FF2B5EF4-FFF2-40B4-BE49-F238E27FC236}">
                <a16:creationId xmlns:a16="http://schemas.microsoft.com/office/drawing/2014/main" id="{291B135A-8625-5943-BB75-F8256C76AA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28479" y="3314700"/>
            <a:ext cx="5900875" cy="3298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7AD23FC-8A65-B14C-8302-67C2C7E48BC6}"/>
              </a:ext>
            </a:extLst>
          </p:cNvPr>
          <p:cNvSpPr/>
          <p:nvPr/>
        </p:nvSpPr>
        <p:spPr>
          <a:xfrm>
            <a:off x="1728128" y="6290758"/>
            <a:ext cx="353758" cy="4042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" descr="d:\SCContent\9781416031215\graphics\fullsize\S9781416031215-001-f006.jpg">
            <a:extLst>
              <a:ext uri="{FF2B5EF4-FFF2-40B4-BE49-F238E27FC236}">
                <a16:creationId xmlns:a16="http://schemas.microsoft.com/office/drawing/2014/main" id="{0D5E7435-942B-B44B-A083-C4E636C17C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31345" y="3356904"/>
            <a:ext cx="2288964" cy="228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2233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65CFE5E4-5234-884C-BECF-6F06A51F08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000" dirty="0">
                <a:solidFill>
                  <a:srgbClr val="D334B5"/>
                </a:solidFill>
                <a:cs typeface="+mj-cs"/>
              </a:rPr>
              <a:t>Cell Injury Outline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35591" y="2213317"/>
            <a:ext cx="4876800" cy="2893256"/>
          </a:xfrm>
        </p:spPr>
        <p:txBody>
          <a:bodyPr/>
          <a:lstStyle/>
          <a:p>
            <a:pPr>
              <a:spcBef>
                <a:spcPct val="30000"/>
              </a:spcBef>
              <a:buClr>
                <a:schemeClr val="bg2">
                  <a:lumMod val="60000"/>
                  <a:lumOff val="40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cs typeface="+mn-cs"/>
              </a:rPr>
              <a:t>What is cell injury, exactly?</a:t>
            </a:r>
          </a:p>
          <a:p>
            <a:pPr>
              <a:spcBef>
                <a:spcPct val="30000"/>
              </a:spcBef>
              <a:buClr>
                <a:schemeClr val="bg2">
                  <a:lumMod val="60000"/>
                  <a:lumOff val="40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cs typeface="+mn-cs"/>
              </a:rPr>
              <a:t>The four adaptations</a:t>
            </a:r>
          </a:p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The two causes of cell injury</a:t>
            </a:r>
          </a:p>
          <a:p>
            <a:pPr marL="0" indent="0">
              <a:spcBef>
                <a:spcPct val="30000"/>
              </a:spcBef>
              <a:buClr>
                <a:srgbClr val="121212"/>
              </a:buClr>
              <a:buNone/>
              <a:defRPr/>
            </a:pPr>
            <a:endParaRPr lang="en-US" dirty="0">
              <a:solidFill>
                <a:srgbClr val="121212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4689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77" descr="d:\SCContent\9781416031215\graphics\fullsize\S9781416031215-001-f001.jpg">
            <a:extLst>
              <a:ext uri="{FF2B5EF4-FFF2-40B4-BE49-F238E27FC236}">
                <a16:creationId xmlns:a16="http://schemas.microsoft.com/office/drawing/2014/main" id="{85A4AE0D-70EC-4C4F-A240-DD6A810675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58900" y="376518"/>
            <a:ext cx="6426200" cy="6010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0BC71FF-1611-9C48-8947-F9CF5D06E770}"/>
              </a:ext>
            </a:extLst>
          </p:cNvPr>
          <p:cNvGrpSpPr/>
          <p:nvPr/>
        </p:nvGrpSpPr>
        <p:grpSpPr>
          <a:xfrm>
            <a:off x="510989" y="1171668"/>
            <a:ext cx="3917577" cy="3252413"/>
            <a:chOff x="510989" y="1171668"/>
            <a:chExt cx="3917577" cy="325241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C9057A7-832A-7841-9990-0AB4FC00F672}"/>
                </a:ext>
              </a:extLst>
            </p:cNvPr>
            <p:cNvSpPr/>
            <p:nvPr/>
          </p:nvSpPr>
          <p:spPr>
            <a:xfrm>
              <a:off x="510989" y="1171668"/>
              <a:ext cx="3173506" cy="32524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D4135A1-076A-D245-B32B-2607969C4E7C}"/>
                </a:ext>
              </a:extLst>
            </p:cNvPr>
            <p:cNvSpPr/>
            <p:nvPr/>
          </p:nvSpPr>
          <p:spPr>
            <a:xfrm>
              <a:off x="3657600" y="2211574"/>
              <a:ext cx="770966" cy="1257767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2EE9536-608F-2E41-890E-10EE66604834}"/>
              </a:ext>
            </a:extLst>
          </p:cNvPr>
          <p:cNvSpPr/>
          <p:nvPr/>
        </p:nvSpPr>
        <p:spPr>
          <a:xfrm>
            <a:off x="6266703" y="194515"/>
            <a:ext cx="2151156" cy="325241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71297E-492B-7142-9826-CF6CEAF99C01}"/>
              </a:ext>
            </a:extLst>
          </p:cNvPr>
          <p:cNvSpPr/>
          <p:nvPr/>
        </p:nvSpPr>
        <p:spPr>
          <a:xfrm>
            <a:off x="4921996" y="225892"/>
            <a:ext cx="1357780" cy="1257767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F37BAE-4DE0-8F46-A77A-7059510AF686}"/>
              </a:ext>
            </a:extLst>
          </p:cNvPr>
          <p:cNvSpPr/>
          <p:nvPr/>
        </p:nvSpPr>
        <p:spPr>
          <a:xfrm>
            <a:off x="4292853" y="3166935"/>
            <a:ext cx="3173506" cy="32524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75C1C6-AA99-2843-9F82-C3ADCED753A6}"/>
              </a:ext>
            </a:extLst>
          </p:cNvPr>
          <p:cNvSpPr/>
          <p:nvPr/>
        </p:nvSpPr>
        <p:spPr>
          <a:xfrm>
            <a:off x="2839327" y="4994632"/>
            <a:ext cx="5165189" cy="15890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33D9BE-2CCD-4B40-9F58-95895BB8BC8D}"/>
              </a:ext>
            </a:extLst>
          </p:cNvPr>
          <p:cNvSpPr/>
          <p:nvPr/>
        </p:nvSpPr>
        <p:spPr>
          <a:xfrm>
            <a:off x="4919001" y="251475"/>
            <a:ext cx="4225000" cy="15890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9AD2F9-2BCF-F747-9059-2D809B846DCD}"/>
              </a:ext>
            </a:extLst>
          </p:cNvPr>
          <p:cNvSpPr/>
          <p:nvPr/>
        </p:nvSpPr>
        <p:spPr>
          <a:xfrm>
            <a:off x="6295291" y="1501155"/>
            <a:ext cx="2679897" cy="15890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D1360F6-71AA-2648-91F2-82E2DE63117E}"/>
                  </a:ext>
                </a:extLst>
              </p14:cNvPr>
              <p14:cNvContentPartPr/>
              <p14:nvPr/>
            </p14:nvContentPartPr>
            <p14:xfrm>
              <a:off x="3785511" y="1411671"/>
              <a:ext cx="1393200" cy="661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D1360F6-71AA-2648-91F2-82E2DE63117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67871" y="1393671"/>
                <a:ext cx="1428840" cy="69696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Title 3">
            <a:extLst>
              <a:ext uri="{FF2B5EF4-FFF2-40B4-BE49-F238E27FC236}">
                <a16:creationId xmlns:a16="http://schemas.microsoft.com/office/drawing/2014/main" id="{0D87FB10-9C86-4349-8F3C-10B5CA4C8999}"/>
              </a:ext>
            </a:extLst>
          </p:cNvPr>
          <p:cNvSpPr txBox="1">
            <a:spLocks/>
          </p:cNvSpPr>
          <p:nvPr/>
        </p:nvSpPr>
        <p:spPr>
          <a:xfrm>
            <a:off x="5306773" y="1372636"/>
            <a:ext cx="3696550" cy="58277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C00000"/>
                </a:solidFill>
              </a:rPr>
              <a:t>What causes cell injury?</a:t>
            </a:r>
          </a:p>
        </p:txBody>
      </p:sp>
    </p:spTree>
    <p:extLst>
      <p:ext uri="{BB962C8B-B14F-4D97-AF65-F5344CB8AC3E}">
        <p14:creationId xmlns:p14="http://schemas.microsoft.com/office/powerpoint/2010/main" val="116891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5BE16804-E2A0-B14F-A8B2-B0742D4BDF13}"/>
              </a:ext>
            </a:extLst>
          </p:cNvPr>
          <p:cNvSpPr txBox="1">
            <a:spLocks/>
          </p:cNvSpPr>
          <p:nvPr/>
        </p:nvSpPr>
        <p:spPr bwMode="auto">
          <a:xfrm>
            <a:off x="0" y="428762"/>
            <a:ext cx="5345723" cy="74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sz="3200" kern="0" dirty="0">
                <a:solidFill>
                  <a:srgbClr val="121212"/>
                </a:solidFill>
              </a:rPr>
              <a:t>What causes cell injury?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09AFF4C-B397-3346-93ED-C5C2F1B84641}"/>
              </a:ext>
            </a:extLst>
          </p:cNvPr>
          <p:cNvGrpSpPr/>
          <p:nvPr/>
        </p:nvGrpSpPr>
        <p:grpSpPr>
          <a:xfrm>
            <a:off x="661182" y="1723866"/>
            <a:ext cx="3024554" cy="1310065"/>
            <a:chOff x="661182" y="1723866"/>
            <a:chExt cx="3024554" cy="1310065"/>
          </a:xfrm>
        </p:grpSpPr>
        <p:pic>
          <p:nvPicPr>
            <p:cNvPr id="5" name="Picture 1" descr="d:\SCContent\9781416031215\graphics\fullsize\S9781416031215-001-f017.jpg">
              <a:extLst>
                <a:ext uri="{FF2B5EF4-FFF2-40B4-BE49-F238E27FC236}">
                  <a16:creationId xmlns:a16="http://schemas.microsoft.com/office/drawing/2014/main" id="{B73F7E85-77F5-D843-9F0D-457D21AF14C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61182" y="1983545"/>
              <a:ext cx="3024554" cy="95660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510C53F-D3DC-B345-B282-320F9BF1204B}"/>
                </a:ext>
              </a:extLst>
            </p:cNvPr>
            <p:cNvSpPr/>
            <p:nvPr/>
          </p:nvSpPr>
          <p:spPr>
            <a:xfrm>
              <a:off x="1773035" y="1723866"/>
              <a:ext cx="871691" cy="42614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F044569-1081-1E41-AB2C-3696EEAED1AE}"/>
                </a:ext>
              </a:extLst>
            </p:cNvPr>
            <p:cNvSpPr/>
            <p:nvPr/>
          </p:nvSpPr>
          <p:spPr>
            <a:xfrm>
              <a:off x="1981705" y="2607786"/>
              <a:ext cx="395735" cy="42614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itle 3">
            <a:extLst>
              <a:ext uri="{FF2B5EF4-FFF2-40B4-BE49-F238E27FC236}">
                <a16:creationId xmlns:a16="http://schemas.microsoft.com/office/drawing/2014/main" id="{940B9547-110A-1545-9021-D3ADBAC6C669}"/>
              </a:ext>
            </a:extLst>
          </p:cNvPr>
          <p:cNvSpPr txBox="1">
            <a:spLocks/>
          </p:cNvSpPr>
          <p:nvPr/>
        </p:nvSpPr>
        <p:spPr bwMode="auto">
          <a:xfrm>
            <a:off x="117230" y="1210691"/>
            <a:ext cx="4356296" cy="74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l" defTabSz="914400">
              <a:defRPr/>
            </a:pPr>
            <a:r>
              <a:rPr lang="en-US" sz="2600" kern="0" dirty="0">
                <a:solidFill>
                  <a:srgbClr val="121212"/>
                </a:solidFill>
              </a:rPr>
              <a:t>1. Ischemia (lack of blood flow)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E69F6A9-8542-404A-8C27-C26AC6FB1850}"/>
              </a:ext>
            </a:extLst>
          </p:cNvPr>
          <p:cNvGrpSpPr/>
          <p:nvPr/>
        </p:nvGrpSpPr>
        <p:grpSpPr>
          <a:xfrm>
            <a:off x="407963" y="2750233"/>
            <a:ext cx="3137095" cy="881474"/>
            <a:chOff x="407963" y="2750233"/>
            <a:chExt cx="3137095" cy="881474"/>
          </a:xfrm>
        </p:grpSpPr>
        <p:sp>
          <p:nvSpPr>
            <p:cNvPr id="15" name="Title 3">
              <a:extLst>
                <a:ext uri="{FF2B5EF4-FFF2-40B4-BE49-F238E27FC236}">
                  <a16:creationId xmlns:a16="http://schemas.microsoft.com/office/drawing/2014/main" id="{977CB394-8F09-AB42-8A04-683D9034FBB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07963" y="2888660"/>
              <a:ext cx="3137095" cy="743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>
                <a:defRPr/>
              </a:pPr>
              <a:r>
                <a:rPr lang="en-US" sz="2400" kern="0" dirty="0">
                  <a:solidFill>
                    <a:srgbClr val="121212"/>
                  </a:solidFill>
                </a:rPr>
                <a:t>Not enough oxygen</a:t>
              </a:r>
            </a:p>
          </p:txBody>
        </p:sp>
        <p:pic>
          <p:nvPicPr>
            <p:cNvPr id="17" name="Picture 1" descr="d:\SCContent\9781416031215\graphics\fullsize\S9781416031215-001-f017.jpg">
              <a:extLst>
                <a:ext uri="{FF2B5EF4-FFF2-40B4-BE49-F238E27FC236}">
                  <a16:creationId xmlns:a16="http://schemas.microsoft.com/office/drawing/2014/main" id="{668D3A74-8809-C447-8DCD-000EB7B4EAB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688124" y="2750233"/>
              <a:ext cx="337625" cy="34114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9536222-F1EF-B448-A945-94C0F3125F4A}"/>
              </a:ext>
            </a:extLst>
          </p:cNvPr>
          <p:cNvGrpSpPr/>
          <p:nvPr/>
        </p:nvGrpSpPr>
        <p:grpSpPr>
          <a:xfrm>
            <a:off x="759655" y="3507540"/>
            <a:ext cx="2335237" cy="1936555"/>
            <a:chOff x="759655" y="3507540"/>
            <a:chExt cx="2335237" cy="1936555"/>
          </a:xfrm>
        </p:grpSpPr>
        <p:pic>
          <p:nvPicPr>
            <p:cNvPr id="16" name="Picture 1" descr="d:\SCContent\9781416031215\graphics\fullsize\S9781416031215-001-f017.jpg">
              <a:extLst>
                <a:ext uri="{FF2B5EF4-FFF2-40B4-BE49-F238E27FC236}">
                  <a16:creationId xmlns:a16="http://schemas.microsoft.com/office/drawing/2014/main" id="{1AFDDFFD-6CF0-E348-AD4A-DA635568EDF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106770" y="3826409"/>
              <a:ext cx="1566090" cy="84406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" descr="d:\SCContent\9781416031215\graphics\fullsize\S9781416031215-001-f017.jpg">
              <a:extLst>
                <a:ext uri="{FF2B5EF4-FFF2-40B4-BE49-F238E27FC236}">
                  <a16:creationId xmlns:a16="http://schemas.microsoft.com/office/drawing/2014/main" id="{3B6CA561-743D-664D-8192-C18B2FF7CE7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685779" y="3507540"/>
              <a:ext cx="337625" cy="34114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itle 3">
              <a:extLst>
                <a:ext uri="{FF2B5EF4-FFF2-40B4-BE49-F238E27FC236}">
                  <a16:creationId xmlns:a16="http://schemas.microsoft.com/office/drawing/2014/main" id="{B9306D67-21C7-6246-A1E4-EEA0E22989E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59655" y="4701048"/>
              <a:ext cx="2335237" cy="743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>
                <a:defRPr/>
              </a:pPr>
              <a:r>
                <a:rPr lang="en-US" sz="2200" kern="0" dirty="0">
                  <a:solidFill>
                    <a:srgbClr val="121212"/>
                  </a:solidFill>
                </a:rPr>
                <a:t>Mitochondria can’t make ATP</a:t>
              </a:r>
              <a:endParaRPr lang="en-US" sz="2200" kern="0" baseline="-25000" dirty="0">
                <a:solidFill>
                  <a:srgbClr val="121212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09A3FA3-AA17-3248-8ED6-7763414F8332}"/>
              </a:ext>
            </a:extLst>
          </p:cNvPr>
          <p:cNvGrpSpPr/>
          <p:nvPr/>
        </p:nvGrpSpPr>
        <p:grpSpPr>
          <a:xfrm>
            <a:off x="337623" y="4455343"/>
            <a:ext cx="5723207" cy="2402657"/>
            <a:chOff x="337623" y="4455343"/>
            <a:chExt cx="5723207" cy="2402657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3AAD358-76C8-D84D-AD11-50B41836E6E2}"/>
                </a:ext>
              </a:extLst>
            </p:cNvPr>
            <p:cNvGrpSpPr/>
            <p:nvPr/>
          </p:nvGrpSpPr>
          <p:grpSpPr>
            <a:xfrm>
              <a:off x="3235569" y="4455343"/>
              <a:ext cx="2825261" cy="2121302"/>
              <a:chOff x="3235569" y="4455343"/>
              <a:chExt cx="2825261" cy="2121302"/>
            </a:xfrm>
          </p:grpSpPr>
          <p:pic>
            <p:nvPicPr>
              <p:cNvPr id="22" name="Picture 3" descr="Cell injury">
                <a:extLst>
                  <a:ext uri="{FF2B5EF4-FFF2-40B4-BE49-F238E27FC236}">
                    <a16:creationId xmlns:a16="http://schemas.microsoft.com/office/drawing/2014/main" id="{7F8A225D-0586-7E4B-ABFE-3A4C1F93FD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3235569" y="4557932"/>
                <a:ext cx="2588456" cy="201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2AF9F3D0-D677-1C4D-BE98-0DE93D6F9AE7}"/>
                  </a:ext>
                </a:extLst>
              </p:cNvPr>
              <p:cNvSpPr/>
              <p:nvPr/>
            </p:nvSpPr>
            <p:spPr>
              <a:xfrm>
                <a:off x="3238420" y="4455343"/>
                <a:ext cx="447315" cy="426145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A7DC62E-A9F6-744A-BE5A-6434B11C65EE}"/>
                  </a:ext>
                </a:extLst>
              </p:cNvPr>
              <p:cNvSpPr/>
              <p:nvPr/>
            </p:nvSpPr>
            <p:spPr>
              <a:xfrm>
                <a:off x="5613515" y="4628271"/>
                <a:ext cx="447315" cy="56036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Arc 13">
              <a:extLst>
                <a:ext uri="{FF2B5EF4-FFF2-40B4-BE49-F238E27FC236}">
                  <a16:creationId xmlns:a16="http://schemas.microsoft.com/office/drawing/2014/main" id="{420954E3-59F5-2746-8F49-B0F558C16E12}"/>
                </a:ext>
              </a:extLst>
            </p:cNvPr>
            <p:cNvSpPr/>
            <p:nvPr/>
          </p:nvSpPr>
          <p:spPr bwMode="auto">
            <a:xfrm rot="10535426">
              <a:off x="2021869" y="4799791"/>
              <a:ext cx="1617392" cy="1271174"/>
            </a:xfrm>
            <a:prstGeom prst="arc">
              <a:avLst>
                <a:gd name="adj1" fmla="val 14469969"/>
                <a:gd name="adj2" fmla="val 0"/>
              </a:avLst>
            </a:prstGeom>
            <a:noFill/>
            <a:ln w="22225">
              <a:solidFill>
                <a:srgbClr val="121212"/>
              </a:solidFill>
              <a:headEnd type="triangle" w="lg" len="med"/>
              <a:tailEnd type="none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66CCFF"/>
                </a:buClr>
                <a:buSzPct val="90000"/>
                <a:buFontTx/>
                <a:buChar char="•"/>
                <a:tabLst/>
              </a:pPr>
              <a:endParaRPr kumimoji="0" lang="en-US" sz="6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alibri" charset="0"/>
                <a:ea typeface="ＭＳ Ｐゴシック" charset="0"/>
              </a:endParaRPr>
            </a:p>
          </p:txBody>
        </p:sp>
        <p:sp>
          <p:nvSpPr>
            <p:cNvPr id="30" name="Title 3">
              <a:extLst>
                <a:ext uri="{FF2B5EF4-FFF2-40B4-BE49-F238E27FC236}">
                  <a16:creationId xmlns:a16="http://schemas.microsoft.com/office/drawing/2014/main" id="{714F42CF-9408-0746-A762-BED3722560B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37623" y="6114953"/>
              <a:ext cx="3181643" cy="743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>
                <a:defRPr/>
              </a:pPr>
              <a:r>
                <a:rPr lang="en-US" sz="2000" kern="0" dirty="0">
                  <a:solidFill>
                    <a:srgbClr val="121212"/>
                  </a:solidFill>
                </a:rPr>
                <a:t>Membrane pumps fail, calcium accumulates...</a:t>
              </a:r>
            </a:p>
          </p:txBody>
        </p:sp>
      </p:grpSp>
      <p:sp>
        <p:nvSpPr>
          <p:cNvPr id="41" name="Title 3">
            <a:extLst>
              <a:ext uri="{FF2B5EF4-FFF2-40B4-BE49-F238E27FC236}">
                <a16:creationId xmlns:a16="http://schemas.microsoft.com/office/drawing/2014/main" id="{6923D6BC-446C-924F-89B1-26D09E49C0EE}"/>
              </a:ext>
            </a:extLst>
          </p:cNvPr>
          <p:cNvSpPr txBox="1">
            <a:spLocks/>
          </p:cNvSpPr>
          <p:nvPr/>
        </p:nvSpPr>
        <p:spPr bwMode="auto">
          <a:xfrm>
            <a:off x="3854547" y="440486"/>
            <a:ext cx="5427785" cy="74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sz="3200" kern="0" dirty="0">
                <a:solidFill>
                  <a:srgbClr val="121212"/>
                </a:solidFill>
              </a:rPr>
              <a:t>Basically, two things!</a:t>
            </a:r>
          </a:p>
        </p:txBody>
      </p:sp>
    </p:spTree>
    <p:extLst>
      <p:ext uri="{BB962C8B-B14F-4D97-AF65-F5344CB8AC3E}">
        <p14:creationId xmlns:p14="http://schemas.microsoft.com/office/powerpoint/2010/main" val="1865200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4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5BE16804-E2A0-B14F-A8B2-B0742D4BDF13}"/>
              </a:ext>
            </a:extLst>
          </p:cNvPr>
          <p:cNvSpPr txBox="1">
            <a:spLocks/>
          </p:cNvSpPr>
          <p:nvPr/>
        </p:nvSpPr>
        <p:spPr bwMode="auto">
          <a:xfrm>
            <a:off x="0" y="428762"/>
            <a:ext cx="5345723" cy="74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sz="3200" kern="0" dirty="0">
                <a:solidFill>
                  <a:srgbClr val="121212"/>
                </a:solidFill>
              </a:rPr>
              <a:t>What causes cell injury?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09AFF4C-B397-3346-93ED-C5C2F1B84641}"/>
              </a:ext>
            </a:extLst>
          </p:cNvPr>
          <p:cNvGrpSpPr/>
          <p:nvPr/>
        </p:nvGrpSpPr>
        <p:grpSpPr>
          <a:xfrm>
            <a:off x="661182" y="1723866"/>
            <a:ext cx="3024554" cy="1310065"/>
            <a:chOff x="661182" y="1723866"/>
            <a:chExt cx="3024554" cy="1310065"/>
          </a:xfrm>
        </p:grpSpPr>
        <p:pic>
          <p:nvPicPr>
            <p:cNvPr id="5" name="Picture 1" descr="d:\SCContent\9781416031215\graphics\fullsize\S9781416031215-001-f017.jpg">
              <a:extLst>
                <a:ext uri="{FF2B5EF4-FFF2-40B4-BE49-F238E27FC236}">
                  <a16:creationId xmlns:a16="http://schemas.microsoft.com/office/drawing/2014/main" id="{B73F7E85-77F5-D843-9F0D-457D21AF14C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61182" y="1983545"/>
              <a:ext cx="3024554" cy="95660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510C53F-D3DC-B345-B282-320F9BF1204B}"/>
                </a:ext>
              </a:extLst>
            </p:cNvPr>
            <p:cNvSpPr/>
            <p:nvPr/>
          </p:nvSpPr>
          <p:spPr>
            <a:xfrm>
              <a:off x="1773035" y="1723866"/>
              <a:ext cx="871691" cy="42614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F044569-1081-1E41-AB2C-3696EEAED1AE}"/>
                </a:ext>
              </a:extLst>
            </p:cNvPr>
            <p:cNvSpPr/>
            <p:nvPr/>
          </p:nvSpPr>
          <p:spPr>
            <a:xfrm>
              <a:off x="1981705" y="2607786"/>
              <a:ext cx="395735" cy="42614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itle 3">
            <a:extLst>
              <a:ext uri="{FF2B5EF4-FFF2-40B4-BE49-F238E27FC236}">
                <a16:creationId xmlns:a16="http://schemas.microsoft.com/office/drawing/2014/main" id="{940B9547-110A-1545-9021-D3ADBAC6C669}"/>
              </a:ext>
            </a:extLst>
          </p:cNvPr>
          <p:cNvSpPr txBox="1">
            <a:spLocks/>
          </p:cNvSpPr>
          <p:nvPr/>
        </p:nvSpPr>
        <p:spPr bwMode="auto">
          <a:xfrm>
            <a:off x="117230" y="1210691"/>
            <a:ext cx="4356296" cy="74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l" defTabSz="914400">
              <a:defRPr/>
            </a:pPr>
            <a:r>
              <a:rPr lang="en-US" sz="2600" kern="0" dirty="0">
                <a:solidFill>
                  <a:srgbClr val="121212"/>
                </a:solidFill>
              </a:rPr>
              <a:t>1. Ischemia (lack of blood flow)</a:t>
            </a: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977CB394-8F09-AB42-8A04-683D9034FBB1}"/>
              </a:ext>
            </a:extLst>
          </p:cNvPr>
          <p:cNvSpPr txBox="1">
            <a:spLocks/>
          </p:cNvSpPr>
          <p:nvPr/>
        </p:nvSpPr>
        <p:spPr bwMode="auto">
          <a:xfrm>
            <a:off x="407963" y="2888660"/>
            <a:ext cx="3137095" cy="74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sz="2400" kern="0" dirty="0">
                <a:solidFill>
                  <a:srgbClr val="121212"/>
                </a:solidFill>
              </a:rPr>
              <a:t>Not enough oxygen</a:t>
            </a:r>
          </a:p>
        </p:txBody>
      </p:sp>
      <p:pic>
        <p:nvPicPr>
          <p:cNvPr id="16" name="Picture 1" descr="d:\SCContent\9781416031215\graphics\fullsize\S9781416031215-001-f017.jpg">
            <a:extLst>
              <a:ext uri="{FF2B5EF4-FFF2-40B4-BE49-F238E27FC236}">
                <a16:creationId xmlns:a16="http://schemas.microsoft.com/office/drawing/2014/main" id="{1AFDDFFD-6CF0-E348-AD4A-DA635568ED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06770" y="3826409"/>
            <a:ext cx="1566090" cy="844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" descr="d:\SCContent\9781416031215\graphics\fullsize\S9781416031215-001-f017.jpg">
            <a:extLst>
              <a:ext uri="{FF2B5EF4-FFF2-40B4-BE49-F238E27FC236}">
                <a16:creationId xmlns:a16="http://schemas.microsoft.com/office/drawing/2014/main" id="{668D3A74-8809-C447-8DCD-000EB7B4EA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88124" y="2750233"/>
            <a:ext cx="337625" cy="3411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" descr="d:\SCContent\9781416031215\graphics\fullsize\S9781416031215-001-f017.jpg">
            <a:extLst>
              <a:ext uri="{FF2B5EF4-FFF2-40B4-BE49-F238E27FC236}">
                <a16:creationId xmlns:a16="http://schemas.microsoft.com/office/drawing/2014/main" id="{3B6CA561-743D-664D-8192-C18B2FF7CE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85779" y="3507540"/>
            <a:ext cx="337625" cy="3411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3">
            <a:extLst>
              <a:ext uri="{FF2B5EF4-FFF2-40B4-BE49-F238E27FC236}">
                <a16:creationId xmlns:a16="http://schemas.microsoft.com/office/drawing/2014/main" id="{B9306D67-21C7-6246-A1E4-EEA0E22989ED}"/>
              </a:ext>
            </a:extLst>
          </p:cNvPr>
          <p:cNvSpPr txBox="1">
            <a:spLocks/>
          </p:cNvSpPr>
          <p:nvPr/>
        </p:nvSpPr>
        <p:spPr bwMode="auto">
          <a:xfrm>
            <a:off x="759655" y="4701048"/>
            <a:ext cx="2335237" cy="74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sz="2200" kern="0" dirty="0">
                <a:solidFill>
                  <a:srgbClr val="121212"/>
                </a:solidFill>
              </a:rPr>
              <a:t>Mitochondria can’t make ATP</a:t>
            </a:r>
            <a:endParaRPr lang="en-US" sz="2200" kern="0" baseline="-25000" dirty="0">
              <a:solidFill>
                <a:srgbClr val="121212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3AAD358-76C8-D84D-AD11-50B41836E6E2}"/>
              </a:ext>
            </a:extLst>
          </p:cNvPr>
          <p:cNvGrpSpPr/>
          <p:nvPr/>
        </p:nvGrpSpPr>
        <p:grpSpPr>
          <a:xfrm>
            <a:off x="3235569" y="4455343"/>
            <a:ext cx="2825261" cy="2121302"/>
            <a:chOff x="3235569" y="4455343"/>
            <a:chExt cx="2825261" cy="2121302"/>
          </a:xfrm>
        </p:grpSpPr>
        <p:pic>
          <p:nvPicPr>
            <p:cNvPr id="22" name="Picture 3" descr="Cell injury">
              <a:extLst>
                <a:ext uri="{FF2B5EF4-FFF2-40B4-BE49-F238E27FC236}">
                  <a16:creationId xmlns:a16="http://schemas.microsoft.com/office/drawing/2014/main" id="{7F8A225D-0586-7E4B-ABFE-3A4C1F93FD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235569" y="4557932"/>
              <a:ext cx="2588456" cy="201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AF9F3D0-D677-1C4D-BE98-0DE93D6F9AE7}"/>
                </a:ext>
              </a:extLst>
            </p:cNvPr>
            <p:cNvSpPr/>
            <p:nvPr/>
          </p:nvSpPr>
          <p:spPr>
            <a:xfrm>
              <a:off x="3238420" y="4455343"/>
              <a:ext cx="447315" cy="42614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A7DC62E-A9F6-744A-BE5A-6434B11C65EE}"/>
                </a:ext>
              </a:extLst>
            </p:cNvPr>
            <p:cNvSpPr/>
            <p:nvPr/>
          </p:nvSpPr>
          <p:spPr>
            <a:xfrm>
              <a:off x="5613515" y="4628271"/>
              <a:ext cx="447315" cy="56036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Arc 13">
            <a:extLst>
              <a:ext uri="{FF2B5EF4-FFF2-40B4-BE49-F238E27FC236}">
                <a16:creationId xmlns:a16="http://schemas.microsoft.com/office/drawing/2014/main" id="{420954E3-59F5-2746-8F49-B0F558C16E12}"/>
              </a:ext>
            </a:extLst>
          </p:cNvPr>
          <p:cNvSpPr/>
          <p:nvPr/>
        </p:nvSpPr>
        <p:spPr bwMode="auto">
          <a:xfrm rot="10535426">
            <a:off x="2021869" y="4799791"/>
            <a:ext cx="1617392" cy="1271174"/>
          </a:xfrm>
          <a:prstGeom prst="arc">
            <a:avLst>
              <a:gd name="adj1" fmla="val 14469969"/>
              <a:gd name="adj2" fmla="val 0"/>
            </a:avLst>
          </a:prstGeom>
          <a:noFill/>
          <a:ln w="22225">
            <a:solidFill>
              <a:srgbClr val="121212"/>
            </a:solidFill>
            <a:headEnd type="triangle" w="lg" len="med"/>
            <a:tailEnd type="none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FontTx/>
              <a:buChar char="•"/>
              <a:tabLst/>
            </a:pPr>
            <a:endParaRPr kumimoji="0" lang="en-US" sz="6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Calibri" charset="0"/>
              <a:ea typeface="ＭＳ Ｐゴシック" charset="0"/>
            </a:endParaRPr>
          </a:p>
        </p:txBody>
      </p:sp>
      <p:sp>
        <p:nvSpPr>
          <p:cNvPr id="27" name="Title 3">
            <a:extLst>
              <a:ext uri="{FF2B5EF4-FFF2-40B4-BE49-F238E27FC236}">
                <a16:creationId xmlns:a16="http://schemas.microsoft.com/office/drawing/2014/main" id="{17AF2830-F2D8-9F41-9865-1D7461E38772}"/>
              </a:ext>
            </a:extLst>
          </p:cNvPr>
          <p:cNvSpPr txBox="1">
            <a:spLocks/>
          </p:cNvSpPr>
          <p:nvPr/>
        </p:nvSpPr>
        <p:spPr bwMode="auto">
          <a:xfrm>
            <a:off x="4658750" y="1210691"/>
            <a:ext cx="4485250" cy="74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l" defTabSz="914400">
              <a:defRPr/>
            </a:pPr>
            <a:r>
              <a:rPr lang="en-US" sz="2600" kern="0" dirty="0">
                <a:solidFill>
                  <a:srgbClr val="121212"/>
                </a:solidFill>
              </a:rPr>
              <a:t>2. Things that form free radicals</a:t>
            </a:r>
          </a:p>
        </p:txBody>
      </p:sp>
      <p:sp>
        <p:nvSpPr>
          <p:cNvPr id="30" name="Title 3">
            <a:extLst>
              <a:ext uri="{FF2B5EF4-FFF2-40B4-BE49-F238E27FC236}">
                <a16:creationId xmlns:a16="http://schemas.microsoft.com/office/drawing/2014/main" id="{714F42CF-9408-0746-A762-BED3722560B6}"/>
              </a:ext>
            </a:extLst>
          </p:cNvPr>
          <p:cNvSpPr txBox="1">
            <a:spLocks/>
          </p:cNvSpPr>
          <p:nvPr/>
        </p:nvSpPr>
        <p:spPr bwMode="auto">
          <a:xfrm>
            <a:off x="337623" y="6114953"/>
            <a:ext cx="3181643" cy="74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sz="2000" kern="0" dirty="0">
                <a:solidFill>
                  <a:srgbClr val="121212"/>
                </a:solidFill>
              </a:rPr>
              <a:t>Membrane pumps fail, calcium accumulates...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D9F9EB4-7BFE-4F4A-1FCB-DCCAC9F6C7FC}"/>
              </a:ext>
            </a:extLst>
          </p:cNvPr>
          <p:cNvGrpSpPr/>
          <p:nvPr/>
        </p:nvGrpSpPr>
        <p:grpSpPr>
          <a:xfrm>
            <a:off x="5381703" y="4107766"/>
            <a:ext cx="2918232" cy="2750234"/>
            <a:chOff x="5381703" y="4107766"/>
            <a:chExt cx="2918232" cy="275023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C51CF85-BD5F-C44A-A8BD-B9805E13FA3D}"/>
                </a:ext>
              </a:extLst>
            </p:cNvPr>
            <p:cNvGrpSpPr/>
            <p:nvPr/>
          </p:nvGrpSpPr>
          <p:grpSpPr>
            <a:xfrm>
              <a:off x="5381703" y="4825581"/>
              <a:ext cx="2482137" cy="2032419"/>
              <a:chOff x="5381703" y="4825581"/>
              <a:chExt cx="2482137" cy="2032419"/>
            </a:xfrm>
          </p:grpSpPr>
          <p:sp>
            <p:nvSpPr>
              <p:cNvPr id="31" name="Title 3">
                <a:extLst>
                  <a:ext uri="{FF2B5EF4-FFF2-40B4-BE49-F238E27FC236}">
                    <a16:creationId xmlns:a16="http://schemas.microsoft.com/office/drawing/2014/main" id="{630C2C4D-AD49-0E4B-B342-8317CF14150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934222" y="6114953"/>
                <a:ext cx="1929618" cy="7430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noAutofit/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+mj-lt"/>
                    <a:ea typeface="+mj-ea"/>
                    <a:cs typeface="ＭＳ Ｐゴシック" charset="0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5pPr>
                <a:lvl6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defTabSz="914400">
                  <a:defRPr/>
                </a:pPr>
                <a:r>
                  <a:rPr lang="en-US" sz="2000" kern="0" dirty="0">
                    <a:solidFill>
                      <a:srgbClr val="121212"/>
                    </a:solidFill>
                  </a:rPr>
                  <a:t>Cell membrane is damaged</a:t>
                </a:r>
              </a:p>
            </p:txBody>
          </p:sp>
          <p:sp>
            <p:nvSpPr>
              <p:cNvPr id="32" name="Arc 31">
                <a:extLst>
                  <a:ext uri="{FF2B5EF4-FFF2-40B4-BE49-F238E27FC236}">
                    <a16:creationId xmlns:a16="http://schemas.microsoft.com/office/drawing/2014/main" id="{466AAA10-8233-2744-8203-1EB5E98F767C}"/>
                  </a:ext>
                </a:extLst>
              </p:cNvPr>
              <p:cNvSpPr/>
              <p:nvPr/>
            </p:nvSpPr>
            <p:spPr bwMode="auto">
              <a:xfrm rot="11064574" flipH="1">
                <a:off x="5381703" y="4825581"/>
                <a:ext cx="1617392" cy="1271174"/>
              </a:xfrm>
              <a:prstGeom prst="arc">
                <a:avLst>
                  <a:gd name="adj1" fmla="val 14469969"/>
                  <a:gd name="adj2" fmla="val 0"/>
                </a:avLst>
              </a:prstGeom>
              <a:noFill/>
              <a:ln w="22225">
                <a:solidFill>
                  <a:srgbClr val="121212"/>
                </a:solidFill>
                <a:headEnd type="triangle" w="lg" len="med"/>
                <a:tailEnd type="none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l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66CCFF"/>
                  </a:buClr>
                  <a:buSzPct val="90000"/>
                  <a:buFontTx/>
                  <a:buChar char="•"/>
                  <a:tabLst/>
                </a:pPr>
                <a:endParaRPr kumimoji="0" lang="en-US" sz="6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alibri" charset="0"/>
                  <a:ea typeface="ＭＳ Ｐゴシック" charset="0"/>
                </a:endParaRPr>
              </a:p>
            </p:txBody>
          </p:sp>
        </p:grpSp>
        <p:sp>
          <p:nvSpPr>
            <p:cNvPr id="26" name="Title 3">
              <a:extLst>
                <a:ext uri="{FF2B5EF4-FFF2-40B4-BE49-F238E27FC236}">
                  <a16:creationId xmlns:a16="http://schemas.microsoft.com/office/drawing/2014/main" id="{A610BC0F-4F6C-164E-8677-883D2D9B45C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018624" y="4709162"/>
              <a:ext cx="2281311" cy="743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 fontScale="92500" lnSpcReduction="10000"/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>
                <a:defRPr/>
              </a:pPr>
              <a:r>
                <a:rPr lang="en-US" sz="2400" kern="0" dirty="0">
                  <a:solidFill>
                    <a:srgbClr val="121212"/>
                  </a:solidFill>
                </a:rPr>
                <a:t>Free radicals</a:t>
              </a:r>
              <a:br>
                <a:rPr lang="en-US" sz="2400" kern="0" dirty="0">
                  <a:solidFill>
                    <a:srgbClr val="121212"/>
                  </a:solidFill>
                </a:rPr>
              </a:br>
              <a:r>
                <a:rPr lang="en-US" sz="2400" kern="0" dirty="0">
                  <a:solidFill>
                    <a:srgbClr val="121212"/>
                  </a:solidFill>
                </a:rPr>
                <a:t>(like H</a:t>
              </a:r>
              <a:r>
                <a:rPr lang="en-US" sz="2400" kern="0" baseline="-25000" dirty="0">
                  <a:solidFill>
                    <a:srgbClr val="121212"/>
                  </a:solidFill>
                </a:rPr>
                <a:t>2</a:t>
              </a:r>
              <a:r>
                <a:rPr lang="en-US" sz="2400" kern="0" dirty="0">
                  <a:solidFill>
                    <a:srgbClr val="121212"/>
                  </a:solidFill>
                </a:rPr>
                <a:t>O</a:t>
              </a:r>
              <a:r>
                <a:rPr lang="en-US" sz="2400" kern="0" baseline="-25000" dirty="0">
                  <a:solidFill>
                    <a:srgbClr val="121212"/>
                  </a:solidFill>
                </a:rPr>
                <a:t>2</a:t>
              </a:r>
              <a:r>
                <a:rPr lang="en-US" sz="2400" kern="0" dirty="0">
                  <a:solidFill>
                    <a:srgbClr val="121212"/>
                  </a:solidFill>
                </a:rPr>
                <a:t>)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BAFB5E2-B097-0943-878C-FC86755FA2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90117" y="4107766"/>
              <a:ext cx="0" cy="629529"/>
            </a:xfrm>
            <a:prstGeom prst="straightConnector1">
              <a:avLst/>
            </a:prstGeom>
            <a:noFill/>
            <a:ln w="22225">
              <a:solidFill>
                <a:srgbClr val="121212"/>
              </a:solidFill>
              <a:tailEnd type="triangle" w="lg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44B59EF-5F97-4144-B8EE-AE7AFC5DFA10}"/>
              </a:ext>
            </a:extLst>
          </p:cNvPr>
          <p:cNvGrpSpPr/>
          <p:nvPr/>
        </p:nvGrpSpPr>
        <p:grpSpPr>
          <a:xfrm>
            <a:off x="4572000" y="2178243"/>
            <a:ext cx="4778326" cy="2013827"/>
            <a:chOff x="4572000" y="2178243"/>
            <a:chExt cx="4778326" cy="2013827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98BE46B-C09D-7545-A2FD-CF9CD3FC4CC8}"/>
                </a:ext>
              </a:extLst>
            </p:cNvPr>
            <p:cNvGrpSpPr/>
            <p:nvPr/>
          </p:nvGrpSpPr>
          <p:grpSpPr>
            <a:xfrm rot="226701">
              <a:off x="5529107" y="2312364"/>
              <a:ext cx="3040086" cy="1879706"/>
              <a:chOff x="5515040" y="2115416"/>
              <a:chExt cx="3040086" cy="1879706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9D851C7C-07E2-B24B-93FE-6D28FB703DA0}"/>
                  </a:ext>
                </a:extLst>
              </p:cNvPr>
              <p:cNvGrpSpPr/>
              <p:nvPr/>
            </p:nvGrpSpPr>
            <p:grpSpPr>
              <a:xfrm>
                <a:off x="5515040" y="2115416"/>
                <a:ext cx="3040086" cy="1696929"/>
                <a:chOff x="5557244" y="2115416"/>
                <a:chExt cx="3040086" cy="1696929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9DFB6F50-3029-E145-A69F-DF847A125314}"/>
                    </a:ext>
                  </a:extLst>
                </p:cNvPr>
                <p:cNvGrpSpPr/>
                <p:nvPr/>
              </p:nvGrpSpPr>
              <p:grpSpPr>
                <a:xfrm>
                  <a:off x="5557244" y="2115416"/>
                  <a:ext cx="3040086" cy="1476721"/>
                  <a:chOff x="5557244" y="2115416"/>
                  <a:chExt cx="3040086" cy="1476721"/>
                </a:xfrm>
              </p:grpSpPr>
              <p:pic>
                <p:nvPicPr>
                  <p:cNvPr id="33" name="Picture 3" descr="Cell injury">
                    <a:extLst>
                      <a:ext uri="{FF2B5EF4-FFF2-40B4-BE49-F238E27FC236}">
                        <a16:creationId xmlns:a16="http://schemas.microsoft.com/office/drawing/2014/main" id="{3D8D7B8F-7975-114F-BDD0-2BED2A07411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7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 bwMode="auto">
                  <a:xfrm rot="20715176">
                    <a:off x="5642180" y="2251144"/>
                    <a:ext cx="2955150" cy="134099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35" name="Rectangle 34">
                    <a:extLst>
                      <a:ext uri="{FF2B5EF4-FFF2-40B4-BE49-F238E27FC236}">
                        <a16:creationId xmlns:a16="http://schemas.microsoft.com/office/drawing/2014/main" id="{785BE1ED-1FBD-0B48-A3DD-039CAC293471}"/>
                      </a:ext>
                    </a:extLst>
                  </p:cNvPr>
                  <p:cNvSpPr/>
                  <p:nvPr/>
                </p:nvSpPr>
                <p:spPr>
                  <a:xfrm>
                    <a:off x="5557244" y="2638266"/>
                    <a:ext cx="562202" cy="426145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Rectangle 35">
                    <a:extLst>
                      <a:ext uri="{FF2B5EF4-FFF2-40B4-BE49-F238E27FC236}">
                        <a16:creationId xmlns:a16="http://schemas.microsoft.com/office/drawing/2014/main" id="{318EDEA2-70F9-EE4F-996D-53605EC768C0}"/>
                      </a:ext>
                    </a:extLst>
                  </p:cNvPr>
                  <p:cNvSpPr/>
                  <p:nvPr/>
                </p:nvSpPr>
                <p:spPr>
                  <a:xfrm rot="20585089">
                    <a:off x="6778788" y="2115416"/>
                    <a:ext cx="1338270" cy="426145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A274EFFB-2EFC-2A4A-BF1F-83CF54730228}"/>
                      </a:ext>
                    </a:extLst>
                  </p:cNvPr>
                  <p:cNvSpPr/>
                  <p:nvPr/>
                </p:nvSpPr>
                <p:spPr>
                  <a:xfrm rot="20012067">
                    <a:off x="7986097" y="2562030"/>
                    <a:ext cx="609392" cy="426145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801FED56-FE4E-9548-BD23-0CB180AC8042}"/>
                    </a:ext>
                  </a:extLst>
                </p:cNvPr>
                <p:cNvSpPr/>
                <p:nvPr/>
              </p:nvSpPr>
              <p:spPr>
                <a:xfrm>
                  <a:off x="6879608" y="3482328"/>
                  <a:ext cx="393389" cy="33001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8" name="Title 3">
                <a:extLst>
                  <a:ext uri="{FF2B5EF4-FFF2-40B4-BE49-F238E27FC236}">
                    <a16:creationId xmlns:a16="http://schemas.microsoft.com/office/drawing/2014/main" id="{B1E7CF3A-250C-6C45-BFC7-4E267DA5008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64216" y="3252075"/>
                <a:ext cx="677594" cy="7430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normAutofit/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+mj-lt"/>
                    <a:ea typeface="+mj-ea"/>
                    <a:cs typeface="ＭＳ Ｐゴシック" charset="0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5pPr>
                <a:lvl6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defTabSz="914400">
                  <a:defRPr/>
                </a:pPr>
                <a:r>
                  <a:rPr lang="en-US" sz="2400" kern="0" dirty="0">
                    <a:solidFill>
                      <a:srgbClr val="121212"/>
                    </a:solidFill>
                  </a:rPr>
                  <a:t>O</a:t>
                </a:r>
                <a:r>
                  <a:rPr lang="en-US" sz="2400" kern="0" baseline="-25000" dirty="0">
                    <a:solidFill>
                      <a:srgbClr val="121212"/>
                    </a:solidFill>
                  </a:rPr>
                  <a:t>2</a:t>
                </a:r>
              </a:p>
            </p:txBody>
          </p:sp>
        </p:grpSp>
        <p:sp>
          <p:nvSpPr>
            <p:cNvPr id="43" name="Title 3">
              <a:extLst>
                <a:ext uri="{FF2B5EF4-FFF2-40B4-BE49-F238E27FC236}">
                  <a16:creationId xmlns:a16="http://schemas.microsoft.com/office/drawing/2014/main" id="{CA7A7BAD-3A24-C348-825D-D2A75C0CD02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572000" y="2749156"/>
              <a:ext cx="1685778" cy="534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>
                <a:defRPr/>
              </a:pPr>
              <a:r>
                <a:rPr lang="en-US" sz="2200" kern="0" dirty="0">
                  <a:solidFill>
                    <a:srgbClr val="121212"/>
                  </a:solidFill>
                </a:rPr>
                <a:t>Radiation</a:t>
              </a:r>
              <a:endParaRPr lang="en-US" sz="2200" kern="0" baseline="-25000" dirty="0">
                <a:solidFill>
                  <a:srgbClr val="121212"/>
                </a:solidFill>
              </a:endParaRPr>
            </a:p>
          </p:txBody>
        </p:sp>
        <p:sp>
          <p:nvSpPr>
            <p:cNvPr id="44" name="Title 3">
              <a:extLst>
                <a:ext uri="{FF2B5EF4-FFF2-40B4-BE49-F238E27FC236}">
                  <a16:creationId xmlns:a16="http://schemas.microsoft.com/office/drawing/2014/main" id="{F2DD8EEB-2732-734A-BD68-049F7FF46DF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176913" y="2178243"/>
              <a:ext cx="1894449" cy="534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>
                <a:defRPr/>
              </a:pPr>
              <a:r>
                <a:rPr lang="en-US" sz="2200" kern="0" dirty="0">
                  <a:solidFill>
                    <a:srgbClr val="121212"/>
                  </a:solidFill>
                </a:rPr>
                <a:t>Inflammation</a:t>
              </a:r>
              <a:endParaRPr lang="en-US" sz="2200" kern="0" baseline="-25000" dirty="0">
                <a:solidFill>
                  <a:srgbClr val="121212"/>
                </a:solidFill>
              </a:endParaRPr>
            </a:p>
          </p:txBody>
        </p:sp>
        <p:sp>
          <p:nvSpPr>
            <p:cNvPr id="45" name="Title 3">
              <a:extLst>
                <a:ext uri="{FF2B5EF4-FFF2-40B4-BE49-F238E27FC236}">
                  <a16:creationId xmlns:a16="http://schemas.microsoft.com/office/drawing/2014/main" id="{433E10AE-B900-FD48-88D0-FDDC4A7BA7E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975230" y="2189966"/>
              <a:ext cx="1563858" cy="5344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>
                <a:defRPr/>
              </a:pPr>
              <a:r>
                <a:rPr lang="en-US" sz="2200" kern="0" dirty="0">
                  <a:solidFill>
                    <a:srgbClr val="121212"/>
                  </a:solidFill>
                </a:rPr>
                <a:t>Chemicals</a:t>
              </a:r>
              <a:endParaRPr lang="en-US" sz="2200" kern="0" baseline="-25000" dirty="0">
                <a:solidFill>
                  <a:srgbClr val="121212"/>
                </a:solidFill>
              </a:endParaRPr>
            </a:p>
          </p:txBody>
        </p:sp>
        <p:sp>
          <p:nvSpPr>
            <p:cNvPr id="46" name="Title 3">
              <a:extLst>
                <a:ext uri="{FF2B5EF4-FFF2-40B4-BE49-F238E27FC236}">
                  <a16:creationId xmlns:a16="http://schemas.microsoft.com/office/drawing/2014/main" id="{7B796BA3-589A-0240-8D30-EDD1BAE17AD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64548" y="2749156"/>
              <a:ext cx="1685778" cy="534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>
                <a:defRPr/>
              </a:pPr>
              <a:r>
                <a:rPr lang="en-US" sz="2200" kern="0" dirty="0">
                  <a:solidFill>
                    <a:srgbClr val="121212"/>
                  </a:solidFill>
                </a:rPr>
                <a:t>Toxins</a:t>
              </a:r>
              <a:endParaRPr lang="en-US" sz="2200" kern="0" baseline="-25000" dirty="0">
                <a:solidFill>
                  <a:srgbClr val="121212"/>
                </a:solidFill>
              </a:endParaRPr>
            </a:p>
          </p:txBody>
        </p:sp>
      </p:grpSp>
      <p:sp>
        <p:nvSpPr>
          <p:cNvPr id="41" name="Title 3">
            <a:extLst>
              <a:ext uri="{FF2B5EF4-FFF2-40B4-BE49-F238E27FC236}">
                <a16:creationId xmlns:a16="http://schemas.microsoft.com/office/drawing/2014/main" id="{6923D6BC-446C-924F-89B1-26D09E49C0EE}"/>
              </a:ext>
            </a:extLst>
          </p:cNvPr>
          <p:cNvSpPr txBox="1">
            <a:spLocks/>
          </p:cNvSpPr>
          <p:nvPr/>
        </p:nvSpPr>
        <p:spPr bwMode="auto">
          <a:xfrm>
            <a:off x="3854547" y="440486"/>
            <a:ext cx="5427785" cy="74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sz="3200" kern="0" dirty="0">
                <a:solidFill>
                  <a:srgbClr val="121212"/>
                </a:solidFill>
              </a:rPr>
              <a:t>Basically, two things!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722312A-A9F5-0F47-9288-B6319E4DDF21}"/>
              </a:ext>
            </a:extLst>
          </p:cNvPr>
          <p:cNvGrpSpPr/>
          <p:nvPr/>
        </p:nvGrpSpPr>
        <p:grpSpPr>
          <a:xfrm>
            <a:off x="112542" y="1252025"/>
            <a:ext cx="4459458" cy="5605974"/>
            <a:chOff x="112542" y="1252025"/>
            <a:chExt cx="4459458" cy="5605974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9D0B824-BE69-2B4E-93F5-2A4B10FCD475}"/>
                </a:ext>
              </a:extLst>
            </p:cNvPr>
            <p:cNvSpPr/>
            <p:nvPr/>
          </p:nvSpPr>
          <p:spPr>
            <a:xfrm>
              <a:off x="112542" y="1252025"/>
              <a:ext cx="4459458" cy="3376246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A7A1B48-0365-8B45-8349-F0F5B1F72B59}"/>
                </a:ext>
              </a:extLst>
            </p:cNvPr>
            <p:cNvSpPr/>
            <p:nvPr/>
          </p:nvSpPr>
          <p:spPr>
            <a:xfrm>
              <a:off x="208671" y="4614202"/>
              <a:ext cx="3040966" cy="2243797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8846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65CFE5E4-5234-884C-BECF-6F06A51F08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000" dirty="0">
                <a:solidFill>
                  <a:srgbClr val="D334B5"/>
                </a:solidFill>
                <a:cs typeface="+mj-cs"/>
              </a:rPr>
              <a:t>Cell Injury Outline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35591" y="2213317"/>
            <a:ext cx="4876800" cy="2893256"/>
          </a:xfrm>
        </p:spPr>
        <p:txBody>
          <a:bodyPr/>
          <a:lstStyle/>
          <a:p>
            <a:pPr>
              <a:spcBef>
                <a:spcPct val="30000"/>
              </a:spcBef>
              <a:buClr>
                <a:schemeClr val="bg2">
                  <a:lumMod val="60000"/>
                  <a:lumOff val="40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cs typeface="+mn-cs"/>
              </a:rPr>
              <a:t>What is cell injury, exactly?</a:t>
            </a:r>
          </a:p>
          <a:p>
            <a:pPr>
              <a:spcBef>
                <a:spcPct val="30000"/>
              </a:spcBef>
              <a:buClr>
                <a:schemeClr val="bg2">
                  <a:lumMod val="60000"/>
                  <a:lumOff val="40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cs typeface="+mn-cs"/>
              </a:rPr>
              <a:t>The four adaptations</a:t>
            </a:r>
          </a:p>
          <a:p>
            <a:pPr>
              <a:spcBef>
                <a:spcPct val="30000"/>
              </a:spcBef>
              <a:buClr>
                <a:schemeClr val="bg2">
                  <a:lumMod val="60000"/>
                  <a:lumOff val="40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cs typeface="+mn-cs"/>
              </a:rPr>
              <a:t>The two causes of cell injury</a:t>
            </a:r>
          </a:p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The mechanisms of cell injury</a:t>
            </a:r>
          </a:p>
          <a:p>
            <a:pPr marL="0" indent="0">
              <a:spcBef>
                <a:spcPct val="30000"/>
              </a:spcBef>
              <a:buClr>
                <a:srgbClr val="121212"/>
              </a:buClr>
              <a:buNone/>
              <a:defRPr/>
            </a:pPr>
            <a:endParaRPr lang="en-US" dirty="0">
              <a:solidFill>
                <a:srgbClr val="121212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05214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77" descr="d:\SCContent\9781416031215\graphics\fullsize\S9781416031215-001-f001.jpg">
            <a:extLst>
              <a:ext uri="{FF2B5EF4-FFF2-40B4-BE49-F238E27FC236}">
                <a16:creationId xmlns:a16="http://schemas.microsoft.com/office/drawing/2014/main" id="{85A4AE0D-70EC-4C4F-A240-DD6A810675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58900" y="376518"/>
            <a:ext cx="6426200" cy="6010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0BC71FF-1611-9C48-8947-F9CF5D06E770}"/>
              </a:ext>
            </a:extLst>
          </p:cNvPr>
          <p:cNvGrpSpPr/>
          <p:nvPr/>
        </p:nvGrpSpPr>
        <p:grpSpPr>
          <a:xfrm>
            <a:off x="510989" y="1171668"/>
            <a:ext cx="3917577" cy="3252413"/>
            <a:chOff x="510989" y="1171668"/>
            <a:chExt cx="3917577" cy="325241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C9057A7-832A-7841-9990-0AB4FC00F672}"/>
                </a:ext>
              </a:extLst>
            </p:cNvPr>
            <p:cNvSpPr/>
            <p:nvPr/>
          </p:nvSpPr>
          <p:spPr>
            <a:xfrm>
              <a:off x="510989" y="1171668"/>
              <a:ext cx="3173506" cy="32524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D4135A1-076A-D245-B32B-2607969C4E7C}"/>
                </a:ext>
              </a:extLst>
            </p:cNvPr>
            <p:cNvSpPr/>
            <p:nvPr/>
          </p:nvSpPr>
          <p:spPr>
            <a:xfrm>
              <a:off x="3657600" y="2211574"/>
              <a:ext cx="770966" cy="1257767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2EE9536-608F-2E41-890E-10EE66604834}"/>
              </a:ext>
            </a:extLst>
          </p:cNvPr>
          <p:cNvSpPr/>
          <p:nvPr/>
        </p:nvSpPr>
        <p:spPr>
          <a:xfrm>
            <a:off x="6266703" y="194515"/>
            <a:ext cx="2151156" cy="325241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71297E-492B-7142-9826-CF6CEAF99C01}"/>
              </a:ext>
            </a:extLst>
          </p:cNvPr>
          <p:cNvSpPr/>
          <p:nvPr/>
        </p:nvSpPr>
        <p:spPr>
          <a:xfrm>
            <a:off x="4921996" y="225892"/>
            <a:ext cx="1357780" cy="1257767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F37BAE-4DE0-8F46-A77A-7059510AF686}"/>
              </a:ext>
            </a:extLst>
          </p:cNvPr>
          <p:cNvSpPr/>
          <p:nvPr/>
        </p:nvSpPr>
        <p:spPr>
          <a:xfrm>
            <a:off x="4292853" y="3166935"/>
            <a:ext cx="3173506" cy="32524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75C1C6-AA99-2843-9F82-C3ADCED753A6}"/>
              </a:ext>
            </a:extLst>
          </p:cNvPr>
          <p:cNvSpPr/>
          <p:nvPr/>
        </p:nvSpPr>
        <p:spPr>
          <a:xfrm>
            <a:off x="2839327" y="4994632"/>
            <a:ext cx="5165189" cy="15890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33D9BE-2CCD-4B40-9F58-95895BB8BC8D}"/>
              </a:ext>
            </a:extLst>
          </p:cNvPr>
          <p:cNvSpPr/>
          <p:nvPr/>
        </p:nvSpPr>
        <p:spPr>
          <a:xfrm>
            <a:off x="4919001" y="251475"/>
            <a:ext cx="4225000" cy="15890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9AD2F9-2BCF-F747-9059-2D809B846DCD}"/>
              </a:ext>
            </a:extLst>
          </p:cNvPr>
          <p:cNvSpPr/>
          <p:nvPr/>
        </p:nvSpPr>
        <p:spPr>
          <a:xfrm>
            <a:off x="6295291" y="1501155"/>
            <a:ext cx="2679897" cy="15890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0D87FB10-9C86-4349-8F3C-10B5CA4C8999}"/>
              </a:ext>
            </a:extLst>
          </p:cNvPr>
          <p:cNvSpPr txBox="1">
            <a:spLocks/>
          </p:cNvSpPr>
          <p:nvPr/>
        </p:nvSpPr>
        <p:spPr>
          <a:xfrm>
            <a:off x="3534243" y="3651602"/>
            <a:ext cx="3696550" cy="92039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C00000"/>
                </a:solidFill>
              </a:rPr>
              <a:t>What happens when cells get injured?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4E20211-5FC3-D247-A20B-B3E09D853949}"/>
                  </a:ext>
                </a:extLst>
              </p14:cNvPr>
              <p14:cNvContentPartPr/>
              <p14:nvPr/>
            </p14:nvContentPartPr>
            <p14:xfrm>
              <a:off x="3975591" y="2159391"/>
              <a:ext cx="2964600" cy="12816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4E20211-5FC3-D247-A20B-B3E09D85394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57591" y="2141751"/>
                <a:ext cx="3000240" cy="131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397607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 descr="d:\SCContent\9781416031215\graphics\fullsize\S9781416031215-001-f016.jpg">
            <a:extLst>
              <a:ext uri="{FF2B5EF4-FFF2-40B4-BE49-F238E27FC236}">
                <a16:creationId xmlns:a16="http://schemas.microsoft.com/office/drawing/2014/main" id="{15DA300B-BE47-1246-8E23-3230FE3650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23483" y="1344166"/>
            <a:ext cx="1317813" cy="7284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8" name="Picture 5" descr="top_logo">
            <a:extLst>
              <a:ext uri="{FF2B5EF4-FFF2-40B4-BE49-F238E27FC236}">
                <a16:creationId xmlns:a16="http://schemas.microsoft.com/office/drawing/2014/main" id="{063C2C59-6A3D-FE4F-847B-7BA656C0B8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288" y="9525"/>
            <a:ext cx="30194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D0FA736C-8591-F747-B885-0257E563237E}"/>
              </a:ext>
            </a:extLst>
          </p:cNvPr>
          <p:cNvSpPr txBox="1">
            <a:spLocks/>
          </p:cNvSpPr>
          <p:nvPr/>
        </p:nvSpPr>
        <p:spPr bwMode="auto">
          <a:xfrm>
            <a:off x="457200" y="288085"/>
            <a:ext cx="8229600" cy="74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kern="0" dirty="0">
                <a:solidFill>
                  <a:srgbClr val="121212"/>
                </a:solidFill>
              </a:rPr>
              <a:t>So what happens during cell injury?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F133BAC0-9C5F-A44E-914F-DA6EBAD2AE31}"/>
              </a:ext>
            </a:extLst>
          </p:cNvPr>
          <p:cNvSpPr txBox="1">
            <a:spLocks/>
          </p:cNvSpPr>
          <p:nvPr/>
        </p:nvSpPr>
        <p:spPr bwMode="auto">
          <a:xfrm>
            <a:off x="622300" y="1329215"/>
            <a:ext cx="3060700" cy="74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sz="2400" kern="0" dirty="0">
                <a:solidFill>
                  <a:srgbClr val="121212"/>
                </a:solidFill>
              </a:rPr>
              <a:t>Cell injury often starts with ATP depletion.</a:t>
            </a:r>
          </a:p>
        </p:txBody>
      </p:sp>
    </p:spTree>
    <p:extLst>
      <p:ext uri="{BB962C8B-B14F-4D97-AF65-F5344CB8AC3E}">
        <p14:creationId xmlns:p14="http://schemas.microsoft.com/office/powerpoint/2010/main" val="2126108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 descr="d:\SCContent\9781416031215\graphics\fullsize\S9781416031215-001-f016.jpg">
            <a:extLst>
              <a:ext uri="{FF2B5EF4-FFF2-40B4-BE49-F238E27FC236}">
                <a16:creationId xmlns:a16="http://schemas.microsoft.com/office/drawing/2014/main" id="{15DA300B-BE47-1246-8E23-3230FE3650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23483" y="1344166"/>
            <a:ext cx="1317813" cy="7284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8" name="Picture 5" descr="top_logo">
            <a:extLst>
              <a:ext uri="{FF2B5EF4-FFF2-40B4-BE49-F238E27FC236}">
                <a16:creationId xmlns:a16="http://schemas.microsoft.com/office/drawing/2014/main" id="{063C2C59-6A3D-FE4F-847B-7BA656C0B8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288" y="9525"/>
            <a:ext cx="30194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D0FA736C-8591-F747-B885-0257E563237E}"/>
              </a:ext>
            </a:extLst>
          </p:cNvPr>
          <p:cNvSpPr txBox="1">
            <a:spLocks/>
          </p:cNvSpPr>
          <p:nvPr/>
        </p:nvSpPr>
        <p:spPr bwMode="auto">
          <a:xfrm>
            <a:off x="457200" y="288085"/>
            <a:ext cx="8229600" cy="74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kern="0" dirty="0">
                <a:solidFill>
                  <a:srgbClr val="121212"/>
                </a:solidFill>
              </a:rPr>
              <a:t>So what happens during cell injury?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F133BAC0-9C5F-A44E-914F-DA6EBAD2AE31}"/>
              </a:ext>
            </a:extLst>
          </p:cNvPr>
          <p:cNvSpPr txBox="1">
            <a:spLocks/>
          </p:cNvSpPr>
          <p:nvPr/>
        </p:nvSpPr>
        <p:spPr bwMode="auto">
          <a:xfrm>
            <a:off x="292100" y="2878615"/>
            <a:ext cx="3289300" cy="74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sz="2400" kern="0" dirty="0">
                <a:solidFill>
                  <a:srgbClr val="121212"/>
                </a:solidFill>
              </a:rPr>
              <a:t>Without enough ATP, cell membrane pumps fail, and calcium accumulates in the cell.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DE78F39-E92E-C04B-9351-512B6AE14593}"/>
              </a:ext>
            </a:extLst>
          </p:cNvPr>
          <p:cNvCxnSpPr>
            <a:cxnSpLocks/>
          </p:cNvCxnSpPr>
          <p:nvPr/>
        </p:nvCxnSpPr>
        <p:spPr>
          <a:xfrm>
            <a:off x="4567166" y="2197100"/>
            <a:ext cx="0" cy="625867"/>
          </a:xfrm>
          <a:prstGeom prst="straightConnector1">
            <a:avLst/>
          </a:prstGeom>
          <a:ln w="31750" cmpd="sng">
            <a:solidFill>
              <a:srgbClr val="121212"/>
            </a:solidFill>
            <a:headEnd w="lg" len="med"/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1" descr="d:\SCContent\9781416031215\graphics\fullsize\S9781416031215-001-f016.jpg">
            <a:extLst>
              <a:ext uri="{FF2B5EF4-FFF2-40B4-BE49-F238E27FC236}">
                <a16:creationId xmlns:a16="http://schemas.microsoft.com/office/drawing/2014/main" id="{EE83AE95-9194-F24F-93E1-6D6032A876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33800" y="2933700"/>
            <a:ext cx="8382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" descr="d:\SCContent\9781416031215\graphics\fullsize\S9781416031215-001-f016.jpg">
            <a:extLst>
              <a:ext uri="{FF2B5EF4-FFF2-40B4-BE49-F238E27FC236}">
                <a16:creationId xmlns:a16="http://schemas.microsoft.com/office/drawing/2014/main" id="{C2B1E931-FAE4-CB4C-8528-D62422BE42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35500" y="2908300"/>
            <a:ext cx="4191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" descr="d:\SCContent\9781416031215\graphics\fullsize\S9781416031215-001-f016.jpg">
            <a:extLst>
              <a:ext uri="{FF2B5EF4-FFF2-40B4-BE49-F238E27FC236}">
                <a16:creationId xmlns:a16="http://schemas.microsoft.com/office/drawing/2014/main" id="{072615FD-80EB-804D-AF72-248FACBA15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72000" y="3530600"/>
            <a:ext cx="3429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" descr="d:\SCContent\9781416031215\graphics\fullsize\S9781416031215-001-f016.jpg">
            <a:extLst>
              <a:ext uri="{FF2B5EF4-FFF2-40B4-BE49-F238E27FC236}">
                <a16:creationId xmlns:a16="http://schemas.microsoft.com/office/drawing/2014/main" id="{52DB12D9-C0A7-0444-8948-3C3449CF09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40300" y="2781300"/>
            <a:ext cx="3429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" descr="d:\SCContent\9781416031215\graphics\fullsize\S9781416031215-001-f016.jpg">
            <a:extLst>
              <a:ext uri="{FF2B5EF4-FFF2-40B4-BE49-F238E27FC236}">
                <a16:creationId xmlns:a16="http://schemas.microsoft.com/office/drawing/2014/main" id="{0727B3EC-451A-C640-B6EA-924020301A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57600" y="2971800"/>
            <a:ext cx="3429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" descr="d:\SCContent\9781416031215\graphics\fullsize\S9781416031215-001-f016.jpg">
            <a:extLst>
              <a:ext uri="{FF2B5EF4-FFF2-40B4-BE49-F238E27FC236}">
                <a16:creationId xmlns:a16="http://schemas.microsoft.com/office/drawing/2014/main" id="{76B6B56D-362D-6A47-A092-F1983A0793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30800" y="3200400"/>
            <a:ext cx="3429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68297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 descr="d:\SCContent\9781416031215\graphics\fullsize\S9781416031215-001-f016.jpg">
            <a:extLst>
              <a:ext uri="{FF2B5EF4-FFF2-40B4-BE49-F238E27FC236}">
                <a16:creationId xmlns:a16="http://schemas.microsoft.com/office/drawing/2014/main" id="{15DA300B-BE47-1246-8E23-3230FE3650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23483" y="1344166"/>
            <a:ext cx="1317813" cy="7284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8" name="Picture 5" descr="top_logo">
            <a:extLst>
              <a:ext uri="{FF2B5EF4-FFF2-40B4-BE49-F238E27FC236}">
                <a16:creationId xmlns:a16="http://schemas.microsoft.com/office/drawing/2014/main" id="{063C2C59-6A3D-FE4F-847B-7BA656C0B8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288" y="9525"/>
            <a:ext cx="30194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D0FA736C-8591-F747-B885-0257E563237E}"/>
              </a:ext>
            </a:extLst>
          </p:cNvPr>
          <p:cNvSpPr txBox="1">
            <a:spLocks/>
          </p:cNvSpPr>
          <p:nvPr/>
        </p:nvSpPr>
        <p:spPr bwMode="auto">
          <a:xfrm>
            <a:off x="457200" y="288085"/>
            <a:ext cx="8229600" cy="74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kern="0" dirty="0">
                <a:solidFill>
                  <a:srgbClr val="121212"/>
                </a:solidFill>
              </a:rPr>
              <a:t>So what happens during cell injury?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F133BAC0-9C5F-A44E-914F-DA6EBAD2AE31}"/>
              </a:ext>
            </a:extLst>
          </p:cNvPr>
          <p:cNvSpPr txBox="1">
            <a:spLocks/>
          </p:cNvSpPr>
          <p:nvPr/>
        </p:nvSpPr>
        <p:spPr bwMode="auto">
          <a:xfrm>
            <a:off x="304800" y="2713515"/>
            <a:ext cx="3035300" cy="110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sz="2400" kern="0" dirty="0">
                <a:solidFill>
                  <a:srgbClr val="121212"/>
                </a:solidFill>
              </a:rPr>
              <a:t>Too much cytoplasmic calcium is bad for three reasons: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DE78F39-E92E-C04B-9351-512B6AE14593}"/>
              </a:ext>
            </a:extLst>
          </p:cNvPr>
          <p:cNvCxnSpPr>
            <a:cxnSpLocks/>
          </p:cNvCxnSpPr>
          <p:nvPr/>
        </p:nvCxnSpPr>
        <p:spPr>
          <a:xfrm>
            <a:off x="4567166" y="2197100"/>
            <a:ext cx="0" cy="625867"/>
          </a:xfrm>
          <a:prstGeom prst="straightConnector1">
            <a:avLst/>
          </a:prstGeom>
          <a:ln w="31750" cmpd="sng">
            <a:solidFill>
              <a:srgbClr val="121212"/>
            </a:solidFill>
            <a:headEnd w="lg" len="med"/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1" descr="d:\SCContent\9781416031215\graphics\fullsize\S9781416031215-001-f016.jpg">
            <a:extLst>
              <a:ext uri="{FF2B5EF4-FFF2-40B4-BE49-F238E27FC236}">
                <a16:creationId xmlns:a16="http://schemas.microsoft.com/office/drawing/2014/main" id="{EE83AE95-9194-F24F-93E1-6D6032A876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33800" y="2933700"/>
            <a:ext cx="8382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" descr="d:\SCContent\9781416031215\graphics\fullsize\S9781416031215-001-f016.jpg">
            <a:extLst>
              <a:ext uri="{FF2B5EF4-FFF2-40B4-BE49-F238E27FC236}">
                <a16:creationId xmlns:a16="http://schemas.microsoft.com/office/drawing/2014/main" id="{C2B1E931-FAE4-CB4C-8528-D62422BE42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35500" y="2908300"/>
            <a:ext cx="4191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" descr="d:\SCContent\9781416031215\graphics\fullsize\S9781416031215-001-f016.jpg">
            <a:extLst>
              <a:ext uri="{FF2B5EF4-FFF2-40B4-BE49-F238E27FC236}">
                <a16:creationId xmlns:a16="http://schemas.microsoft.com/office/drawing/2014/main" id="{072615FD-80EB-804D-AF72-248FACBA15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72000" y="3530600"/>
            <a:ext cx="3429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" descr="d:\SCContent\9781416031215\graphics\fullsize\S9781416031215-001-f016.jpg">
            <a:extLst>
              <a:ext uri="{FF2B5EF4-FFF2-40B4-BE49-F238E27FC236}">
                <a16:creationId xmlns:a16="http://schemas.microsoft.com/office/drawing/2014/main" id="{52DB12D9-C0A7-0444-8948-3C3449CF09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40300" y="2781300"/>
            <a:ext cx="3429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" descr="d:\SCContent\9781416031215\graphics\fullsize\S9781416031215-001-f016.jpg">
            <a:extLst>
              <a:ext uri="{FF2B5EF4-FFF2-40B4-BE49-F238E27FC236}">
                <a16:creationId xmlns:a16="http://schemas.microsoft.com/office/drawing/2014/main" id="{0727B3EC-451A-C640-B6EA-924020301A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57600" y="2971800"/>
            <a:ext cx="3429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" descr="d:\SCContent\9781416031215\graphics\fullsize\S9781416031215-001-f016.jpg">
            <a:extLst>
              <a:ext uri="{FF2B5EF4-FFF2-40B4-BE49-F238E27FC236}">
                <a16:creationId xmlns:a16="http://schemas.microsoft.com/office/drawing/2014/main" id="{76B6B56D-362D-6A47-A092-F1983A0793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30800" y="3200400"/>
            <a:ext cx="3429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05A0607-B06D-AA4C-B718-684B9CD4E741}"/>
              </a:ext>
            </a:extLst>
          </p:cNvPr>
          <p:cNvCxnSpPr>
            <a:cxnSpLocks/>
          </p:cNvCxnSpPr>
          <p:nvPr/>
        </p:nvCxnSpPr>
        <p:spPr>
          <a:xfrm>
            <a:off x="4567166" y="4114800"/>
            <a:ext cx="0" cy="625867"/>
          </a:xfrm>
          <a:prstGeom prst="straightConnector1">
            <a:avLst/>
          </a:prstGeom>
          <a:ln w="31750" cmpd="sng">
            <a:solidFill>
              <a:srgbClr val="121212"/>
            </a:solidFill>
            <a:headEnd w="lg" len="med"/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E6F13D1-6094-C547-BDE8-8650FC8E309F}"/>
              </a:ext>
            </a:extLst>
          </p:cNvPr>
          <p:cNvCxnSpPr>
            <a:cxnSpLocks/>
          </p:cNvCxnSpPr>
          <p:nvPr/>
        </p:nvCxnSpPr>
        <p:spPr>
          <a:xfrm>
            <a:off x="5240266" y="3848100"/>
            <a:ext cx="741434" cy="622300"/>
          </a:xfrm>
          <a:prstGeom prst="straightConnector1">
            <a:avLst/>
          </a:prstGeom>
          <a:ln w="31750" cmpd="sng">
            <a:solidFill>
              <a:srgbClr val="121212"/>
            </a:solidFill>
            <a:headEnd w="lg" len="med"/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B816148-30B5-884D-A94D-7FB0DBD25C1E}"/>
              </a:ext>
            </a:extLst>
          </p:cNvPr>
          <p:cNvCxnSpPr>
            <a:cxnSpLocks/>
          </p:cNvCxnSpPr>
          <p:nvPr/>
        </p:nvCxnSpPr>
        <p:spPr>
          <a:xfrm flipH="1">
            <a:off x="3119366" y="3860800"/>
            <a:ext cx="741434" cy="622300"/>
          </a:xfrm>
          <a:prstGeom prst="straightConnector1">
            <a:avLst/>
          </a:prstGeom>
          <a:ln w="31750" cmpd="sng">
            <a:solidFill>
              <a:srgbClr val="121212"/>
            </a:solidFill>
            <a:headEnd w="lg" len="med"/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6F918BD0-06F6-5844-85B8-A6E2C2A2A9CC}"/>
              </a:ext>
            </a:extLst>
          </p:cNvPr>
          <p:cNvGrpSpPr/>
          <p:nvPr/>
        </p:nvGrpSpPr>
        <p:grpSpPr>
          <a:xfrm>
            <a:off x="937065" y="4334217"/>
            <a:ext cx="2146299" cy="1225177"/>
            <a:chOff x="965200" y="4559300"/>
            <a:chExt cx="2146299" cy="1225177"/>
          </a:xfrm>
        </p:grpSpPr>
        <p:pic>
          <p:nvPicPr>
            <p:cNvPr id="20" name="Picture 1" descr="d:\SCContent\9781416031215\graphics\fullsize\S9781416031215-001-f016.jpg">
              <a:extLst>
                <a:ext uri="{FF2B5EF4-FFF2-40B4-BE49-F238E27FC236}">
                  <a16:creationId xmlns:a16="http://schemas.microsoft.com/office/drawing/2014/main" id="{6EBA17C0-9BE8-E344-AA5C-B93912DC527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65200" y="4559300"/>
              <a:ext cx="2146299" cy="990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402FB73-50BB-1347-8546-D1FE1965D01C}"/>
                </a:ext>
              </a:extLst>
            </p:cNvPr>
            <p:cNvSpPr/>
            <p:nvPr/>
          </p:nvSpPr>
          <p:spPr>
            <a:xfrm>
              <a:off x="1733177" y="5440083"/>
              <a:ext cx="375023" cy="34439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itle 3">
            <a:extLst>
              <a:ext uri="{FF2B5EF4-FFF2-40B4-BE49-F238E27FC236}">
                <a16:creationId xmlns:a16="http://schemas.microsoft.com/office/drawing/2014/main" id="{159201F8-1DBA-354F-A88B-802DD11C6CD9}"/>
              </a:ext>
            </a:extLst>
          </p:cNvPr>
          <p:cNvSpPr txBox="1">
            <a:spLocks/>
          </p:cNvSpPr>
          <p:nvPr/>
        </p:nvSpPr>
        <p:spPr bwMode="auto">
          <a:xfrm>
            <a:off x="351106" y="5283396"/>
            <a:ext cx="3035300" cy="110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sz="2400" kern="0" dirty="0">
                <a:solidFill>
                  <a:srgbClr val="121212"/>
                </a:solidFill>
              </a:rPr>
              <a:t>1. It poisons mitochondria.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AFE4D0-8E50-4548-8A2E-9C54418B01B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8882" y="4929656"/>
            <a:ext cx="1606554" cy="829876"/>
          </a:xfrm>
          <a:prstGeom prst="rect">
            <a:avLst/>
          </a:prstGeom>
        </p:spPr>
      </p:pic>
      <p:pic>
        <p:nvPicPr>
          <p:cNvPr id="23" name="Picture 1" descr="d:\SCContent\9781416031215\graphics\fullsize\S9781416031215-001-f016.jpg">
            <a:extLst>
              <a:ext uri="{FF2B5EF4-FFF2-40B4-BE49-F238E27FC236}">
                <a16:creationId xmlns:a16="http://schemas.microsoft.com/office/drawing/2014/main" id="{D8D32BEE-A750-BA4E-B41F-C76CF2746B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72940" y="4956898"/>
            <a:ext cx="795298" cy="625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itle 3">
            <a:extLst>
              <a:ext uri="{FF2B5EF4-FFF2-40B4-BE49-F238E27FC236}">
                <a16:creationId xmlns:a16="http://schemas.microsoft.com/office/drawing/2014/main" id="{1B9CEE4F-073A-BD41-97CA-4677BF42BABA}"/>
              </a:ext>
            </a:extLst>
          </p:cNvPr>
          <p:cNvSpPr txBox="1">
            <a:spLocks/>
          </p:cNvSpPr>
          <p:nvPr/>
        </p:nvSpPr>
        <p:spPr bwMode="auto">
          <a:xfrm>
            <a:off x="3054350" y="5606953"/>
            <a:ext cx="3035300" cy="110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sz="2400" kern="0" dirty="0">
                <a:solidFill>
                  <a:srgbClr val="121212"/>
                </a:solidFill>
              </a:rPr>
              <a:t>2. It damages </a:t>
            </a:r>
            <a:br>
              <a:rPr lang="en-US" sz="2400" kern="0" dirty="0">
                <a:solidFill>
                  <a:srgbClr val="121212"/>
                </a:solidFill>
              </a:rPr>
            </a:br>
            <a:r>
              <a:rPr lang="en-US" sz="2400" kern="0" dirty="0">
                <a:solidFill>
                  <a:srgbClr val="121212"/>
                </a:solidFill>
              </a:rPr>
              <a:t>proteins and DNA.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055C8FA-AB9D-F247-8735-C600C288996F}"/>
              </a:ext>
            </a:extLst>
          </p:cNvPr>
          <p:cNvGrpSpPr/>
          <p:nvPr/>
        </p:nvGrpSpPr>
        <p:grpSpPr>
          <a:xfrm>
            <a:off x="6241031" y="4434337"/>
            <a:ext cx="2321170" cy="959929"/>
            <a:chOff x="6269166" y="4898571"/>
            <a:chExt cx="2321170" cy="959929"/>
          </a:xfrm>
        </p:grpSpPr>
        <p:pic>
          <p:nvPicPr>
            <p:cNvPr id="27" name="Picture 1" descr="d:\SCContent\9781416031215\graphics\fullsize\S9781416031215-001-f016.jpg">
              <a:extLst>
                <a:ext uri="{FF2B5EF4-FFF2-40B4-BE49-F238E27FC236}">
                  <a16:creationId xmlns:a16="http://schemas.microsoft.com/office/drawing/2014/main" id="{D46F8A06-BA12-E349-B3E3-79823DC1A75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269166" y="4898571"/>
              <a:ext cx="2321170" cy="7491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4B6616C-85BD-5148-8F9A-DC5EEAE1E981}"/>
                </a:ext>
              </a:extLst>
            </p:cNvPr>
            <p:cNvSpPr/>
            <p:nvPr/>
          </p:nvSpPr>
          <p:spPr>
            <a:xfrm>
              <a:off x="7189097" y="5514106"/>
              <a:ext cx="375023" cy="34439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Title 3">
            <a:extLst>
              <a:ext uri="{FF2B5EF4-FFF2-40B4-BE49-F238E27FC236}">
                <a16:creationId xmlns:a16="http://schemas.microsoft.com/office/drawing/2014/main" id="{D28D0316-6A22-9D4A-8C43-23997ADA25B3}"/>
              </a:ext>
            </a:extLst>
          </p:cNvPr>
          <p:cNvSpPr txBox="1">
            <a:spLocks/>
          </p:cNvSpPr>
          <p:nvPr/>
        </p:nvSpPr>
        <p:spPr bwMode="auto">
          <a:xfrm>
            <a:off x="5837409" y="5297462"/>
            <a:ext cx="3208117" cy="110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sz="2400" kern="0" dirty="0">
                <a:solidFill>
                  <a:srgbClr val="121212"/>
                </a:solidFill>
              </a:rPr>
              <a:t>3. It activates nasty enzymes which damage cell membranes.</a:t>
            </a:r>
          </a:p>
        </p:txBody>
      </p:sp>
    </p:spTree>
    <p:extLst>
      <p:ext uri="{BB962C8B-B14F-4D97-AF65-F5344CB8AC3E}">
        <p14:creationId xmlns:p14="http://schemas.microsoft.com/office/powerpoint/2010/main" val="35863233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77" descr="d:\SCContent\9781416031215\graphics\fullsize\S9781416031215-001-f001.jpg">
            <a:extLst>
              <a:ext uri="{FF2B5EF4-FFF2-40B4-BE49-F238E27FC236}">
                <a16:creationId xmlns:a16="http://schemas.microsoft.com/office/drawing/2014/main" id="{85A4AE0D-70EC-4C4F-A240-DD6A810675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58900" y="376518"/>
            <a:ext cx="6426200" cy="6010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0BC71FF-1611-9C48-8947-F9CF5D06E770}"/>
              </a:ext>
            </a:extLst>
          </p:cNvPr>
          <p:cNvGrpSpPr/>
          <p:nvPr/>
        </p:nvGrpSpPr>
        <p:grpSpPr>
          <a:xfrm>
            <a:off x="510989" y="1171668"/>
            <a:ext cx="3917577" cy="3252413"/>
            <a:chOff x="510989" y="1171668"/>
            <a:chExt cx="3917577" cy="325241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C9057A7-832A-7841-9990-0AB4FC00F672}"/>
                </a:ext>
              </a:extLst>
            </p:cNvPr>
            <p:cNvSpPr/>
            <p:nvPr/>
          </p:nvSpPr>
          <p:spPr>
            <a:xfrm>
              <a:off x="510989" y="1171668"/>
              <a:ext cx="3173506" cy="32524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D4135A1-076A-D245-B32B-2607969C4E7C}"/>
                </a:ext>
              </a:extLst>
            </p:cNvPr>
            <p:cNvSpPr/>
            <p:nvPr/>
          </p:nvSpPr>
          <p:spPr>
            <a:xfrm>
              <a:off x="3657600" y="2211574"/>
              <a:ext cx="770966" cy="1257767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2EE9536-608F-2E41-890E-10EE66604834}"/>
              </a:ext>
            </a:extLst>
          </p:cNvPr>
          <p:cNvSpPr/>
          <p:nvPr/>
        </p:nvSpPr>
        <p:spPr>
          <a:xfrm>
            <a:off x="4192172" y="3162798"/>
            <a:ext cx="2650105" cy="32524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AA36E3-EBA8-9B43-95CB-336F3031B3C7}"/>
              </a:ext>
            </a:extLst>
          </p:cNvPr>
          <p:cNvSpPr/>
          <p:nvPr/>
        </p:nvSpPr>
        <p:spPr>
          <a:xfrm>
            <a:off x="5329311" y="3314700"/>
            <a:ext cx="2650105" cy="32524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74AFE0-7E9F-5C44-8ADD-4895A2DA1447}"/>
              </a:ext>
            </a:extLst>
          </p:cNvPr>
          <p:cNvSpPr/>
          <p:nvPr/>
        </p:nvSpPr>
        <p:spPr>
          <a:xfrm>
            <a:off x="2780714" y="4895557"/>
            <a:ext cx="2650105" cy="19624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CFB9F1C-3D91-8C48-B7F1-63A671397269}"/>
                  </a:ext>
                </a:extLst>
              </p14:cNvPr>
              <p14:cNvContentPartPr/>
              <p14:nvPr/>
            </p14:nvContentPartPr>
            <p14:xfrm>
              <a:off x="5387732" y="124671"/>
              <a:ext cx="2759760" cy="2016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CFB9F1C-3D91-8C48-B7F1-63A67139726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70092" y="107031"/>
                <a:ext cx="2795400" cy="205200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Title 3">
            <a:extLst>
              <a:ext uri="{FF2B5EF4-FFF2-40B4-BE49-F238E27FC236}">
                <a16:creationId xmlns:a16="http://schemas.microsoft.com/office/drawing/2014/main" id="{7E70197F-2938-1D4D-BC34-7197A64B1F34}"/>
              </a:ext>
            </a:extLst>
          </p:cNvPr>
          <p:cNvSpPr txBox="1">
            <a:spLocks/>
          </p:cNvSpPr>
          <p:nvPr/>
        </p:nvSpPr>
        <p:spPr>
          <a:xfrm>
            <a:off x="4248443" y="3553128"/>
            <a:ext cx="4754880" cy="92039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E00E2A"/>
                </a:solidFill>
              </a:rPr>
              <a:t>If the injury is mild, </a:t>
            </a:r>
            <a:br>
              <a:rPr lang="en-US" sz="2800" dirty="0">
                <a:solidFill>
                  <a:srgbClr val="E00E2A"/>
                </a:solidFill>
              </a:rPr>
            </a:br>
            <a:r>
              <a:rPr lang="en-US" sz="2800" dirty="0">
                <a:solidFill>
                  <a:srgbClr val="E00E2A"/>
                </a:solidFill>
              </a:rPr>
              <a:t>the cell will go back to normal. </a:t>
            </a:r>
          </a:p>
        </p:txBody>
      </p:sp>
    </p:spTree>
    <p:extLst>
      <p:ext uri="{BB962C8B-B14F-4D97-AF65-F5344CB8AC3E}">
        <p14:creationId xmlns:p14="http://schemas.microsoft.com/office/powerpoint/2010/main" val="15553494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d:\SCContent\9781416031215\graphics\fullsize\S9781416031215-001-f008.jpg">
            <a:extLst>
              <a:ext uri="{FF2B5EF4-FFF2-40B4-BE49-F238E27FC236}">
                <a16:creationId xmlns:a16="http://schemas.microsoft.com/office/drawing/2014/main" id="{475174AE-CE89-FB4E-87AF-063FF7F6E4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467" b="39475"/>
          <a:stretch/>
        </p:blipFill>
        <p:spPr bwMode="auto">
          <a:xfrm>
            <a:off x="189147" y="1196439"/>
            <a:ext cx="4420953" cy="42365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AF470B8A-2685-30D0-CBD2-72E309C19848}"/>
              </a:ext>
            </a:extLst>
          </p:cNvPr>
          <p:cNvSpPr txBox="1">
            <a:spLocks/>
          </p:cNvSpPr>
          <p:nvPr/>
        </p:nvSpPr>
        <p:spPr bwMode="auto">
          <a:xfrm>
            <a:off x="4607626" y="2272497"/>
            <a:ext cx="4279900" cy="664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sz="2800" kern="0" dirty="0">
                <a:solidFill>
                  <a:srgbClr val="D334B5"/>
                </a:solidFill>
              </a:rPr>
              <a:t>Signs of reversible injury:</a:t>
            </a:r>
            <a:endParaRPr lang="en-US" sz="2800" kern="0" dirty="0">
              <a:solidFill>
                <a:srgbClr val="121212"/>
              </a:solidFill>
            </a:endParaRP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B976EA7-1434-D73C-F58A-05F0277CE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0206" y="3005937"/>
            <a:ext cx="4532592" cy="1945083"/>
          </a:xfrm>
        </p:spPr>
        <p:txBody>
          <a:bodyPr>
            <a:noAutofit/>
          </a:bodyPr>
          <a:lstStyle/>
          <a:p>
            <a:pPr lvl="1">
              <a:spcBef>
                <a:spcPts val="800"/>
              </a:spcBef>
              <a:buClr>
                <a:srgbClr val="121212"/>
              </a:buClr>
            </a:pPr>
            <a:r>
              <a:rPr lang="en-US" sz="2200" dirty="0">
                <a:solidFill>
                  <a:srgbClr val="484345"/>
                </a:solidFill>
              </a:rPr>
              <a:t>Membrane blebs</a:t>
            </a:r>
          </a:p>
          <a:p>
            <a:pPr lvl="1">
              <a:spcBef>
                <a:spcPts val="800"/>
              </a:spcBef>
              <a:buClr>
                <a:srgbClr val="121212"/>
              </a:buClr>
            </a:pPr>
            <a:r>
              <a:rPr lang="en-US" sz="2200" dirty="0">
                <a:solidFill>
                  <a:srgbClr val="484345"/>
                </a:solidFill>
              </a:rPr>
              <a:t>Swollen ER and mitochondria</a:t>
            </a:r>
          </a:p>
          <a:p>
            <a:pPr lvl="1">
              <a:spcBef>
                <a:spcPts val="800"/>
              </a:spcBef>
              <a:buClr>
                <a:srgbClr val="121212"/>
              </a:buClr>
            </a:pPr>
            <a:r>
              <a:rPr lang="en-US" sz="2200" dirty="0">
                <a:solidFill>
                  <a:srgbClr val="484345"/>
                </a:solidFill>
              </a:rPr>
              <a:t>Myelin figures (phospholipids from damaged cell membrane)</a:t>
            </a:r>
          </a:p>
        </p:txBody>
      </p:sp>
    </p:spTree>
    <p:extLst>
      <p:ext uri="{BB962C8B-B14F-4D97-AF65-F5344CB8AC3E}">
        <p14:creationId xmlns:p14="http://schemas.microsoft.com/office/powerpoint/2010/main" val="28441248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77" descr="d:\SCContent\9781416031215\graphics\fullsize\S9781416031215-001-f001.jpg">
            <a:extLst>
              <a:ext uri="{FF2B5EF4-FFF2-40B4-BE49-F238E27FC236}">
                <a16:creationId xmlns:a16="http://schemas.microsoft.com/office/drawing/2014/main" id="{85A4AE0D-70EC-4C4F-A240-DD6A810675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58900" y="376518"/>
            <a:ext cx="6426200" cy="6010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0BC71FF-1611-9C48-8947-F9CF5D06E770}"/>
              </a:ext>
            </a:extLst>
          </p:cNvPr>
          <p:cNvGrpSpPr/>
          <p:nvPr/>
        </p:nvGrpSpPr>
        <p:grpSpPr>
          <a:xfrm>
            <a:off x="510989" y="1171668"/>
            <a:ext cx="3917577" cy="3252413"/>
            <a:chOff x="510989" y="1171668"/>
            <a:chExt cx="3917577" cy="325241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C9057A7-832A-7841-9990-0AB4FC00F672}"/>
                </a:ext>
              </a:extLst>
            </p:cNvPr>
            <p:cNvSpPr/>
            <p:nvPr/>
          </p:nvSpPr>
          <p:spPr>
            <a:xfrm>
              <a:off x="510989" y="1171668"/>
              <a:ext cx="3173506" cy="32524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D4135A1-076A-D245-B32B-2607969C4E7C}"/>
                </a:ext>
              </a:extLst>
            </p:cNvPr>
            <p:cNvSpPr/>
            <p:nvPr/>
          </p:nvSpPr>
          <p:spPr>
            <a:xfrm>
              <a:off x="3657600" y="2211574"/>
              <a:ext cx="770966" cy="1257767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2EE9536-608F-2E41-890E-10EE66604834}"/>
              </a:ext>
            </a:extLst>
          </p:cNvPr>
          <p:cNvSpPr/>
          <p:nvPr/>
        </p:nvSpPr>
        <p:spPr>
          <a:xfrm>
            <a:off x="6266703" y="194515"/>
            <a:ext cx="2151156" cy="325241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71297E-492B-7142-9826-CF6CEAF99C01}"/>
              </a:ext>
            </a:extLst>
          </p:cNvPr>
          <p:cNvSpPr/>
          <p:nvPr/>
        </p:nvSpPr>
        <p:spPr>
          <a:xfrm>
            <a:off x="4921996" y="225892"/>
            <a:ext cx="1357780" cy="1257767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4FE7C5-D3E2-D844-A310-A5720DF5106E}"/>
              </a:ext>
            </a:extLst>
          </p:cNvPr>
          <p:cNvSpPr/>
          <p:nvPr/>
        </p:nvSpPr>
        <p:spPr>
          <a:xfrm>
            <a:off x="2855742" y="4994029"/>
            <a:ext cx="5078436" cy="15590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9487434-0383-A84E-88A4-53DEDB820561}"/>
                  </a:ext>
                </a:extLst>
              </p14:cNvPr>
              <p14:cNvContentPartPr/>
              <p14:nvPr/>
            </p14:nvContentPartPr>
            <p14:xfrm>
              <a:off x="3825332" y="3347751"/>
              <a:ext cx="3477600" cy="1939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9487434-0383-A84E-88A4-53DEDB82056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07332" y="3330111"/>
                <a:ext cx="3513240" cy="197532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le 3">
            <a:extLst>
              <a:ext uri="{FF2B5EF4-FFF2-40B4-BE49-F238E27FC236}">
                <a16:creationId xmlns:a16="http://schemas.microsoft.com/office/drawing/2014/main" id="{A4795BF6-A536-7C4E-BE3D-9C8B0BFE76A2}"/>
              </a:ext>
            </a:extLst>
          </p:cNvPr>
          <p:cNvSpPr txBox="1">
            <a:spLocks/>
          </p:cNvSpPr>
          <p:nvPr/>
        </p:nvSpPr>
        <p:spPr>
          <a:xfrm>
            <a:off x="2391509" y="5410064"/>
            <a:ext cx="6372664" cy="92039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E00E2A"/>
                </a:solidFill>
              </a:rPr>
              <a:t>If the injury is severe, the cell will become irreversibly injured!</a:t>
            </a:r>
          </a:p>
        </p:txBody>
      </p:sp>
    </p:spTree>
    <p:extLst>
      <p:ext uri="{BB962C8B-B14F-4D97-AF65-F5344CB8AC3E}">
        <p14:creationId xmlns:p14="http://schemas.microsoft.com/office/powerpoint/2010/main" val="35585594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01FDC3A7-494B-DF5F-C063-85AFC990D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568" y="347742"/>
            <a:ext cx="73188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Nuclear hallmarks of irreversible cell injury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82DF4F90-5EF8-68E4-F859-A498BD5732C7}"/>
                  </a:ext>
                </a:extLst>
              </p14:cNvPr>
              <p14:cNvContentPartPr/>
              <p14:nvPr/>
            </p14:nvContentPartPr>
            <p14:xfrm>
              <a:off x="5532840" y="4878440"/>
              <a:ext cx="203040" cy="6084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82DF4F90-5EF8-68E4-F859-A498BD5732C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69728" y="4815440"/>
                <a:ext cx="328903" cy="18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78441DAD-8AD7-83D7-B35B-71C12D08D3DF}"/>
                  </a:ext>
                </a:extLst>
              </p14:cNvPr>
              <p14:cNvContentPartPr/>
              <p14:nvPr/>
            </p14:nvContentPartPr>
            <p14:xfrm>
              <a:off x="5916600" y="4697000"/>
              <a:ext cx="252000" cy="26532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78441DAD-8AD7-83D7-B35B-71C12D08D3D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53600" y="4634000"/>
                <a:ext cx="377640" cy="39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8155B726-CE3C-FF85-61F8-602609530039}"/>
                  </a:ext>
                </a:extLst>
              </p14:cNvPr>
              <p14:cNvContentPartPr/>
              <p14:nvPr/>
            </p14:nvContentPartPr>
            <p14:xfrm>
              <a:off x="7650720" y="4648400"/>
              <a:ext cx="56520" cy="7164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8155B726-CE3C-FF85-61F8-60260953003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588119" y="4585400"/>
                <a:ext cx="181365" cy="19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C4112F99-CA5C-8B7B-DD55-969466C66533}"/>
                  </a:ext>
                </a:extLst>
              </p14:cNvPr>
              <p14:cNvContentPartPr/>
              <p14:nvPr/>
            </p14:nvContentPartPr>
            <p14:xfrm>
              <a:off x="7975080" y="4556240"/>
              <a:ext cx="35280" cy="23328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C4112F99-CA5C-8B7B-DD55-969466C6653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12080" y="4493240"/>
                <a:ext cx="160920" cy="35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BD0F0BA2-9941-7773-704D-AD2F2119D9B4}"/>
                  </a:ext>
                </a:extLst>
              </p14:cNvPr>
              <p14:cNvContentPartPr/>
              <p14:nvPr/>
            </p14:nvContentPartPr>
            <p14:xfrm>
              <a:off x="1605160" y="4157360"/>
              <a:ext cx="39960" cy="5112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BD0F0BA2-9941-7773-704D-AD2F2119D9B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542160" y="4093913"/>
                <a:ext cx="165600" cy="177651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 descr="A picture containing text, screenshot, pink, font&#10;&#10;Description automatically generated">
            <a:extLst>
              <a:ext uri="{FF2B5EF4-FFF2-40B4-BE49-F238E27FC236}">
                <a16:creationId xmlns:a16="http://schemas.microsoft.com/office/drawing/2014/main" id="{BA93692E-63E3-57E4-CAD8-A109E2B9686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1941" y="1144511"/>
            <a:ext cx="8638773" cy="491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375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77" descr="d:\SCContent\9781416031215\graphics\fullsize\S9781416031215-001-f001.jpg">
            <a:extLst>
              <a:ext uri="{FF2B5EF4-FFF2-40B4-BE49-F238E27FC236}">
                <a16:creationId xmlns:a16="http://schemas.microsoft.com/office/drawing/2014/main" id="{85A4AE0D-70EC-4C4F-A240-DD6A810675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58900" y="376518"/>
            <a:ext cx="6426200" cy="6010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0BC71FF-1611-9C48-8947-F9CF5D06E770}"/>
              </a:ext>
            </a:extLst>
          </p:cNvPr>
          <p:cNvGrpSpPr/>
          <p:nvPr/>
        </p:nvGrpSpPr>
        <p:grpSpPr>
          <a:xfrm>
            <a:off x="510989" y="1171668"/>
            <a:ext cx="3917577" cy="3252413"/>
            <a:chOff x="510989" y="1171668"/>
            <a:chExt cx="3917577" cy="325241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C9057A7-832A-7841-9990-0AB4FC00F672}"/>
                </a:ext>
              </a:extLst>
            </p:cNvPr>
            <p:cNvSpPr/>
            <p:nvPr/>
          </p:nvSpPr>
          <p:spPr>
            <a:xfrm>
              <a:off x="510989" y="1171668"/>
              <a:ext cx="3173506" cy="32524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D4135A1-076A-D245-B32B-2607969C4E7C}"/>
                </a:ext>
              </a:extLst>
            </p:cNvPr>
            <p:cNvSpPr/>
            <p:nvPr/>
          </p:nvSpPr>
          <p:spPr>
            <a:xfrm>
              <a:off x="3657600" y="2211574"/>
              <a:ext cx="770966" cy="1257767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2EE9536-608F-2E41-890E-10EE66604834}"/>
              </a:ext>
            </a:extLst>
          </p:cNvPr>
          <p:cNvSpPr/>
          <p:nvPr/>
        </p:nvSpPr>
        <p:spPr>
          <a:xfrm>
            <a:off x="6266703" y="194515"/>
            <a:ext cx="2151156" cy="325241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71297E-492B-7142-9826-CF6CEAF99C01}"/>
              </a:ext>
            </a:extLst>
          </p:cNvPr>
          <p:cNvSpPr/>
          <p:nvPr/>
        </p:nvSpPr>
        <p:spPr>
          <a:xfrm>
            <a:off x="4921996" y="225892"/>
            <a:ext cx="1357780" cy="1257767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A4795BF6-A536-7C4E-BE3D-9C8B0BFE76A2}"/>
              </a:ext>
            </a:extLst>
          </p:cNvPr>
          <p:cNvSpPr txBox="1">
            <a:spLocks/>
          </p:cNvSpPr>
          <p:nvPr/>
        </p:nvSpPr>
        <p:spPr>
          <a:xfrm>
            <a:off x="-253218" y="5472364"/>
            <a:ext cx="3516922" cy="55463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E00E2A"/>
                </a:solidFill>
              </a:rPr>
              <a:t>Then…</a:t>
            </a:r>
            <a:br>
              <a:rPr lang="en-US" sz="2800" dirty="0">
                <a:solidFill>
                  <a:srgbClr val="E00E2A"/>
                </a:solidFill>
              </a:rPr>
            </a:br>
            <a:r>
              <a:rPr lang="en-US" sz="2800" dirty="0">
                <a:solidFill>
                  <a:srgbClr val="E00E2A"/>
                </a:solidFill>
              </a:rPr>
              <a:t>the cell dies!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CF83214-0B54-FE47-BA72-38AF2C21F5DD}"/>
                  </a:ext>
                </a:extLst>
              </p14:cNvPr>
              <p14:cNvContentPartPr/>
              <p14:nvPr/>
            </p14:nvContentPartPr>
            <p14:xfrm>
              <a:off x="2703932" y="5058831"/>
              <a:ext cx="5679000" cy="1609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CF83214-0B54-FE47-BA72-38AF2C21F5D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86292" y="5041191"/>
                <a:ext cx="5714640" cy="1645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85882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65CFE5E4-5234-884C-BECF-6F06A51F08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000" dirty="0">
                <a:solidFill>
                  <a:srgbClr val="D334B5"/>
                </a:solidFill>
                <a:cs typeface="+mj-cs"/>
              </a:rPr>
              <a:t>Cell Injury Outline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4F17F02F-A03D-3847-B201-E12F598A0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35591" y="2213317"/>
            <a:ext cx="4876800" cy="2893256"/>
          </a:xfrm>
        </p:spPr>
        <p:txBody>
          <a:bodyPr/>
          <a:lstStyle/>
          <a:p>
            <a:pPr>
              <a:spcBef>
                <a:spcPct val="30000"/>
              </a:spcBef>
              <a:buClr>
                <a:schemeClr val="bg2">
                  <a:lumMod val="60000"/>
                  <a:lumOff val="40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cs typeface="+mn-cs"/>
              </a:rPr>
              <a:t>What is cell injury, exactly?</a:t>
            </a:r>
          </a:p>
          <a:p>
            <a:pPr>
              <a:spcBef>
                <a:spcPct val="30000"/>
              </a:spcBef>
              <a:buClr>
                <a:schemeClr val="bg2">
                  <a:lumMod val="60000"/>
                  <a:lumOff val="40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cs typeface="+mn-cs"/>
              </a:rPr>
              <a:t>The four adaptations</a:t>
            </a:r>
          </a:p>
          <a:p>
            <a:pPr>
              <a:spcBef>
                <a:spcPct val="30000"/>
              </a:spcBef>
              <a:buClr>
                <a:schemeClr val="bg2">
                  <a:lumMod val="60000"/>
                  <a:lumOff val="40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cs typeface="+mn-cs"/>
              </a:rPr>
              <a:t>The two causes of cell injury</a:t>
            </a:r>
          </a:p>
          <a:p>
            <a:pPr>
              <a:spcBef>
                <a:spcPct val="30000"/>
              </a:spcBef>
              <a:buClr>
                <a:schemeClr val="bg2">
                  <a:lumMod val="60000"/>
                  <a:lumOff val="40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cs typeface="+mn-cs"/>
              </a:rPr>
              <a:t>The mechanisms of cell injury</a:t>
            </a:r>
          </a:p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r>
              <a:rPr lang="en-US" dirty="0">
                <a:solidFill>
                  <a:srgbClr val="121212"/>
                </a:solidFill>
                <a:cs typeface="+mn-cs"/>
              </a:rPr>
              <a:t>Cell death</a:t>
            </a:r>
          </a:p>
          <a:p>
            <a:pPr>
              <a:spcBef>
                <a:spcPct val="30000"/>
              </a:spcBef>
              <a:buClr>
                <a:srgbClr val="121212"/>
              </a:buClr>
              <a:buFont typeface="Times" charset="0"/>
              <a:buChar char="•"/>
              <a:defRPr/>
            </a:pPr>
            <a:endParaRPr lang="en-US" dirty="0">
              <a:solidFill>
                <a:srgbClr val="121212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43045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d:\SCContent\9781416031215\graphics\fullsize\S9781416031215-001-f008.jpg">
            <a:extLst>
              <a:ext uri="{FF2B5EF4-FFF2-40B4-BE49-F238E27FC236}">
                <a16:creationId xmlns:a16="http://schemas.microsoft.com/office/drawing/2014/main" id="{475174AE-CE89-FB4E-87AF-063FF7F6E4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2559" y="228601"/>
            <a:ext cx="4390466" cy="62932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F2C81EFB-BB98-5643-85D3-E3901E9D8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2223" y="2024103"/>
            <a:ext cx="4279900" cy="316541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 dirty="0">
                <a:solidFill>
                  <a:srgbClr val="D334B5"/>
                </a:solidFill>
              </a:rPr>
              <a:t>Necrosis</a:t>
            </a:r>
            <a:r>
              <a:rPr lang="en-US" sz="2800" dirty="0">
                <a:solidFill>
                  <a:srgbClr val="121212"/>
                </a:solidFill>
              </a:rPr>
              <a:t> is a type of cell death in which the cell bursts open, releasing its contents and attracting inflammatory cells (which clean up the mess).</a:t>
            </a:r>
            <a:br>
              <a:rPr lang="en-US" sz="2800" dirty="0">
                <a:solidFill>
                  <a:srgbClr val="121212"/>
                </a:solidFill>
              </a:rPr>
            </a:br>
            <a:endParaRPr lang="en-US" sz="2800" dirty="0">
              <a:solidFill>
                <a:srgbClr val="1212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8687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d:\SCContent\9781416031215\graphics\fullsize\S9781416031215-001-f008.jpg">
            <a:extLst>
              <a:ext uri="{FF2B5EF4-FFF2-40B4-BE49-F238E27FC236}">
                <a16:creationId xmlns:a16="http://schemas.microsoft.com/office/drawing/2014/main" id="{475174AE-CE89-FB4E-87AF-063FF7F6E4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06471" y="228601"/>
            <a:ext cx="3825686" cy="62932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3">
            <a:extLst>
              <a:ext uri="{FF2B5EF4-FFF2-40B4-BE49-F238E27FC236}">
                <a16:creationId xmlns:a16="http://schemas.microsoft.com/office/drawing/2014/main" id="{EB4388EF-0FDC-554B-9759-136FC768E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0" y="1532964"/>
            <a:ext cx="4279900" cy="350968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 dirty="0">
                <a:solidFill>
                  <a:srgbClr val="D334B5"/>
                </a:solidFill>
              </a:rPr>
              <a:t>Apoptosis</a:t>
            </a:r>
            <a:r>
              <a:rPr lang="en-US" sz="2800" dirty="0">
                <a:solidFill>
                  <a:srgbClr val="121212"/>
                </a:solidFill>
              </a:rPr>
              <a:t> is a type of cell death in which the cell quietly dies. Instructions for apoptosis are programmed into the cell’s DNA!</a:t>
            </a:r>
            <a:br>
              <a:rPr lang="en-US" sz="2800" dirty="0">
                <a:solidFill>
                  <a:srgbClr val="121212"/>
                </a:solidFill>
              </a:rPr>
            </a:br>
            <a:endParaRPr lang="en-US" sz="2800" dirty="0">
              <a:solidFill>
                <a:srgbClr val="1212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3320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6D685298-A263-9D48-A551-CF1A6EE5AD7E}"/>
              </a:ext>
            </a:extLst>
          </p:cNvPr>
          <p:cNvSpPr txBox="1">
            <a:spLocks/>
          </p:cNvSpPr>
          <p:nvPr/>
        </p:nvSpPr>
        <p:spPr bwMode="auto">
          <a:xfrm>
            <a:off x="457200" y="288085"/>
            <a:ext cx="8229600" cy="74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kern="0" dirty="0">
                <a:solidFill>
                  <a:srgbClr val="121212"/>
                </a:solidFill>
              </a:rPr>
              <a:t>The five types of necrosis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E47FC207-4A41-5B42-B04C-EBF45A8E5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580" y="1179117"/>
            <a:ext cx="7719426" cy="5095074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rgbClr val="484345"/>
                </a:solidFill>
              </a:rPr>
              <a:t>1. </a:t>
            </a:r>
            <a:r>
              <a:rPr lang="en-US" sz="2800" dirty="0">
                <a:solidFill>
                  <a:srgbClr val="D334B5"/>
                </a:solidFill>
              </a:rPr>
              <a:t>Coagulative necrosis</a:t>
            </a:r>
          </a:p>
          <a:p>
            <a:pPr lvl="1">
              <a:spcBef>
                <a:spcPts val="800"/>
              </a:spcBef>
              <a:buClr>
                <a:srgbClr val="121212"/>
              </a:buClr>
            </a:pPr>
            <a:r>
              <a:rPr lang="en-US" dirty="0">
                <a:solidFill>
                  <a:srgbClr val="484345"/>
                </a:solidFill>
              </a:rPr>
              <a:t>Seen in infarcts* in any tissue (except brain)</a:t>
            </a:r>
          </a:p>
          <a:p>
            <a:pPr lvl="1">
              <a:spcBef>
                <a:spcPts val="800"/>
              </a:spcBef>
              <a:buClr>
                <a:srgbClr val="121212"/>
              </a:buClr>
            </a:pPr>
            <a:r>
              <a:rPr lang="en-US" dirty="0">
                <a:solidFill>
                  <a:srgbClr val="484345"/>
                </a:solidFill>
              </a:rPr>
              <a:t>Caused by lack of blood supply</a:t>
            </a:r>
          </a:p>
          <a:p>
            <a:pPr lvl="1">
              <a:spcBef>
                <a:spcPts val="800"/>
              </a:spcBef>
              <a:buClr>
                <a:srgbClr val="121212"/>
              </a:buClr>
            </a:pPr>
            <a:r>
              <a:rPr lang="en-US" dirty="0">
                <a:solidFill>
                  <a:srgbClr val="484345"/>
                </a:solidFill>
              </a:rPr>
              <a:t>Gross: firm tissue often in a triangle shape</a:t>
            </a:r>
          </a:p>
          <a:p>
            <a:pPr lvl="1">
              <a:spcBef>
                <a:spcPts val="800"/>
              </a:spcBef>
              <a:buClr>
                <a:srgbClr val="121212"/>
              </a:buClr>
            </a:pPr>
            <a:r>
              <a:rPr lang="en-US" sz="2800" dirty="0">
                <a:solidFill>
                  <a:srgbClr val="484345"/>
                </a:solidFill>
              </a:rPr>
              <a:t>Micro: ghostly, pink cells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5A06380F-20BE-EE41-B8BF-24DCD6178A7F}"/>
              </a:ext>
            </a:extLst>
          </p:cNvPr>
          <p:cNvSpPr txBox="1">
            <a:spLocks/>
          </p:cNvSpPr>
          <p:nvPr/>
        </p:nvSpPr>
        <p:spPr bwMode="auto">
          <a:xfrm>
            <a:off x="380523" y="6100464"/>
            <a:ext cx="8382953" cy="525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defTabSz="914400">
              <a:spcBef>
                <a:spcPts val="1200"/>
              </a:spcBef>
              <a:buFontTx/>
              <a:buNone/>
            </a:pPr>
            <a:r>
              <a:rPr lang="en-US" sz="2400" kern="0" dirty="0">
                <a:solidFill>
                  <a:srgbClr val="484345"/>
                </a:solidFill>
              </a:rPr>
              <a:t>* Infarct = an area of dead tissue caused by lack of blood flow</a:t>
            </a:r>
          </a:p>
        </p:txBody>
      </p:sp>
    </p:spTree>
    <p:extLst>
      <p:ext uri="{BB962C8B-B14F-4D97-AF65-F5344CB8AC3E}">
        <p14:creationId xmlns:p14="http://schemas.microsoft.com/office/powerpoint/2010/main" val="36047000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d:\SCContent\9781416031215\graphics\fullsize\S9781416031215-001-f011.jpg">
            <a:extLst>
              <a:ext uri="{FF2B5EF4-FFF2-40B4-BE49-F238E27FC236}">
                <a16:creationId xmlns:a16="http://schemas.microsoft.com/office/drawing/2014/main" id="{FB369E2D-5B58-CF4B-A2B3-3E5526CD62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" contras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7430" y="1441057"/>
            <a:ext cx="7889139" cy="407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2">
            <a:extLst>
              <a:ext uri="{FF2B5EF4-FFF2-40B4-BE49-F238E27FC236}">
                <a16:creationId xmlns:a16="http://schemas.microsoft.com/office/drawing/2014/main" id="{17B074D0-5AD2-7541-87B2-C7EC67329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05743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Cross-section of kidney</a:t>
            </a: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344960A2-E725-3940-BB51-69F7F4259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522" y="945579"/>
            <a:ext cx="2819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Wedge-shaped infarct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2D02090-5718-0B4E-937B-A05CC0015CBA}"/>
              </a:ext>
            </a:extLst>
          </p:cNvPr>
          <p:cNvCxnSpPr>
            <a:cxnSpLocks/>
          </p:cNvCxnSpPr>
          <p:nvPr/>
        </p:nvCxnSpPr>
        <p:spPr bwMode="auto">
          <a:xfrm>
            <a:off x="2391507" y="1786596"/>
            <a:ext cx="647117" cy="937260"/>
          </a:xfrm>
          <a:prstGeom prst="straightConnector1">
            <a:avLst/>
          </a:prstGeom>
          <a:noFill/>
          <a:ln w="38100">
            <a:solidFill>
              <a:schemeClr val="tx1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</p:spTree>
    <p:extLst>
      <p:ext uri="{BB962C8B-B14F-4D97-AF65-F5344CB8AC3E}">
        <p14:creationId xmlns:p14="http://schemas.microsoft.com/office/powerpoint/2010/main" val="41604906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5" name="Picture 2" descr="Normal myocardium.tiff">
            <a:extLst>
              <a:ext uri="{FF2B5EF4-FFF2-40B4-BE49-F238E27FC236}">
                <a16:creationId xmlns:a16="http://schemas.microsoft.com/office/drawing/2014/main" id="{6B783C53-9B6A-B443-BEEF-83E394B3BC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1578" y="1011834"/>
            <a:ext cx="3965000" cy="4643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MI with coag necrosis.tiff">
            <a:extLst>
              <a:ext uri="{FF2B5EF4-FFF2-40B4-BE49-F238E27FC236}">
                <a16:creationId xmlns:a16="http://schemas.microsoft.com/office/drawing/2014/main" id="{F5E517B7-770D-E24A-9048-A10EC03FFC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 flipH="1">
            <a:off x="4498313" y="1338357"/>
            <a:ext cx="4607169" cy="3952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2">
            <a:extLst>
              <a:ext uri="{FF2B5EF4-FFF2-40B4-BE49-F238E27FC236}">
                <a16:creationId xmlns:a16="http://schemas.microsoft.com/office/drawing/2014/main" id="{741108F5-C153-394D-A5F0-181C8F80D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421" y="5756729"/>
            <a:ext cx="39389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Normal heart cells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B283357-9E64-7E4A-BFD4-0D2DB9195D30}"/>
              </a:ext>
            </a:extLst>
          </p:cNvPr>
          <p:cNvCxnSpPr>
            <a:cxnSpLocks/>
          </p:cNvCxnSpPr>
          <p:nvPr/>
        </p:nvCxnSpPr>
        <p:spPr bwMode="auto">
          <a:xfrm flipV="1">
            <a:off x="5880296" y="4431323"/>
            <a:ext cx="0" cy="1364567"/>
          </a:xfrm>
          <a:prstGeom prst="straightConnector1">
            <a:avLst/>
          </a:prstGeom>
          <a:noFill/>
          <a:ln w="31750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8" name="Text Box 2">
            <a:extLst>
              <a:ext uri="{FF2B5EF4-FFF2-40B4-BE49-F238E27FC236}">
                <a16:creationId xmlns:a16="http://schemas.microsoft.com/office/drawing/2014/main" id="{7A13F1C2-24C4-164B-A349-3D36DFF5C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6264" y="5768452"/>
            <a:ext cx="39389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Heart cells undergoing coagulative necrosis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E9C73FA-DBD5-7E4D-B2DC-D1919347E1B2}"/>
              </a:ext>
            </a:extLst>
          </p:cNvPr>
          <p:cNvCxnSpPr>
            <a:cxnSpLocks/>
          </p:cNvCxnSpPr>
          <p:nvPr/>
        </p:nvCxnSpPr>
        <p:spPr bwMode="auto">
          <a:xfrm flipV="1">
            <a:off x="6088966" y="4600135"/>
            <a:ext cx="1155896" cy="1221547"/>
          </a:xfrm>
          <a:prstGeom prst="straightConnector1">
            <a:avLst/>
          </a:prstGeom>
          <a:noFill/>
          <a:ln w="31750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DB98C76-CA26-B64F-9F3F-7ECE338D5892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814732" y="5219114"/>
            <a:ext cx="757311" cy="574433"/>
          </a:xfrm>
          <a:prstGeom prst="straightConnector1">
            <a:avLst/>
          </a:prstGeom>
          <a:noFill/>
          <a:ln w="31750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A5A3AA4-FFD0-0440-B0F9-3325B3B77555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461846" y="4389120"/>
            <a:ext cx="318867" cy="1430219"/>
          </a:xfrm>
          <a:prstGeom prst="straightConnector1">
            <a:avLst/>
          </a:prstGeom>
          <a:noFill/>
          <a:ln w="31750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</p:spTree>
    <p:extLst>
      <p:ext uri="{BB962C8B-B14F-4D97-AF65-F5344CB8AC3E}">
        <p14:creationId xmlns:p14="http://schemas.microsoft.com/office/powerpoint/2010/main" val="18904011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6D685298-A263-9D48-A551-CF1A6EE5AD7E}"/>
              </a:ext>
            </a:extLst>
          </p:cNvPr>
          <p:cNvSpPr txBox="1">
            <a:spLocks/>
          </p:cNvSpPr>
          <p:nvPr/>
        </p:nvSpPr>
        <p:spPr bwMode="auto">
          <a:xfrm>
            <a:off x="457200" y="288085"/>
            <a:ext cx="8229600" cy="74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kern="0" dirty="0">
                <a:solidFill>
                  <a:srgbClr val="121212"/>
                </a:solidFill>
              </a:rPr>
              <a:t>The five types of necrosis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E47FC207-4A41-5B42-B04C-EBF45A8E5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580" y="1179117"/>
            <a:ext cx="7719426" cy="5095074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chemeClr val="tx1">
                    <a:lumMod val="65000"/>
                  </a:schemeClr>
                </a:solidFill>
              </a:rPr>
              <a:t>1. Coagulative necrosis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dirty="0">
                <a:solidFill>
                  <a:srgbClr val="484345"/>
                </a:solidFill>
              </a:rPr>
              <a:t>2. </a:t>
            </a:r>
            <a:r>
              <a:rPr lang="en-US" dirty="0">
                <a:solidFill>
                  <a:srgbClr val="D334B5"/>
                </a:solidFill>
              </a:rPr>
              <a:t>Liquefactive necrosis</a:t>
            </a:r>
          </a:p>
          <a:p>
            <a:pPr lvl="1">
              <a:spcBef>
                <a:spcPts val="800"/>
              </a:spcBef>
              <a:buClr>
                <a:srgbClr val="121212"/>
              </a:buClr>
            </a:pPr>
            <a:r>
              <a:rPr lang="en-US" dirty="0">
                <a:solidFill>
                  <a:srgbClr val="484345"/>
                </a:solidFill>
              </a:rPr>
              <a:t>Seen in infections and in brain infarcts</a:t>
            </a:r>
          </a:p>
          <a:p>
            <a:pPr lvl="1">
              <a:spcBef>
                <a:spcPts val="800"/>
              </a:spcBef>
              <a:buClr>
                <a:srgbClr val="121212"/>
              </a:buClr>
            </a:pPr>
            <a:r>
              <a:rPr lang="en-US" dirty="0">
                <a:solidFill>
                  <a:srgbClr val="484345"/>
                </a:solidFill>
              </a:rPr>
              <a:t>Caused by neutrophils releasing their toxic contents and “liquefying” tissue</a:t>
            </a:r>
          </a:p>
          <a:p>
            <a:pPr lvl="1">
              <a:spcBef>
                <a:spcPts val="800"/>
              </a:spcBef>
              <a:buClr>
                <a:srgbClr val="121212"/>
              </a:buClr>
            </a:pPr>
            <a:r>
              <a:rPr lang="en-US" dirty="0">
                <a:solidFill>
                  <a:srgbClr val="484345"/>
                </a:solidFill>
              </a:rPr>
              <a:t>Gross: creamy yellow-green liquid (pus)</a:t>
            </a:r>
          </a:p>
          <a:p>
            <a:pPr lvl="1">
              <a:spcBef>
                <a:spcPts val="800"/>
              </a:spcBef>
              <a:buClr>
                <a:srgbClr val="121212"/>
              </a:buClr>
            </a:pPr>
            <a:r>
              <a:rPr lang="en-US" dirty="0">
                <a:solidFill>
                  <a:srgbClr val="484345"/>
                </a:solidFill>
              </a:rPr>
              <a:t>Micro: lots of neutrophils and cell debris</a:t>
            </a:r>
          </a:p>
          <a:p>
            <a:pPr marL="0" indent="0">
              <a:spcBef>
                <a:spcPts val="1200"/>
              </a:spcBef>
              <a:buNone/>
            </a:pPr>
            <a:endParaRPr lang="en-US" dirty="0">
              <a:solidFill>
                <a:srgbClr val="4843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775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Box 3"/>
          <p:cNvSpPr txBox="1">
            <a:spLocks noChangeArrowheads="1"/>
          </p:cNvSpPr>
          <p:nvPr/>
        </p:nvSpPr>
        <p:spPr bwMode="auto">
          <a:xfrm>
            <a:off x="0" y="6268160"/>
            <a:ext cx="915987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-72" charset="0"/>
                <a:ea typeface="ＭＳ Ｐゴシック" pitchFamily="-72" charset="-128"/>
              </a:rPr>
              <a:t>Liquefactive necrosis in the brain</a:t>
            </a:r>
          </a:p>
        </p:txBody>
      </p:sp>
      <p:sp>
        <p:nvSpPr>
          <p:cNvPr id="121859" name="Rectangle 3"/>
          <p:cNvSpPr>
            <a:spLocks noGrp="1" noChangeAspect="1" noChangeArrowheads="1"/>
          </p:cNvSpPr>
          <p:nvPr isPhoto="1"/>
        </p:nvSpPr>
        <p:spPr bwMode="auto">
          <a:xfrm>
            <a:off x="547688" y="190500"/>
            <a:ext cx="8026400" cy="602138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-72" charset="0"/>
              <a:ea typeface="ＭＳ Ｐゴシック" pitchFamily="-72" charset="-128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24C6511-94E1-EB44-B59F-D61E080D67FD}"/>
              </a:ext>
            </a:extLst>
          </p:cNvPr>
          <p:cNvCxnSpPr>
            <a:cxnSpLocks/>
          </p:cNvCxnSpPr>
          <p:nvPr/>
        </p:nvCxnSpPr>
        <p:spPr bwMode="auto">
          <a:xfrm flipV="1">
            <a:off x="4923692" y="3657601"/>
            <a:ext cx="422032" cy="2700996"/>
          </a:xfrm>
          <a:prstGeom prst="straightConnector1">
            <a:avLst/>
          </a:prstGeom>
          <a:noFill/>
          <a:ln w="3492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</p:spTree>
    <p:extLst>
      <p:ext uri="{BB962C8B-B14F-4D97-AF65-F5344CB8AC3E}">
        <p14:creationId xmlns:p14="http://schemas.microsoft.com/office/powerpoint/2010/main" val="6239048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6D685298-A263-9D48-A551-CF1A6EE5AD7E}"/>
              </a:ext>
            </a:extLst>
          </p:cNvPr>
          <p:cNvSpPr txBox="1">
            <a:spLocks/>
          </p:cNvSpPr>
          <p:nvPr/>
        </p:nvSpPr>
        <p:spPr bwMode="auto">
          <a:xfrm>
            <a:off x="457200" y="288085"/>
            <a:ext cx="8229600" cy="74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kern="0" dirty="0">
                <a:solidFill>
                  <a:srgbClr val="121212"/>
                </a:solidFill>
              </a:rPr>
              <a:t>The five types of necrosis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E47FC207-4A41-5B42-B04C-EBF45A8E5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580" y="1179117"/>
            <a:ext cx="7719426" cy="4476095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chemeClr val="tx1">
                    <a:lumMod val="65000"/>
                  </a:schemeClr>
                </a:solidFill>
              </a:rPr>
              <a:t>1. Coagulative necrosis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dirty="0">
                <a:solidFill>
                  <a:schemeClr val="tx1">
                    <a:lumMod val="65000"/>
                  </a:schemeClr>
                </a:solidFill>
              </a:rPr>
              <a:t>2. Liquefactive necrosis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rgbClr val="484345"/>
                </a:solidFill>
              </a:rPr>
              <a:t>3. </a:t>
            </a:r>
            <a:r>
              <a:rPr lang="en-US" sz="2800" dirty="0">
                <a:solidFill>
                  <a:srgbClr val="D334B5"/>
                </a:solidFill>
              </a:rPr>
              <a:t>Caseous necrosis</a:t>
            </a:r>
          </a:p>
          <a:p>
            <a:pPr lvl="1">
              <a:spcBef>
                <a:spcPts val="800"/>
              </a:spcBef>
              <a:buClr>
                <a:srgbClr val="121212"/>
              </a:buClr>
            </a:pPr>
            <a:r>
              <a:rPr lang="en-US" dirty="0">
                <a:solidFill>
                  <a:srgbClr val="484345"/>
                </a:solidFill>
              </a:rPr>
              <a:t>Seen in tuberculosis infections</a:t>
            </a:r>
          </a:p>
          <a:p>
            <a:pPr lvl="1">
              <a:spcBef>
                <a:spcPts val="800"/>
              </a:spcBef>
              <a:buClr>
                <a:srgbClr val="121212"/>
              </a:buClr>
            </a:pPr>
            <a:r>
              <a:rPr lang="en-US" dirty="0">
                <a:solidFill>
                  <a:srgbClr val="484345"/>
                </a:solidFill>
              </a:rPr>
              <a:t>Caused by the body’s attempt to wall off and kill tuberculosis bugs</a:t>
            </a:r>
          </a:p>
          <a:p>
            <a:pPr lvl="1">
              <a:spcBef>
                <a:spcPts val="800"/>
              </a:spcBef>
              <a:buClr>
                <a:srgbClr val="121212"/>
              </a:buClr>
            </a:pPr>
            <a:r>
              <a:rPr lang="en-US" dirty="0">
                <a:solidFill>
                  <a:srgbClr val="484345"/>
                </a:solidFill>
              </a:rPr>
              <a:t>Gross: soft, cheesy-looking (“caseous”) tissue</a:t>
            </a:r>
          </a:p>
          <a:p>
            <a:pPr lvl="1">
              <a:spcBef>
                <a:spcPts val="800"/>
              </a:spcBef>
              <a:buClr>
                <a:srgbClr val="121212"/>
              </a:buClr>
            </a:pPr>
            <a:r>
              <a:rPr lang="en-US" dirty="0">
                <a:solidFill>
                  <a:srgbClr val="484345"/>
                </a:solidFill>
              </a:rPr>
              <a:t>Micro: caseating granulomas </a:t>
            </a:r>
          </a:p>
        </p:txBody>
      </p:sp>
    </p:spTree>
    <p:extLst>
      <p:ext uri="{BB962C8B-B14F-4D97-AF65-F5344CB8AC3E}">
        <p14:creationId xmlns:p14="http://schemas.microsoft.com/office/powerpoint/2010/main" val="24175598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d:\SCContent\9781416031215\graphics\fullsize\S9781416031215-001-f013.jpg">
            <a:extLst>
              <a:ext uri="{FF2B5EF4-FFF2-40B4-BE49-F238E27FC236}">
                <a16:creationId xmlns:a16="http://schemas.microsoft.com/office/drawing/2014/main" id="{6390796A-1A9D-734D-A57C-73EFB1A16D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01616" y="506437"/>
            <a:ext cx="6749907" cy="5289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2">
            <a:extLst>
              <a:ext uri="{FF2B5EF4-FFF2-40B4-BE49-F238E27FC236}">
                <a16:creationId xmlns:a16="http://schemas.microsoft.com/office/drawing/2014/main" id="{AD03CF34-8B6F-BE42-95C1-2DC9D75C34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479" y="1100323"/>
            <a:ext cx="2819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Cheesy-looking caseous necrosis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84D46CD-A2E9-4B41-8B84-E4A781D3A979}"/>
              </a:ext>
            </a:extLst>
          </p:cNvPr>
          <p:cNvCxnSpPr>
            <a:cxnSpLocks/>
          </p:cNvCxnSpPr>
          <p:nvPr/>
        </p:nvCxnSpPr>
        <p:spPr bwMode="auto">
          <a:xfrm flipH="1">
            <a:off x="6035042" y="1983545"/>
            <a:ext cx="1406767" cy="1092004"/>
          </a:xfrm>
          <a:prstGeom prst="straightConnector1">
            <a:avLst/>
          </a:prstGeom>
          <a:noFill/>
          <a:ln w="38100">
            <a:solidFill>
              <a:schemeClr val="tx1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86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10" name="Text Box 2">
            <a:extLst>
              <a:ext uri="{FF2B5EF4-FFF2-40B4-BE49-F238E27FC236}">
                <a16:creationId xmlns:a16="http://schemas.microsoft.com/office/drawing/2014/main" id="{21AE6DE7-88D4-3A4E-AC53-110F2159B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35738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Portion of lung from a patient with tuberculosis</a:t>
            </a:r>
          </a:p>
        </p:txBody>
      </p:sp>
    </p:spTree>
    <p:extLst>
      <p:ext uri="{BB962C8B-B14F-4D97-AF65-F5344CB8AC3E}">
        <p14:creationId xmlns:p14="http://schemas.microsoft.com/office/powerpoint/2010/main" val="13737488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6D685298-A263-9D48-A551-CF1A6EE5AD7E}"/>
              </a:ext>
            </a:extLst>
          </p:cNvPr>
          <p:cNvSpPr txBox="1">
            <a:spLocks/>
          </p:cNvSpPr>
          <p:nvPr/>
        </p:nvSpPr>
        <p:spPr bwMode="auto">
          <a:xfrm>
            <a:off x="457200" y="161476"/>
            <a:ext cx="8229600" cy="74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sz="3200" kern="0" dirty="0">
                <a:solidFill>
                  <a:srgbClr val="121212"/>
                </a:solidFill>
              </a:rPr>
              <a:t>What’s a granuloma?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E47FC207-4A41-5B42-B04C-EBF45A8E5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646" y="911835"/>
            <a:ext cx="7420708" cy="790358"/>
          </a:xfrm>
        </p:spPr>
        <p:txBody>
          <a:bodyPr>
            <a:noAutofit/>
          </a:bodyPr>
          <a:lstStyle/>
          <a:p>
            <a:pPr marL="457200" lvl="1" indent="0" algn="ctr">
              <a:spcBef>
                <a:spcPts val="800"/>
              </a:spcBef>
              <a:buClr>
                <a:srgbClr val="121212"/>
              </a:buClr>
              <a:buNone/>
            </a:pPr>
            <a:r>
              <a:rPr lang="en-US" sz="2400" dirty="0">
                <a:solidFill>
                  <a:srgbClr val="484345"/>
                </a:solidFill>
              </a:rPr>
              <a:t>It’s a group of </a:t>
            </a:r>
            <a:r>
              <a:rPr lang="en-US" sz="2400" dirty="0">
                <a:solidFill>
                  <a:srgbClr val="121212"/>
                </a:solidFill>
              </a:rPr>
              <a:t>macrophages</a:t>
            </a:r>
            <a:r>
              <a:rPr lang="en-US" sz="2400" dirty="0">
                <a:solidFill>
                  <a:srgbClr val="484345"/>
                </a:solidFill>
              </a:rPr>
              <a:t> surrounding something and trying to phagocytize (eat) it.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DC518B7-7218-3449-93E2-594B0489D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006" y="1956839"/>
            <a:ext cx="6045199" cy="455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2">
            <a:extLst>
              <a:ext uri="{FF2B5EF4-FFF2-40B4-BE49-F238E27FC236}">
                <a16:creationId xmlns:a16="http://schemas.microsoft.com/office/drawing/2014/main" id="{8FF73743-3939-5649-91EF-E5DD11F42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8208" y="3083867"/>
            <a:ext cx="2819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D334B5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macrophages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DEB2C9C-7896-6B45-B1E4-1A40CE2923FF}"/>
              </a:ext>
            </a:extLst>
          </p:cNvPr>
          <p:cNvCxnSpPr>
            <a:cxnSpLocks/>
          </p:cNvCxnSpPr>
          <p:nvPr/>
        </p:nvCxnSpPr>
        <p:spPr bwMode="auto">
          <a:xfrm flipH="1">
            <a:off x="5036235" y="3300631"/>
            <a:ext cx="1899138" cy="0"/>
          </a:xfrm>
          <a:prstGeom prst="straightConnector1">
            <a:avLst/>
          </a:prstGeom>
          <a:noFill/>
          <a:ln w="38100">
            <a:solidFill>
              <a:schemeClr val="accent4">
                <a:lumMod val="10000"/>
              </a:schemeClr>
            </a:solidFill>
            <a:tailEnd type="triangle" w="lg" len="lg"/>
          </a:ln>
          <a:effectLst>
            <a:outerShdw blurRad="50800" dist="38100" dir="2700000" algn="tl" rotWithShape="0">
              <a:schemeClr val="tx1"/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15" name="Text Box 2">
            <a:extLst>
              <a:ext uri="{FF2B5EF4-FFF2-40B4-BE49-F238E27FC236}">
                <a16:creationId xmlns:a16="http://schemas.microsoft.com/office/drawing/2014/main" id="{8687AEE5-2F76-474D-8633-68325431A1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0269" y="4108464"/>
            <a:ext cx="272034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Sometimes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there are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D334B5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lymphocytes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surrounding the macrophages.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D71F138-B53B-0E47-B96E-BF0FD3D4C576}"/>
              </a:ext>
            </a:extLst>
          </p:cNvPr>
          <p:cNvCxnSpPr>
            <a:cxnSpLocks/>
          </p:cNvCxnSpPr>
          <p:nvPr/>
        </p:nvCxnSpPr>
        <p:spPr bwMode="auto">
          <a:xfrm flipH="1">
            <a:off x="6049108" y="5070815"/>
            <a:ext cx="926123" cy="0"/>
          </a:xfrm>
          <a:prstGeom prst="straightConnector1">
            <a:avLst/>
          </a:prstGeom>
          <a:noFill/>
          <a:ln w="38100">
            <a:solidFill>
              <a:schemeClr val="accent4">
                <a:lumMod val="10000"/>
              </a:schemeClr>
            </a:solidFill>
            <a:tailEnd type="triangle" w="lg" len="lg"/>
          </a:ln>
          <a:effectLst>
            <a:outerShdw blurRad="25400" dist="38100" dir="2700000" sx="106000" sy="106000" algn="tl" rotWithShape="0">
              <a:schemeClr val="tx1"/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</p:spTree>
    <p:extLst>
      <p:ext uri="{BB962C8B-B14F-4D97-AF65-F5344CB8AC3E}">
        <p14:creationId xmlns:p14="http://schemas.microsoft.com/office/powerpoint/2010/main" val="1138891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818534F-1206-2B49-AEF7-2D9C97DFAD17}"/>
              </a:ext>
            </a:extLst>
          </p:cNvPr>
          <p:cNvGrpSpPr/>
          <p:nvPr/>
        </p:nvGrpSpPr>
        <p:grpSpPr>
          <a:xfrm>
            <a:off x="1231513" y="1575587"/>
            <a:ext cx="6680974" cy="5031740"/>
            <a:chOff x="533400" y="1561520"/>
            <a:chExt cx="6680974" cy="5031740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6D050F4D-EF62-D24F-B594-0A1D8D9B51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1561520"/>
              <a:ext cx="6680974" cy="5031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2">
              <a:extLst>
                <a:ext uri="{FF2B5EF4-FFF2-40B4-BE49-F238E27FC236}">
                  <a16:creationId xmlns:a16="http://schemas.microsoft.com/office/drawing/2014/main" id="{16EDB939-2803-EB40-9328-BF76E8D1D9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5883" y="3134097"/>
              <a:ext cx="2286000" cy="461963"/>
            </a:xfrm>
            <a:prstGeom prst="rect">
              <a:avLst/>
            </a:prstGeom>
            <a:solidFill>
              <a:schemeClr val="tx1">
                <a:alpha val="7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50000"/>
                </a:spcBef>
                <a:buClr>
                  <a:srgbClr val="00FFFF"/>
                </a:buClr>
                <a:buSzPct val="11000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11000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1000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80000"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+mn-cs"/>
                </a:rPr>
                <a:t>necrotic debris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D10013E-C6CC-244B-9AC1-8CDFC127B8BD}"/>
                </a:ext>
              </a:extLst>
            </p:cNvPr>
            <p:cNvGrpSpPr/>
            <p:nvPr/>
          </p:nvGrpSpPr>
          <p:grpSpPr>
            <a:xfrm>
              <a:off x="1764323" y="3548582"/>
              <a:ext cx="4312920" cy="505265"/>
              <a:chOff x="1905000" y="3124200"/>
              <a:chExt cx="5562600" cy="304800"/>
            </a:xfrm>
            <a:effectLst>
              <a:outerShdw blurRad="50800" dist="38100" dir="2700000" algn="tl" rotWithShape="0">
                <a:schemeClr val="tx1"/>
              </a:outerShdw>
            </a:effectLst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BE6328CB-B797-D44B-8D08-E9AD618DE671}"/>
                  </a:ext>
                </a:extLst>
              </p:cNvPr>
              <p:cNvCxnSpPr/>
              <p:nvPr/>
            </p:nvCxnSpPr>
            <p:spPr bwMode="auto">
              <a:xfrm>
                <a:off x="1905000" y="3276600"/>
                <a:ext cx="5562600" cy="0"/>
              </a:xfrm>
              <a:prstGeom prst="line">
                <a:avLst/>
              </a:prstGeom>
              <a:noFill/>
              <a:ln w="34925" cap="sq">
                <a:solidFill>
                  <a:schemeClr val="accent4">
                    <a:lumMod val="10000"/>
                  </a:schemeClr>
                </a:solidFill>
              </a:ln>
              <a:effectLst/>
              <a:extLst>
                <a:ext uri="{909E8E84-426E-40dd-AFC4-6F175D3DCCD1}"/>
                <a:ext uri="{91240B29-F687-4f45-9708-019B960494DF}"/>
                <a:ext uri="{AF507438-7753-43e0-B8FC-AC1667EBCBE1}"/>
              </a:extLst>
            </p:spPr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32D77E27-5549-A245-A21D-1BE09930438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467600" y="3124200"/>
                <a:ext cx="0" cy="304800"/>
              </a:xfrm>
              <a:prstGeom prst="line">
                <a:avLst/>
              </a:prstGeom>
              <a:noFill/>
              <a:ln w="34925" cap="sq">
                <a:solidFill>
                  <a:schemeClr val="accent4">
                    <a:lumMod val="10000"/>
                  </a:schemeClr>
                </a:solidFill>
              </a:ln>
              <a:effectLst/>
              <a:extLst>
                <a:ext uri="{909E8E84-426E-40dd-AFC4-6F175D3DCCD1}"/>
                <a:ext uri="{91240B29-F687-4f45-9708-019B960494DF}"/>
                <a:ext uri="{AF507438-7753-43e0-B8FC-AC1667EBCBE1}"/>
              </a:extLst>
            </p:spPr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653B97C6-F43A-C843-AF22-55F598B5B98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905000" y="3124200"/>
                <a:ext cx="0" cy="304800"/>
              </a:xfrm>
              <a:prstGeom prst="line">
                <a:avLst/>
              </a:prstGeom>
              <a:noFill/>
              <a:ln w="34925" cap="sq">
                <a:solidFill>
                  <a:schemeClr val="accent4">
                    <a:lumMod val="10000"/>
                  </a:schemeClr>
                </a:solidFill>
              </a:ln>
              <a:effectLst/>
              <a:extLst>
                <a:ext uri="{909E8E84-426E-40dd-AFC4-6F175D3DCCD1}"/>
                <a:ext uri="{91240B29-F687-4f45-9708-019B960494DF}"/>
                <a:ext uri="{AF507438-7753-43e0-B8FC-AC1667EBCBE1}"/>
              </a:extLst>
            </p:spPr>
          </p:cxnSp>
        </p:grpSp>
      </p:grpSp>
      <p:sp>
        <p:nvSpPr>
          <p:cNvPr id="12" name="Text Box 2">
            <a:extLst>
              <a:ext uri="{FF2B5EF4-FFF2-40B4-BE49-F238E27FC236}">
                <a16:creationId xmlns:a16="http://schemas.microsoft.com/office/drawing/2014/main" id="{473FB03A-47C5-9041-A7D7-2564415B5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2684" y="5706801"/>
            <a:ext cx="2028092" cy="461963"/>
          </a:xfrm>
          <a:prstGeom prst="rect">
            <a:avLst/>
          </a:prstGeom>
          <a:solidFill>
            <a:schemeClr val="tx1">
              <a:alpha val="7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macrophages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6D685298-A263-9D48-A551-CF1A6EE5AD7E}"/>
              </a:ext>
            </a:extLst>
          </p:cNvPr>
          <p:cNvSpPr txBox="1">
            <a:spLocks/>
          </p:cNvSpPr>
          <p:nvPr/>
        </p:nvSpPr>
        <p:spPr bwMode="auto">
          <a:xfrm>
            <a:off x="457200" y="161476"/>
            <a:ext cx="8229600" cy="74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sz="3200" kern="0" dirty="0">
                <a:solidFill>
                  <a:srgbClr val="121212"/>
                </a:solidFill>
              </a:rPr>
              <a:t>What’s a caseating granuloma?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E47FC207-4A41-5B42-B04C-EBF45A8E5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11835"/>
            <a:ext cx="9144000" cy="790358"/>
          </a:xfrm>
        </p:spPr>
        <p:txBody>
          <a:bodyPr>
            <a:noAutofit/>
          </a:bodyPr>
          <a:lstStyle/>
          <a:p>
            <a:pPr marL="457200" lvl="1" indent="0" algn="ctr">
              <a:spcBef>
                <a:spcPts val="800"/>
              </a:spcBef>
              <a:buClr>
                <a:srgbClr val="121212"/>
              </a:buClr>
              <a:buNone/>
            </a:pPr>
            <a:r>
              <a:rPr lang="en-US" sz="2400" dirty="0">
                <a:solidFill>
                  <a:srgbClr val="484345"/>
                </a:solidFill>
              </a:rPr>
              <a:t>It’s a granuloma with a bunch of necrotic debris in the middle.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DEB2C9C-7896-6B45-B1E4-1A40CE2923FF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883879" y="5621801"/>
            <a:ext cx="956601" cy="244427"/>
          </a:xfrm>
          <a:prstGeom prst="straightConnector1">
            <a:avLst/>
          </a:prstGeom>
          <a:noFill/>
          <a:ln w="34925">
            <a:solidFill>
              <a:schemeClr val="accent4">
                <a:lumMod val="10000"/>
              </a:schemeClr>
            </a:solidFill>
            <a:tailEnd type="triangle" w="lg" len="lg"/>
          </a:ln>
          <a:effectLst>
            <a:outerShdw blurRad="50800" dist="38100" dir="2700000" algn="tl" rotWithShape="0">
              <a:schemeClr val="tx1"/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B82B021-1BB8-5148-AB48-FEEEEFC84487}"/>
              </a:ext>
            </a:extLst>
          </p:cNvPr>
          <p:cNvCxnSpPr>
            <a:cxnSpLocks/>
          </p:cNvCxnSpPr>
          <p:nvPr/>
        </p:nvCxnSpPr>
        <p:spPr bwMode="auto">
          <a:xfrm flipV="1">
            <a:off x="5922498" y="5148776"/>
            <a:ext cx="1097280" cy="759655"/>
          </a:xfrm>
          <a:prstGeom prst="straightConnector1">
            <a:avLst/>
          </a:prstGeom>
          <a:noFill/>
          <a:ln w="34925">
            <a:solidFill>
              <a:schemeClr val="accent4">
                <a:lumMod val="10000"/>
              </a:schemeClr>
            </a:solidFill>
            <a:tailEnd type="triangle" w="lg" len="lg"/>
          </a:ln>
          <a:effectLst>
            <a:outerShdw blurRad="50800" dist="38100" dir="2700000" algn="tl" rotWithShape="0">
              <a:schemeClr val="tx1"/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22" name="Text Box 2">
            <a:extLst>
              <a:ext uri="{FF2B5EF4-FFF2-40B4-BE49-F238E27FC236}">
                <a16:creationId xmlns:a16="http://schemas.microsoft.com/office/drawing/2014/main" id="{FB6C19A2-6B64-1745-9C72-5835901F23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41" y="4353958"/>
            <a:ext cx="1814732" cy="461963"/>
          </a:xfrm>
          <a:prstGeom prst="rect">
            <a:avLst/>
          </a:prstGeom>
          <a:solidFill>
            <a:schemeClr val="tx1">
              <a:alpha val="7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lymphocytes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E37337C-63A7-8D4E-BF8D-9BB83CABCD89}"/>
              </a:ext>
            </a:extLst>
          </p:cNvPr>
          <p:cNvCxnSpPr>
            <a:cxnSpLocks/>
            <a:stCxn id="22" idx="2"/>
          </p:cNvCxnSpPr>
          <p:nvPr/>
        </p:nvCxnSpPr>
        <p:spPr bwMode="auto">
          <a:xfrm>
            <a:off x="1019907" y="4815921"/>
            <a:ext cx="637739" cy="719130"/>
          </a:xfrm>
          <a:prstGeom prst="straightConnector1">
            <a:avLst/>
          </a:prstGeom>
          <a:noFill/>
          <a:ln w="34925">
            <a:solidFill>
              <a:schemeClr val="accent4">
                <a:lumMod val="10000"/>
              </a:schemeClr>
            </a:solidFill>
            <a:tailEnd type="triangle" w="lg" len="lg"/>
          </a:ln>
          <a:effectLst>
            <a:outerShdw blurRad="50800" dist="38100" dir="2700000" algn="tl" rotWithShape="0">
              <a:schemeClr val="tx1"/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</p:spTree>
    <p:extLst>
      <p:ext uri="{BB962C8B-B14F-4D97-AF65-F5344CB8AC3E}">
        <p14:creationId xmlns:p14="http://schemas.microsoft.com/office/powerpoint/2010/main" val="14104317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6D685298-A263-9D48-A551-CF1A6EE5AD7E}"/>
              </a:ext>
            </a:extLst>
          </p:cNvPr>
          <p:cNvSpPr txBox="1">
            <a:spLocks/>
          </p:cNvSpPr>
          <p:nvPr/>
        </p:nvSpPr>
        <p:spPr bwMode="auto">
          <a:xfrm>
            <a:off x="457200" y="288085"/>
            <a:ext cx="8229600" cy="74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kern="0" dirty="0">
                <a:solidFill>
                  <a:srgbClr val="121212"/>
                </a:solidFill>
              </a:rPr>
              <a:t>The five types of necrosis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E47FC207-4A41-5B42-B04C-EBF45A8E5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580" y="1179117"/>
            <a:ext cx="8352472" cy="5095074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chemeClr val="tx1">
                    <a:lumMod val="65000"/>
                  </a:schemeClr>
                </a:solidFill>
              </a:rPr>
              <a:t>1. Coagulative necrosis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dirty="0">
                <a:solidFill>
                  <a:schemeClr val="tx1">
                    <a:lumMod val="65000"/>
                  </a:schemeClr>
                </a:solidFill>
              </a:rPr>
              <a:t>2. Liquefactive necrosis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chemeClr val="tx1">
                    <a:lumMod val="65000"/>
                  </a:schemeClr>
                </a:solidFill>
              </a:rPr>
              <a:t>3. Caseous necrosis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dirty="0">
                <a:solidFill>
                  <a:srgbClr val="484345"/>
                </a:solidFill>
              </a:rPr>
              <a:t>4. </a:t>
            </a:r>
            <a:r>
              <a:rPr lang="en-US" dirty="0">
                <a:solidFill>
                  <a:srgbClr val="D334B5"/>
                </a:solidFill>
              </a:rPr>
              <a:t>Fat necrosis</a:t>
            </a:r>
          </a:p>
          <a:p>
            <a:pPr lvl="1">
              <a:spcBef>
                <a:spcPts val="800"/>
              </a:spcBef>
              <a:buClr>
                <a:srgbClr val="121212"/>
              </a:buClr>
            </a:pPr>
            <a:r>
              <a:rPr lang="en-US" dirty="0">
                <a:solidFill>
                  <a:srgbClr val="484345"/>
                </a:solidFill>
              </a:rPr>
              <a:t>Seen in pancreatitis*</a:t>
            </a:r>
          </a:p>
          <a:p>
            <a:pPr lvl="1">
              <a:spcBef>
                <a:spcPts val="800"/>
              </a:spcBef>
              <a:buClr>
                <a:srgbClr val="121212"/>
              </a:buClr>
            </a:pPr>
            <a:r>
              <a:rPr lang="en-US" dirty="0">
                <a:solidFill>
                  <a:srgbClr val="484345"/>
                </a:solidFill>
              </a:rPr>
              <a:t>Cause: lipase (from damaged pancreas cells) breaks down fat cells, then calcium accumulates.</a:t>
            </a:r>
          </a:p>
          <a:p>
            <a:pPr lvl="1">
              <a:spcBef>
                <a:spcPts val="800"/>
              </a:spcBef>
              <a:buClr>
                <a:srgbClr val="121212"/>
              </a:buClr>
            </a:pPr>
            <a:r>
              <a:rPr lang="en-US" dirty="0">
                <a:solidFill>
                  <a:srgbClr val="484345"/>
                </a:solidFill>
              </a:rPr>
              <a:t>Gross: chalky white deposits in fat</a:t>
            </a:r>
          </a:p>
          <a:p>
            <a:pPr lvl="1">
              <a:spcBef>
                <a:spcPts val="800"/>
              </a:spcBef>
              <a:buClr>
                <a:srgbClr val="121212"/>
              </a:buClr>
            </a:pPr>
            <a:r>
              <a:rPr lang="en-US" dirty="0">
                <a:solidFill>
                  <a:srgbClr val="484345"/>
                </a:solidFill>
              </a:rPr>
              <a:t>Micro: shadowy outlines of dead fat cells.</a:t>
            </a:r>
          </a:p>
          <a:p>
            <a:pPr lvl="1">
              <a:spcBef>
                <a:spcPts val="800"/>
              </a:spcBef>
              <a:buClr>
                <a:srgbClr val="121212"/>
              </a:buClr>
            </a:pPr>
            <a:endParaRPr lang="en-US" dirty="0">
              <a:solidFill>
                <a:srgbClr val="484345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59E11-24B7-8143-97DD-A432714C5AEB}"/>
              </a:ext>
            </a:extLst>
          </p:cNvPr>
          <p:cNvSpPr txBox="1">
            <a:spLocks/>
          </p:cNvSpPr>
          <p:nvPr/>
        </p:nvSpPr>
        <p:spPr bwMode="auto">
          <a:xfrm>
            <a:off x="380523" y="6332581"/>
            <a:ext cx="8382953" cy="525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defTabSz="914400">
              <a:spcBef>
                <a:spcPts val="1200"/>
              </a:spcBef>
              <a:buFontTx/>
              <a:buNone/>
            </a:pPr>
            <a:r>
              <a:rPr lang="en-US" sz="2400" kern="0" dirty="0">
                <a:solidFill>
                  <a:srgbClr val="484345"/>
                </a:solidFill>
              </a:rPr>
              <a:t>* Pancreatitis = inflammation of the pancreas</a:t>
            </a:r>
          </a:p>
        </p:txBody>
      </p:sp>
    </p:spTree>
    <p:extLst>
      <p:ext uri="{BB962C8B-B14F-4D97-AF65-F5344CB8AC3E}">
        <p14:creationId xmlns:p14="http://schemas.microsoft.com/office/powerpoint/2010/main" val="21926110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1" descr="d:\SCContent\9781416031215\graphics\fullsize\S9781416031215-001-f014.jpg">
            <a:extLst>
              <a:ext uri="{FF2B5EF4-FFF2-40B4-BE49-F238E27FC236}">
                <a16:creationId xmlns:a16="http://schemas.microsoft.com/office/drawing/2014/main" id="{A244A594-193D-E04B-8FC0-53337C15F8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2097083" y="911990"/>
            <a:ext cx="4949833" cy="54230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620" name="Picture 5" descr="top_logo">
            <a:extLst>
              <a:ext uri="{FF2B5EF4-FFF2-40B4-BE49-F238E27FC236}">
                <a16:creationId xmlns:a16="http://schemas.microsoft.com/office/drawing/2014/main" id="{0ADD7A9E-2A20-844E-8256-DC9573C5A2E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288" y="9525"/>
            <a:ext cx="30194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9496C5AF-F693-E04D-BFF8-BDC7E16932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8135" y="6197823"/>
            <a:ext cx="915987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-72" charset="0"/>
                <a:ea typeface="ＭＳ Ｐゴシック" pitchFamily="-72" charset="-128"/>
              </a:rPr>
              <a:t>Portion of pancreas from patient with pancreatitis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B85A91A-35FD-C24A-8551-00F1316CB649}"/>
              </a:ext>
            </a:extLst>
          </p:cNvPr>
          <p:cNvCxnSpPr>
            <a:cxnSpLocks/>
          </p:cNvCxnSpPr>
          <p:nvPr/>
        </p:nvCxnSpPr>
        <p:spPr bwMode="auto">
          <a:xfrm flipH="1">
            <a:off x="4304715" y="745588"/>
            <a:ext cx="1533377" cy="1373359"/>
          </a:xfrm>
          <a:prstGeom prst="straightConnector1">
            <a:avLst/>
          </a:prstGeom>
          <a:noFill/>
          <a:ln w="3492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8" name="Text Box 2">
            <a:extLst>
              <a:ext uri="{FF2B5EF4-FFF2-40B4-BE49-F238E27FC236}">
                <a16:creationId xmlns:a16="http://schemas.microsoft.com/office/drawing/2014/main" id="{D208A32A-C66F-9F43-99B6-6B7178F84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630" y="354735"/>
            <a:ext cx="51095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Chalky, white areas of fat necrosis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9508BE0-C52E-0B45-8DE5-4C67652A0FF5}"/>
              </a:ext>
            </a:extLst>
          </p:cNvPr>
          <p:cNvCxnSpPr>
            <a:cxnSpLocks/>
          </p:cNvCxnSpPr>
          <p:nvPr/>
        </p:nvCxnSpPr>
        <p:spPr bwMode="auto">
          <a:xfrm flipH="1">
            <a:off x="5880295" y="733864"/>
            <a:ext cx="281355" cy="940191"/>
          </a:xfrm>
          <a:prstGeom prst="straightConnector1">
            <a:avLst/>
          </a:prstGeom>
          <a:noFill/>
          <a:ln w="3492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</p:spTree>
    <p:extLst>
      <p:ext uri="{BB962C8B-B14F-4D97-AF65-F5344CB8AC3E}">
        <p14:creationId xmlns:p14="http://schemas.microsoft.com/office/powerpoint/2010/main" val="7868819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894D6D-41FA-754D-8128-880EBF816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386" y="998805"/>
            <a:ext cx="7691703" cy="5124597"/>
          </a:xfrm>
          <a:prstGeom prst="rect">
            <a:avLst/>
          </a:prstGeom>
        </p:spPr>
      </p:pic>
      <p:sp>
        <p:nvSpPr>
          <p:cNvPr id="111620" name="Picture 5" descr="top_logo">
            <a:extLst>
              <a:ext uri="{FF2B5EF4-FFF2-40B4-BE49-F238E27FC236}">
                <a16:creationId xmlns:a16="http://schemas.microsoft.com/office/drawing/2014/main" id="{0ADD7A9E-2A20-844E-8256-DC9573C5A2E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288" y="9525"/>
            <a:ext cx="30194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9496C5AF-F693-E04D-BFF8-BDC7E16932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067" y="6225959"/>
            <a:ext cx="915987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-72" charset="0"/>
                <a:ea typeface="ＭＳ Ｐゴシック" pitchFamily="-72" charset="-128"/>
              </a:rPr>
              <a:t>Fat necrosis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B85A91A-35FD-C24A-8551-00F1316CB649}"/>
              </a:ext>
            </a:extLst>
          </p:cNvPr>
          <p:cNvCxnSpPr>
            <a:cxnSpLocks/>
            <a:stCxn id="8" idx="2"/>
          </p:cNvCxnSpPr>
          <p:nvPr/>
        </p:nvCxnSpPr>
        <p:spPr bwMode="auto">
          <a:xfrm flipH="1">
            <a:off x="3418451" y="816400"/>
            <a:ext cx="1327930" cy="1386953"/>
          </a:xfrm>
          <a:prstGeom prst="straightConnector1">
            <a:avLst/>
          </a:prstGeom>
          <a:noFill/>
          <a:ln w="3492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8" name="Text Box 2">
            <a:extLst>
              <a:ext uri="{FF2B5EF4-FFF2-40B4-BE49-F238E27FC236}">
                <a16:creationId xmlns:a16="http://schemas.microsoft.com/office/drawing/2014/main" id="{D208A32A-C66F-9F43-99B6-6B7178F84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630" y="354735"/>
            <a:ext cx="51095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Dead fat cells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9508BE0-C52E-0B45-8DE5-4C67652A0FF5}"/>
              </a:ext>
            </a:extLst>
          </p:cNvPr>
          <p:cNvCxnSpPr>
            <a:cxnSpLocks/>
          </p:cNvCxnSpPr>
          <p:nvPr/>
        </p:nvCxnSpPr>
        <p:spPr bwMode="auto">
          <a:xfrm>
            <a:off x="5106572" y="815926"/>
            <a:ext cx="225084" cy="1139483"/>
          </a:xfrm>
          <a:prstGeom prst="straightConnector1">
            <a:avLst/>
          </a:prstGeom>
          <a:noFill/>
          <a:ln w="34925">
            <a:solidFill>
              <a:srgbClr val="121212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</p:spTree>
    <p:extLst>
      <p:ext uri="{BB962C8B-B14F-4D97-AF65-F5344CB8AC3E}">
        <p14:creationId xmlns:p14="http://schemas.microsoft.com/office/powerpoint/2010/main" val="16327398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6D685298-A263-9D48-A551-CF1A6EE5AD7E}"/>
              </a:ext>
            </a:extLst>
          </p:cNvPr>
          <p:cNvSpPr txBox="1">
            <a:spLocks/>
          </p:cNvSpPr>
          <p:nvPr/>
        </p:nvSpPr>
        <p:spPr bwMode="auto">
          <a:xfrm>
            <a:off x="457200" y="288085"/>
            <a:ext cx="8229600" cy="74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defRPr/>
            </a:pPr>
            <a:r>
              <a:rPr lang="en-US" kern="0" dirty="0">
                <a:solidFill>
                  <a:srgbClr val="121212"/>
                </a:solidFill>
              </a:rPr>
              <a:t>The five types of necrosis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E47FC207-4A41-5B42-B04C-EBF45A8E5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580" y="1179116"/>
            <a:ext cx="8113322" cy="5503037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chemeClr val="tx1">
                    <a:lumMod val="65000"/>
                  </a:schemeClr>
                </a:solidFill>
              </a:rPr>
              <a:t>1. Coagulative necrosis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dirty="0">
                <a:solidFill>
                  <a:schemeClr val="tx1">
                    <a:lumMod val="65000"/>
                  </a:schemeClr>
                </a:solidFill>
              </a:rPr>
              <a:t>2. Liquefactive necrosis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chemeClr val="tx1">
                    <a:lumMod val="65000"/>
                  </a:schemeClr>
                </a:solidFill>
              </a:rPr>
              <a:t>3. Caseous necrosis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dirty="0">
                <a:solidFill>
                  <a:schemeClr val="tx1">
                    <a:lumMod val="65000"/>
                  </a:schemeClr>
                </a:solidFill>
              </a:rPr>
              <a:t>4. Fat necrosis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solidFill>
                  <a:srgbClr val="484345"/>
                </a:solidFill>
              </a:rPr>
              <a:t>5. </a:t>
            </a:r>
            <a:r>
              <a:rPr lang="en-US" sz="2800" dirty="0">
                <a:solidFill>
                  <a:srgbClr val="D334B5"/>
                </a:solidFill>
              </a:rPr>
              <a:t>Gangrenous necrosis</a:t>
            </a:r>
          </a:p>
          <a:p>
            <a:pPr lvl="1">
              <a:spcBef>
                <a:spcPts val="800"/>
              </a:spcBef>
              <a:buClr>
                <a:srgbClr val="121212"/>
              </a:buClr>
            </a:pPr>
            <a:r>
              <a:rPr lang="en-US" dirty="0">
                <a:solidFill>
                  <a:srgbClr val="484345"/>
                </a:solidFill>
              </a:rPr>
              <a:t>Seen in limbs that lose blood supply</a:t>
            </a:r>
          </a:p>
          <a:p>
            <a:pPr lvl="1">
              <a:spcBef>
                <a:spcPts val="800"/>
              </a:spcBef>
              <a:buClr>
                <a:srgbClr val="121212"/>
              </a:buClr>
            </a:pPr>
            <a:r>
              <a:rPr lang="en-US" dirty="0">
                <a:solidFill>
                  <a:srgbClr val="484345"/>
                </a:solidFill>
              </a:rPr>
              <a:t>Isn’t </a:t>
            </a:r>
            <a:r>
              <a:rPr lang="en-US" i="1" dirty="0">
                <a:solidFill>
                  <a:srgbClr val="484345"/>
                </a:solidFill>
              </a:rPr>
              <a:t>really </a:t>
            </a:r>
            <a:r>
              <a:rPr lang="en-US" dirty="0">
                <a:solidFill>
                  <a:srgbClr val="484345"/>
                </a:solidFill>
              </a:rPr>
              <a:t>a different type of necrosis (but people use the term, so you should know it)</a:t>
            </a:r>
          </a:p>
          <a:p>
            <a:pPr lvl="1">
              <a:spcBef>
                <a:spcPts val="800"/>
              </a:spcBef>
              <a:buClr>
                <a:srgbClr val="121212"/>
              </a:buClr>
            </a:pPr>
            <a:r>
              <a:rPr lang="en-US" dirty="0">
                <a:solidFill>
                  <a:srgbClr val="484345"/>
                </a:solidFill>
              </a:rPr>
              <a:t>Gross: black, dead skin and decomposing tissue</a:t>
            </a:r>
          </a:p>
          <a:p>
            <a:pPr lvl="1">
              <a:spcBef>
                <a:spcPts val="800"/>
              </a:spcBef>
              <a:buClr>
                <a:srgbClr val="121212"/>
              </a:buClr>
            </a:pPr>
            <a:r>
              <a:rPr lang="en-US" dirty="0">
                <a:solidFill>
                  <a:srgbClr val="484345"/>
                </a:solidFill>
              </a:rPr>
              <a:t>Micro: coagulative necrosis</a:t>
            </a:r>
          </a:p>
          <a:p>
            <a:pPr marL="0" indent="0">
              <a:spcBef>
                <a:spcPts val="1200"/>
              </a:spcBef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334164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0" name="Picture 5" descr="top_logo">
            <a:extLst>
              <a:ext uri="{FF2B5EF4-FFF2-40B4-BE49-F238E27FC236}">
                <a16:creationId xmlns:a16="http://schemas.microsoft.com/office/drawing/2014/main" id="{0ADD7A9E-2A20-844E-8256-DC9573C5A2E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288" y="9525"/>
            <a:ext cx="30194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9496C5AF-F693-E04D-BFF8-BDC7E16932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8135" y="6197823"/>
            <a:ext cx="915987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-72" charset="0"/>
                <a:ea typeface="ＭＳ Ｐゴシック" pitchFamily="-72" charset="-128"/>
              </a:rPr>
              <a:t>Gangrenous necrosis</a:t>
            </a:r>
          </a:p>
        </p:txBody>
      </p:sp>
      <p:pic>
        <p:nvPicPr>
          <p:cNvPr id="9" name="Picture 2" descr="Gangrene.tiff">
            <a:extLst>
              <a:ext uri="{FF2B5EF4-FFF2-40B4-BE49-F238E27FC236}">
                <a16:creationId xmlns:a16="http://schemas.microsoft.com/office/drawing/2014/main" id="{7B349D18-0038-2B4A-8304-73AF71FF5E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9006" y="871234"/>
            <a:ext cx="3945988" cy="5225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57444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05030.17.01"/>
  <p:tag name="PPTVERSION" val="14"/>
  <p:tag name="TPOS" val="6"/>
</p:tagLst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_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3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4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5014</TotalTime>
  <Words>1106</Words>
  <Application>Microsoft Macintosh PowerPoint</Application>
  <PresentationFormat>On-screen Show (4:3)</PresentationFormat>
  <Paragraphs>192</Paragraphs>
  <Slides>47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47</vt:i4>
      </vt:variant>
    </vt:vector>
  </HeadingPairs>
  <TitlesOfParts>
    <vt:vector size="61" baseType="lpstr">
      <vt:lpstr>Arial</vt:lpstr>
      <vt:lpstr>Calibri</vt:lpstr>
      <vt:lpstr>Corbel</vt:lpstr>
      <vt:lpstr>Times</vt:lpstr>
      <vt:lpstr>Times New Roman</vt:lpstr>
      <vt:lpstr>Wingdings</vt:lpstr>
      <vt:lpstr>Wingdings 2</vt:lpstr>
      <vt:lpstr>Wingdings 3</vt:lpstr>
      <vt:lpstr>Office Theme</vt:lpstr>
      <vt:lpstr>1_Office Theme</vt:lpstr>
      <vt:lpstr>PERFECT MASTER</vt:lpstr>
      <vt:lpstr>2_Office Theme</vt:lpstr>
      <vt:lpstr>Module</vt:lpstr>
      <vt:lpstr>1_Module</vt:lpstr>
      <vt:lpstr>Cell Injury</vt:lpstr>
      <vt:lpstr>Cell Injury Lecture Objectives</vt:lpstr>
      <vt:lpstr>Cell Injury Outline</vt:lpstr>
      <vt:lpstr>Cell Injury Outline</vt:lpstr>
      <vt:lpstr>Cell injury, super-simplified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Cell Injury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Cell Injury Outline</vt:lpstr>
      <vt:lpstr>PowerPoint Presentation</vt:lpstr>
      <vt:lpstr>PowerPoint Presentation</vt:lpstr>
      <vt:lpstr>PowerPoint Presentation</vt:lpstr>
      <vt:lpstr>Cell Injury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Cell Injury Outline</vt:lpstr>
      <vt:lpstr>Necrosis is a type of cell death in which the cell bursts open, releasing its contents and attracting inflammatory cells (which clean up the mess). </vt:lpstr>
      <vt:lpstr>Apoptosis is a type of cell death in which the cell quietly dies. Instructions for apoptosis are programmed into the cell’s DNA!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Kristine Krafts</dc:creator>
  <cp:lastModifiedBy>Kristine P Krafts</cp:lastModifiedBy>
  <cp:revision>496</cp:revision>
  <cp:lastPrinted>2023-05-15T02:57:51Z</cp:lastPrinted>
  <dcterms:created xsi:type="dcterms:W3CDTF">2011-10-27T17:49:46Z</dcterms:created>
  <dcterms:modified xsi:type="dcterms:W3CDTF">2023-05-15T02:58:01Z</dcterms:modified>
</cp:coreProperties>
</file>