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.jpe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2.jpeg" ContentType="image/jpeg"/>
  <Override PartName="/ppt/media/image3.jpeg" ContentType="image/jpeg"/>
  <Override PartName="/ppt/notesSlides/notesSlide4.xml" ContentType="application/vnd.openxmlformats-officedocument.presentationml.notesSlide+xml"/>
  <Override PartName="/ppt/media/image4.jpeg" ContentType="image/jpeg"/>
  <Override PartName="/ppt/media/image5.jpeg" ContentType="image/jpeg"/>
  <Override PartName="/ppt/notesSlides/notesSlide5.xml" ContentType="application/vnd.openxmlformats-officedocument.presentationml.notesSlide+xml"/>
  <Override PartName="/ppt/media/image6.jpeg" ContentType="image/jpeg"/>
  <Override PartName="/ppt/media/image7.jpeg" ContentType="image/jpe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8.jpeg" ContentType="image/jpe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9.jpeg" ContentType="image/jpe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0.jpeg" ContentType="image/jpeg"/>
  <Override PartName="/ppt/notesSlides/notesSlide15.xml" ContentType="application/vnd.openxmlformats-officedocument.presentationml.notesSlide+xml"/>
  <Override PartName="/ppt/media/image11.jpeg" ContentType="image/jpeg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12.jpeg" ContentType="image/jpe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13.jpeg" ContentType="image/jpeg"/>
  <Override PartName="/ppt/notesSlides/notesSlide22.xml" ContentType="application/vnd.openxmlformats-officedocument.presentationml.notesSlide+xml"/>
  <Override PartName="/ppt/media/image14.jpeg" ContentType="image/jpeg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media/image15.jpeg" ContentType="image/jpeg"/>
  <Override PartName="/ppt/media/image1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rgbClr val="160048"/>
        </a:solidFill>
        <a:effectLst/>
        <a:uFillTx/>
        <a:latin typeface="Garamond"/>
        <a:ea typeface="Garamond"/>
        <a:cs typeface="Garamond"/>
        <a:sym typeface="Garamon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aramond"/>
          <a:ea typeface="Garamond"/>
          <a:cs typeface="Garamond"/>
        </a:font>
        <a:srgbClr val="16004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aramond"/>
          <a:ea typeface="Garamond"/>
          <a:cs typeface="Garamond"/>
        </a:font>
        <a:srgbClr val="16004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aramond"/>
          <a:ea typeface="Garamond"/>
          <a:cs typeface="Garamond"/>
        </a:font>
        <a:srgbClr val="16004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aramond"/>
          <a:ea typeface="Garamond"/>
          <a:cs typeface="Garamond"/>
        </a:font>
        <a:srgbClr val="16004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6E8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16004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160048"/>
              </a:solidFill>
              <a:prstDash val="solid"/>
              <a:round/>
            </a:ln>
          </a:top>
          <a:bottom>
            <a:ln w="25400" cap="flat">
              <a:solidFill>
                <a:srgbClr val="16004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160048"/>
              </a:solidFill>
              <a:prstDash val="solid"/>
              <a:round/>
            </a:ln>
          </a:top>
          <a:bottom>
            <a:ln w="25400" cap="flat">
              <a:solidFill>
                <a:srgbClr val="16004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aramond"/>
          <a:ea typeface="Garamond"/>
          <a:cs typeface="Garamond"/>
        </a:font>
        <a:srgbClr val="16004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E"/>
          </a:solidFill>
        </a:fill>
      </a:tcStyle>
    </a:wholeTbl>
    <a:band2H>
      <a:tcTxStyle b="def" i="def"/>
      <a:tcStyle>
        <a:tcBdr/>
        <a:fill>
          <a:solidFill>
            <a:srgbClr val="E7E6E8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160048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160048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1600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3" name="Shape 13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</Relationships>
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</Relationships>
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</Relationships>
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</Relationships>
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</Relationships>
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</Relationships>
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</Relationships>
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</Relationships>
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</Relationships>
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</Relationships>
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</Relationships>
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</Relationships>
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</Relationships>
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66.xml"/><Relationship Id="rId2" Type="http://schemas.openxmlformats.org/officeDocument/2006/relationships/notesMaster" Target="../notesMasters/notesMaster1.xml"/></Relationships>
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67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228600" indent="-228600">
              <a:spcBef>
                <a:spcPts val="300"/>
              </a:spcBef>
              <a:defRPr sz="1000"/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2" name="Shape 16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8" name="Shape 17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1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8" name="Shape 19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1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0" name="Shape 22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1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4" name="Shape 26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2" name="Shape 29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0" name="Shape 30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19" name="Shape 31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5" name="Shape 33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40" name="Shape 34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0" name="Shape 35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5" name="Shape 35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0" name="Shape 3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8" name="Shape 37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85" name="Shape 38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1" name="Shape 39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7" name="Shape 39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1" name="Shape 41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23" name="Shape 42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228600" indent="-228600">
              <a:spcBef>
                <a:spcPts val="1200"/>
              </a:spcBef>
              <a:buSzPct val="100000"/>
              <a:buFont typeface="Arial"/>
              <a:buChar char="•"/>
              <a:defRPr b="1" sz="1000"/>
            </a:lvl1pPr>
          </a:lstStyle>
          <a:p>
            <a:pPr/>
            <a:r>
              <a:t> 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28" name="Shape 42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3" name="Shape 43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8" name="Shape 43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57200" indent="-457200">
              <a:spcBef>
                <a:spcPts val="300"/>
              </a:spcBef>
              <a:buSzPct val="100000"/>
              <a:buAutoNum type="arabicPeriod" startAt="1"/>
              <a:defRPr sz="1000"/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43" name="Shape 44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48" name="Shape 44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61" name="Shape 4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66" name="Shape 46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342900" indent="-342900">
              <a:spcBef>
                <a:spcPts val="300"/>
              </a:spcBef>
              <a:buSzPct val="100000"/>
              <a:buFont typeface="Arial"/>
              <a:buChar char="•"/>
              <a:defRPr sz="1000"/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/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/>
          <p:nvPr>
            <p:ph type="sldNum" sz="quarter" idx="2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8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/>
          <p:nvPr>
            <p:ph type="sldNum" sz="quarter" idx="2"/>
          </p:nvPr>
        </p:nvSpPr>
        <p:spPr>
          <a:xfrm>
            <a:off x="8156292" y="6248400"/>
            <a:ext cx="301909" cy="2888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3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2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1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0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9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8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7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6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Text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0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5" name="Body Level One…"/>
          <p:cNvSpPr txBox="1"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1pPr>
            <a:lvl2pPr marL="783771" indent="-326571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2pPr>
            <a:lvl3pPr marL="1219200" indent="-304800">
              <a:spcBef>
                <a:spcPts val="700"/>
              </a:spcBef>
              <a:buClrTx/>
              <a:buSzPct val="100000"/>
              <a:defRPr sz="3200">
                <a:solidFill>
                  <a:srgbClr val="000000"/>
                </a:solidFill>
              </a:defRPr>
            </a:lvl3pPr>
            <a:lvl4pPr marL="1737360" indent="-365760">
              <a:spcBef>
                <a:spcPts val="700"/>
              </a:spcBef>
              <a:buClrTx/>
              <a:buSzPct val="100000"/>
              <a:buChar char="–"/>
              <a:defRPr sz="3200">
                <a:solidFill>
                  <a:srgbClr val="000000"/>
                </a:solidFill>
              </a:defRPr>
            </a:lvl4pPr>
            <a:lvl5pPr marL="2235200" indent="-406400">
              <a:spcBef>
                <a:spcPts val="700"/>
              </a:spcBef>
              <a:buClrTx/>
              <a:defRPr sz="32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xfrm>
            <a:off x="8100269" y="6248400"/>
            <a:ext cx="357931" cy="288824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66CCFF"/>
              </a:buClr>
              <a:buSzPct val="90000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1313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176259" y="6248400"/>
            <a:ext cx="281941" cy="28708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 defTabSz="457200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FFFF00"/>
          </a:solidFill>
          <a:uFillTx/>
          <a:latin typeface="Franklin Gothic Medium"/>
          <a:ea typeface="Franklin Gothic Medium"/>
          <a:cs typeface="Franklin Gothic Medium"/>
          <a:sym typeface="Franklin Gothic Medium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110000"/>
        <a:buFontTx/>
        <a:buChar char="»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838200" marR="0" indent="-3810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70000"/>
        <a:buFontTx/>
        <a:buChar char="–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1188719" marR="0" indent="-274319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110000"/>
        <a:buFontTx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1676400" marR="0" indent="-3048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110000"/>
        <a:buFontTx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2133600" marR="0" indent="-3048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100000"/>
        <a:buFontTx/>
        <a:buChar char="»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2590800" marR="0" indent="-3048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100000"/>
        <a:buFontTx/>
        <a:buChar char="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3048000" marR="0" indent="-3048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100000"/>
        <a:buFontTx/>
        <a:buChar char="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3505200" marR="0" indent="-3048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100000"/>
        <a:buFontTx/>
        <a:buChar char="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3962400" marR="0" indent="-304800" algn="l" defTabSz="914400" rtl="0" latinLnBrk="0">
        <a:lnSpc>
          <a:spcPct val="100000"/>
        </a:lnSpc>
        <a:spcBef>
          <a:spcPts val="1400"/>
        </a:spcBef>
        <a:spcAft>
          <a:spcPts val="0"/>
        </a:spcAft>
        <a:buClr>
          <a:srgbClr val="00FFFF"/>
        </a:buClr>
        <a:buSzPct val="100000"/>
        <a:buFontTx/>
        <a:buChar char=""/>
        <a:tabLst/>
        <a:defRPr b="0" baseline="0" cap="none" i="0" spc="0" strike="noStrike" sz="24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8.jpe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e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e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e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jpe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spiratory Pathology"/>
          <p:cNvSpPr txBox="1"/>
          <p:nvPr/>
        </p:nvSpPr>
        <p:spPr>
          <a:xfrm>
            <a:off x="198120" y="5562600"/>
            <a:ext cx="8900160" cy="653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 algn="ctr">
              <a:spcBef>
                <a:spcPts val="2600"/>
              </a:spcBef>
              <a:defRPr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</a:t>
            </a:r>
          </a:p>
        </p:txBody>
      </p:sp>
      <p:sp>
        <p:nvSpPr>
          <p:cNvPr id="136" name="Kristine Krafts, M.D."/>
          <p:cNvSpPr txBox="1"/>
          <p:nvPr/>
        </p:nvSpPr>
        <p:spPr>
          <a:xfrm>
            <a:off x="45719" y="6172200"/>
            <a:ext cx="9052562" cy="549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 algn="ctr">
              <a:spcBef>
                <a:spcPts val="210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Kristine Krafts, M.D. </a:t>
            </a:r>
          </a:p>
        </p:txBody>
      </p:sp>
      <p:pic>
        <p:nvPicPr>
          <p:cNvPr id="137" name="slide01" descr="slide0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14600" y="0"/>
            <a:ext cx="3962400" cy="60055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7800" y="187325"/>
            <a:ext cx="6253163" cy="6518275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Rectangle"/>
          <p:cNvSpPr/>
          <p:nvPr/>
        </p:nvSpPr>
        <p:spPr>
          <a:xfrm>
            <a:off x="5181600" y="6400800"/>
            <a:ext cx="2590800" cy="304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lnSpc>
                <a:spcPct val="90000"/>
              </a:lnSpc>
              <a:spcBef>
                <a:spcPts val="1400"/>
              </a:spcBef>
              <a:defRPr sz="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4074"/>
          <a:stretch>
            <a:fillRect/>
          </a:stretch>
        </p:blipFill>
        <p:spPr>
          <a:xfrm>
            <a:off x="647700" y="0"/>
            <a:ext cx="8039100" cy="67373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lung-parenchyma-normal-micro-1" descr="lung-parenchyma-normal-micro-1"/>
          <p:cNvPicPr>
            <a:picLocks noChangeAspect="1"/>
          </p:cNvPicPr>
          <p:nvPr/>
        </p:nvPicPr>
        <p:blipFill>
          <a:blip r:embed="rId2">
            <a:extLst/>
          </a:blip>
          <a:srcRect l="4733" t="0" r="0" b="1449"/>
          <a:stretch>
            <a:fillRect/>
          </a:stretch>
        </p:blipFill>
        <p:spPr>
          <a:xfrm>
            <a:off x="-1" y="95"/>
            <a:ext cx="9144001" cy="617210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Normal lung: alveolar spaces"/>
          <p:cNvSpPr txBox="1"/>
          <p:nvPr/>
        </p:nvSpPr>
        <p:spPr>
          <a:xfrm>
            <a:off x="1150619" y="6240462"/>
            <a:ext cx="68427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Normal lung: alveolar spaces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Acute respiratory distress syndrome…"/>
          <p:cNvSpPr txBox="1"/>
          <p:nvPr>
            <p:ph type="body" sz="half" idx="4294967295"/>
          </p:nvPr>
        </p:nvSpPr>
        <p:spPr>
          <a:xfrm>
            <a:off x="1904999" y="2070100"/>
            <a:ext cx="6172202" cy="375443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Acute respiratory distress syndrome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Obstructive lung diseases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Restrictive lung diseases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Vascular diseases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Infections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Carcinoma</a:t>
            </a:r>
          </a:p>
        </p:txBody>
      </p:sp>
      <p:sp>
        <p:nvSpPr>
          <p:cNvPr id="150" name="Respiratory Pathology Outline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 Outline</a:t>
            </a:r>
          </a:p>
        </p:txBody>
      </p:sp>
      <p:sp>
        <p:nvSpPr>
          <p:cNvPr id="151" name="Line"/>
          <p:cNvSpPr/>
          <p:nvPr/>
        </p:nvSpPr>
        <p:spPr>
          <a:xfrm>
            <a:off x="1447800" y="1320800"/>
            <a:ext cx="6248400" cy="0"/>
          </a:xfrm>
          <a:prstGeom prst="line">
            <a:avLst/>
          </a:prstGeom>
          <a:ln w="38100">
            <a:solidFill>
              <a:srgbClr val="E569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Acute respiratory distress syndrome"/>
          <p:cNvSpPr txBox="1"/>
          <p:nvPr>
            <p:ph type="body" sz="quarter" idx="4294967295"/>
          </p:nvPr>
        </p:nvSpPr>
        <p:spPr>
          <a:xfrm>
            <a:off x="1904999" y="2070100"/>
            <a:ext cx="6172202" cy="52387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Acute respiratory distress syndrome</a:t>
            </a:r>
          </a:p>
        </p:txBody>
      </p:sp>
      <p:sp>
        <p:nvSpPr>
          <p:cNvPr id="154" name="Respiratory Pathology Outline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 Outline</a:t>
            </a:r>
          </a:p>
        </p:txBody>
      </p:sp>
      <p:sp>
        <p:nvSpPr>
          <p:cNvPr id="155" name="Line"/>
          <p:cNvSpPr/>
          <p:nvPr/>
        </p:nvSpPr>
        <p:spPr>
          <a:xfrm>
            <a:off x="1447800" y="1320800"/>
            <a:ext cx="6248400" cy="0"/>
          </a:xfrm>
          <a:prstGeom prst="line">
            <a:avLst/>
          </a:prstGeom>
          <a:ln w="38100">
            <a:solidFill>
              <a:srgbClr val="E569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ymptoms: rapid onset respiratory insufficiency that doesn’t respond to oxygen…"/>
          <p:cNvSpPr txBox="1"/>
          <p:nvPr/>
        </p:nvSpPr>
        <p:spPr>
          <a:xfrm>
            <a:off x="1112519" y="1905000"/>
            <a:ext cx="7528561" cy="3860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Symptoms: rapid onset respiratory insufficiency that doesn’t respond to oxygen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Associated with pneumonia, aspiration of gastric contents, sepsis, severe trauma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Pathogenesis: Damage to alveolar capillary membrane; neutrophils play a big role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Morphology: “diffuse alveolar damage” with hyaline membranes</a:t>
            </a:r>
          </a:p>
        </p:txBody>
      </p:sp>
      <p:sp>
        <p:nvSpPr>
          <p:cNvPr id="158" name="Acute respiratory distress syndrome"/>
          <p:cNvSpPr txBox="1"/>
          <p:nvPr/>
        </p:nvSpPr>
        <p:spPr>
          <a:xfrm>
            <a:off x="731837" y="677514"/>
            <a:ext cx="7680326" cy="549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>
            <a:lvl1pPr algn="ctr">
              <a:lnSpc>
                <a:spcPct val="90000"/>
              </a:lnSpc>
              <a:defRPr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Acute respiratory distress syndrome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4859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ffuse alveolar damage: hyaline membrane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Diffuse alveolar damage: hyaline membranes</a:t>
            </a:r>
          </a:p>
        </p:txBody>
      </p:sp>
      <p:pic>
        <p:nvPicPr>
          <p:cNvPr id="16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48704"/>
          <a:stretch>
            <a:fillRect/>
          </a:stretch>
        </p:blipFill>
        <p:spPr>
          <a:xfrm>
            <a:off x="1028700" y="457199"/>
            <a:ext cx="7086600" cy="55435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Acute respiratory distress syndrome…"/>
          <p:cNvSpPr txBox="1"/>
          <p:nvPr>
            <p:ph type="body" sz="quarter" idx="4294967295"/>
          </p:nvPr>
        </p:nvSpPr>
        <p:spPr>
          <a:xfrm>
            <a:off x="1930399" y="2070100"/>
            <a:ext cx="6172202" cy="11699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Acute respiratory distress syndrome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Obstructive lung diseases</a:t>
            </a:r>
          </a:p>
        </p:txBody>
      </p:sp>
      <p:sp>
        <p:nvSpPr>
          <p:cNvPr id="168" name="Respiratory Pathology Outline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 Outline</a:t>
            </a:r>
          </a:p>
        </p:txBody>
      </p:sp>
      <p:sp>
        <p:nvSpPr>
          <p:cNvPr id="169" name="Line"/>
          <p:cNvSpPr/>
          <p:nvPr/>
        </p:nvSpPr>
        <p:spPr>
          <a:xfrm>
            <a:off x="1447800" y="1320800"/>
            <a:ext cx="6248400" cy="0"/>
          </a:xfrm>
          <a:prstGeom prst="line">
            <a:avLst/>
          </a:prstGeom>
          <a:ln w="38100">
            <a:solidFill>
              <a:srgbClr val="E569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Acute respiratory distress syndrome…"/>
          <p:cNvSpPr txBox="1"/>
          <p:nvPr>
            <p:ph type="body" sz="half" idx="4294967295"/>
          </p:nvPr>
        </p:nvSpPr>
        <p:spPr>
          <a:xfrm>
            <a:off x="1930400" y="2070100"/>
            <a:ext cx="6477000" cy="350202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Acute respiratory distress syndrome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Obstructive lung diseases</a:t>
            </a:r>
          </a:p>
          <a:p>
            <a:pPr lvl="1" marL="742950" indent="-285750">
              <a:lnSpc>
                <a:spcPct val="50000"/>
              </a:lnSpc>
              <a:spcBef>
                <a:spcPts val="1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Emphysema</a:t>
            </a:r>
          </a:p>
          <a:p>
            <a:pPr lvl="1" marL="742950" indent="-285750">
              <a:lnSpc>
                <a:spcPct val="50000"/>
              </a:lnSpc>
              <a:spcBef>
                <a:spcPts val="1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Chronic bronchitis</a:t>
            </a:r>
          </a:p>
          <a:p>
            <a:pPr lvl="1" marL="742950" indent="-285750">
              <a:lnSpc>
                <a:spcPct val="50000"/>
              </a:lnSpc>
              <a:spcBef>
                <a:spcPts val="1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Asthma</a:t>
            </a:r>
          </a:p>
          <a:p>
            <a:pPr lvl="1" marL="742950" indent="-285750">
              <a:lnSpc>
                <a:spcPct val="50000"/>
              </a:lnSpc>
              <a:spcBef>
                <a:spcPts val="1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Bronchiectasis</a:t>
            </a:r>
          </a:p>
        </p:txBody>
      </p:sp>
      <p:sp>
        <p:nvSpPr>
          <p:cNvPr id="172" name="Respiratory Pathology Outline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 Outline</a:t>
            </a:r>
          </a:p>
        </p:txBody>
      </p:sp>
      <p:sp>
        <p:nvSpPr>
          <p:cNvPr id="173" name="Line"/>
          <p:cNvSpPr/>
          <p:nvPr/>
        </p:nvSpPr>
        <p:spPr>
          <a:xfrm>
            <a:off x="1447800" y="1320800"/>
            <a:ext cx="6248400" cy="0"/>
          </a:xfrm>
          <a:prstGeom prst="line">
            <a:avLst/>
          </a:prstGeom>
          <a:ln w="38100">
            <a:solidFill>
              <a:srgbClr val="E569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estruction/enlargement of airspaces…"/>
          <p:cNvSpPr txBox="1"/>
          <p:nvPr>
            <p:ph type="body" idx="4294967295"/>
          </p:nvPr>
        </p:nvSpPr>
        <p:spPr>
          <a:xfrm>
            <a:off x="1371600" y="1676399"/>
            <a:ext cx="6553200" cy="43815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5468" indent="-315468" defTabSz="841247">
              <a:spcBef>
                <a:spcPts val="1500"/>
              </a:spcBef>
              <a:buClr>
                <a:srgbClr val="73B83D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Destruction/enlargement of airspaces</a:t>
            </a:r>
          </a:p>
          <a:p>
            <a:pPr marL="315468" indent="-315468" defTabSz="841247">
              <a:spcBef>
                <a:spcPts val="1500"/>
              </a:spcBef>
              <a:buClr>
                <a:srgbClr val="73B83D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Centriacinar emphysema</a:t>
            </a:r>
          </a:p>
          <a:p>
            <a:pPr lvl="1" marL="683513" indent="-262890" defTabSz="841247">
              <a:lnSpc>
                <a:spcPct val="50000"/>
              </a:lnSpc>
              <a:buClr>
                <a:srgbClr val="E56900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Destruction of proximal acinus</a:t>
            </a:r>
          </a:p>
          <a:p>
            <a:pPr lvl="1" marL="683513" indent="-262890" defTabSz="841247">
              <a:lnSpc>
                <a:spcPct val="50000"/>
              </a:lnSpc>
              <a:buClr>
                <a:srgbClr val="E56900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Worse in upper lobes of lung</a:t>
            </a:r>
          </a:p>
          <a:p>
            <a:pPr lvl="1" marL="683513" indent="-262890" defTabSz="841247">
              <a:lnSpc>
                <a:spcPct val="50000"/>
              </a:lnSpc>
              <a:buClr>
                <a:srgbClr val="E56900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Smoking</a:t>
            </a:r>
          </a:p>
          <a:p>
            <a:pPr marL="315468" indent="-315468" defTabSz="841247">
              <a:spcBef>
                <a:spcPts val="1500"/>
              </a:spcBef>
              <a:buClr>
                <a:srgbClr val="73B83D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Panacinar emphysema</a:t>
            </a:r>
          </a:p>
          <a:p>
            <a:pPr lvl="1" marL="683513" indent="-262890" defTabSz="841247">
              <a:lnSpc>
                <a:spcPct val="50000"/>
              </a:lnSpc>
              <a:buClr>
                <a:srgbClr val="E56900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Destruction of entire acinus</a:t>
            </a:r>
          </a:p>
          <a:p>
            <a:pPr lvl="1" marL="683513" indent="-262890" defTabSz="841247">
              <a:lnSpc>
                <a:spcPct val="50000"/>
              </a:lnSpc>
              <a:buClr>
                <a:srgbClr val="E56900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Worse in lower lobes of lung</a:t>
            </a:r>
          </a:p>
          <a:p>
            <a:pPr lvl="1" marL="683513" indent="-262890" defTabSz="841247">
              <a:lnSpc>
                <a:spcPct val="50000"/>
              </a:lnSpc>
              <a:buClr>
                <a:srgbClr val="E56900"/>
              </a:buClr>
              <a:buSzPct val="90000"/>
              <a:buFont typeface="Times Roman"/>
              <a:buChar char="•"/>
              <a:defRPr sz="2576">
                <a:latin typeface="Calibri"/>
                <a:ea typeface="Calibri"/>
                <a:cs typeface="Calibri"/>
                <a:sym typeface="Calibri"/>
              </a:defRPr>
            </a:pPr>
            <a:r>
              <a:t>Alpha-1-antitrypsin deficiency</a:t>
            </a:r>
          </a:p>
        </p:txBody>
      </p:sp>
      <p:sp>
        <p:nvSpPr>
          <p:cNvPr id="176" name="Emphysema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Emphysema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4258"/>
          <a:stretch>
            <a:fillRect/>
          </a:stretch>
        </p:blipFill>
        <p:spPr>
          <a:xfrm>
            <a:off x="1651000" y="139699"/>
            <a:ext cx="5829300" cy="6565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55215" t="15370" r="0" b="73147"/>
          <a:stretch>
            <a:fillRect/>
          </a:stretch>
        </p:blipFill>
        <p:spPr>
          <a:xfrm>
            <a:off x="5257800" y="1373187"/>
            <a:ext cx="1958975" cy="536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0" t="26295" r="0" b="3727"/>
          <a:stretch>
            <a:fillRect/>
          </a:stretch>
        </p:blipFill>
        <p:spPr>
          <a:xfrm>
            <a:off x="1295400" y="1982787"/>
            <a:ext cx="6416675" cy="4799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rcRect l="0" t="15370" r="51313" b="72221"/>
          <a:stretch>
            <a:fillRect/>
          </a:stretch>
        </p:blipFill>
        <p:spPr>
          <a:xfrm>
            <a:off x="2006600" y="1393825"/>
            <a:ext cx="1879600" cy="512763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Smoking"/>
          <p:cNvSpPr txBox="1"/>
          <p:nvPr/>
        </p:nvSpPr>
        <p:spPr>
          <a:xfrm>
            <a:off x="2103120" y="915987"/>
            <a:ext cx="1508761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spcBef>
                <a:spcPts val="1200"/>
              </a:spcBef>
              <a:def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Smoking</a:t>
            </a:r>
          </a:p>
        </p:txBody>
      </p:sp>
      <p:sp>
        <p:nvSpPr>
          <p:cNvPr id="186" name="α-1 antitrypsin deficiency"/>
          <p:cNvSpPr txBox="1"/>
          <p:nvPr/>
        </p:nvSpPr>
        <p:spPr>
          <a:xfrm>
            <a:off x="4617720" y="915987"/>
            <a:ext cx="3261360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spcBef>
                <a:spcPts val="1200"/>
              </a:spcBef>
              <a:def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α-1 antitrypsin deficiency</a:t>
            </a:r>
          </a:p>
        </p:txBody>
      </p:sp>
      <p:sp>
        <p:nvSpPr>
          <p:cNvPr id="187" name="Pathogenesis of emphysema"/>
          <p:cNvSpPr txBox="1"/>
          <p:nvPr/>
        </p:nvSpPr>
        <p:spPr>
          <a:xfrm>
            <a:off x="2357120" y="228600"/>
            <a:ext cx="4442460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spcBef>
                <a:spcPts val="16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Pathogenesis of emphysema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Emphysema: dilated air space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Emphysema: dilated air spaces</a:t>
            </a:r>
          </a:p>
        </p:txBody>
      </p:sp>
      <p:pic>
        <p:nvPicPr>
          <p:cNvPr id="190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5287"/>
          <a:stretch>
            <a:fillRect/>
          </a:stretch>
        </p:blipFill>
        <p:spPr>
          <a:xfrm>
            <a:off x="0" y="-1"/>
            <a:ext cx="9144000" cy="61706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Emphysema: dilated air space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Emphysema: dilated air spaces</a:t>
            </a:r>
          </a:p>
        </p:txBody>
      </p:sp>
      <p:pic>
        <p:nvPicPr>
          <p:cNvPr id="193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rcRect l="0" t="0" r="21" b="14132"/>
          <a:stretch>
            <a:fillRect/>
          </a:stretch>
        </p:blipFill>
        <p:spPr>
          <a:xfrm>
            <a:off x="1953" y="-12700"/>
            <a:ext cx="9142047" cy="6183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efinition: persistent, productive cough for ≥ 3 months in ≥ 2 consecutive years…"/>
          <p:cNvSpPr txBox="1"/>
          <p:nvPr>
            <p:ph type="body" sz="half" idx="4294967295"/>
          </p:nvPr>
        </p:nvSpPr>
        <p:spPr>
          <a:xfrm>
            <a:off x="1371600" y="2478087"/>
            <a:ext cx="6553200" cy="22463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Definition: persistent, productive cough for ≥ 3 months in ≥ 2 consecutive years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Pathogenesis: hypersecretion of mucous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Cause: smoking (mostly) and pollution</a:t>
            </a:r>
          </a:p>
        </p:txBody>
      </p:sp>
      <p:sp>
        <p:nvSpPr>
          <p:cNvPr id="196" name="Chronic Bronchitis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Chronic Bronchitis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hronic bronchitis: mucous gland hyperplasia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Chronic bronchitis: mucous gland hyperplasia</a:t>
            </a:r>
          </a:p>
        </p:txBody>
      </p:sp>
      <p:pic>
        <p:nvPicPr>
          <p:cNvPr id="20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5453"/>
          <a:stretch>
            <a:fillRect/>
          </a:stretch>
        </p:blipFill>
        <p:spPr>
          <a:xfrm>
            <a:off x="-12700" y="0"/>
            <a:ext cx="9144000" cy="617061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Line"/>
          <p:cNvSpPr/>
          <p:nvPr/>
        </p:nvSpPr>
        <p:spPr>
          <a:xfrm flipH="1" flipV="1">
            <a:off x="4572000" y="4038599"/>
            <a:ext cx="304800" cy="2286002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hronic inflammatory disease of airways leading to bronchial constriction…"/>
          <p:cNvSpPr txBox="1"/>
          <p:nvPr>
            <p:ph type="body" idx="4294967295"/>
          </p:nvPr>
        </p:nvSpPr>
        <p:spPr>
          <a:xfrm>
            <a:off x="1371600" y="1676400"/>
            <a:ext cx="6553200" cy="483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Chronic inflammatory disease of airways leading to bronchial constriction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Symptoms: wheezing, breathlessness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Hallmarks: intermittent, reversible airway obstruction, chronic inflammation, increased mucus.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Atopic (allergic) vs. non-atopic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Triggers: allergens, infection, smoke, cold, exercise</a:t>
            </a:r>
          </a:p>
        </p:txBody>
      </p:sp>
      <p:sp>
        <p:nvSpPr>
          <p:cNvPr id="205" name="Asthma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Asthma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12825"/>
            <a:ext cx="9144000" cy="4832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rcRect l="37153" t="2037" r="0" b="55184"/>
          <a:stretch>
            <a:fillRect/>
          </a:stretch>
        </p:blipFill>
        <p:spPr>
          <a:xfrm>
            <a:off x="990600" y="533400"/>
            <a:ext cx="7162800" cy="53165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rcRect l="45509" t="39001" r="49029" b="53945"/>
          <a:stretch>
            <a:fillRect/>
          </a:stretch>
        </p:blipFill>
        <p:spPr>
          <a:xfrm>
            <a:off x="2654300" y="5127624"/>
            <a:ext cx="622300" cy="876301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How is asthma triggered?"/>
          <p:cNvSpPr txBox="1"/>
          <p:nvPr/>
        </p:nvSpPr>
        <p:spPr>
          <a:xfrm>
            <a:off x="642619" y="6019800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How is asthma triggered?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rcRect l="36749" t="44815" r="0" b="5926"/>
          <a:stretch>
            <a:fillRect/>
          </a:stretch>
        </p:blipFill>
        <p:spPr>
          <a:xfrm>
            <a:off x="1143000" y="230187"/>
            <a:ext cx="6896100" cy="5856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rcRect l="43504" t="44494" r="48573" b="51660"/>
          <a:stretch>
            <a:fillRect/>
          </a:stretch>
        </p:blipFill>
        <p:spPr>
          <a:xfrm>
            <a:off x="2489200" y="228600"/>
            <a:ext cx="863600" cy="4572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hen what happens?"/>
          <p:cNvSpPr txBox="1"/>
          <p:nvPr/>
        </p:nvSpPr>
        <p:spPr>
          <a:xfrm>
            <a:off x="642619" y="6121400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Then what happens?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ermanent dilation of bronchi and bronchioles due to chronic inflammation…"/>
          <p:cNvSpPr txBox="1"/>
          <p:nvPr>
            <p:ph type="body" sz="half" idx="4294967295"/>
          </p:nvPr>
        </p:nvSpPr>
        <p:spPr>
          <a:xfrm>
            <a:off x="1447800" y="2209800"/>
            <a:ext cx="6553200" cy="31511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Permanent dilation of bronchi and bronchioles due to chronic inflammation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Secondary to:</a:t>
            </a:r>
          </a:p>
          <a:p>
            <a:pPr lvl="1" marL="742950" indent="-285750">
              <a:spcBef>
                <a:spcPts val="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obstruction (tumor)</a:t>
            </a:r>
          </a:p>
          <a:p>
            <a:pPr lvl="1" marL="742950" indent="-285750">
              <a:spcBef>
                <a:spcPts val="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congenital conditions (cystic fibrosis)</a:t>
            </a:r>
          </a:p>
          <a:p>
            <a:pPr lvl="1" marL="742950" indent="-285750">
              <a:spcBef>
                <a:spcPts val="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bad pneumonia</a:t>
            </a:r>
          </a:p>
        </p:txBody>
      </p:sp>
      <p:sp>
        <p:nvSpPr>
          <p:cNvPr id="218" name="Bronchiectasis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Bronchiectasis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"/>
          <p:cNvSpPr/>
          <p:nvPr/>
        </p:nvSpPr>
        <p:spPr>
          <a:xfrm>
            <a:off x="-1" y="-1"/>
            <a:ext cx="9144002" cy="617220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>
              <a:lnSpc>
                <a:spcPct val="90000"/>
              </a:lnSpc>
              <a:spcBef>
                <a:spcPts val="1400"/>
              </a:spcBef>
              <a:defRPr sz="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23" name="Bronchiectasi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Bronchiectasis</a:t>
            </a:r>
          </a:p>
        </p:txBody>
      </p:sp>
      <p:pic>
        <p:nvPicPr>
          <p:cNvPr id="22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1199" t="0" r="1" b="10023"/>
          <a:stretch>
            <a:fillRect/>
          </a:stretch>
        </p:blipFill>
        <p:spPr>
          <a:xfrm>
            <a:off x="1981199" y="0"/>
            <a:ext cx="5227639" cy="61706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Acute respiratory distress syndrome…"/>
          <p:cNvSpPr txBox="1"/>
          <p:nvPr>
            <p:ph type="body" sz="quarter" idx="4294967295"/>
          </p:nvPr>
        </p:nvSpPr>
        <p:spPr>
          <a:xfrm>
            <a:off x="1930400" y="2082800"/>
            <a:ext cx="6324600" cy="18161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Acute respiratory distress syndrome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Obstructive lung diseases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Restrictive lung diseases</a:t>
            </a:r>
          </a:p>
        </p:txBody>
      </p:sp>
      <p:sp>
        <p:nvSpPr>
          <p:cNvPr id="227" name="Respiratory Pathology Outline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 Outline</a:t>
            </a:r>
          </a:p>
        </p:txBody>
      </p:sp>
      <p:sp>
        <p:nvSpPr>
          <p:cNvPr id="228" name="Line"/>
          <p:cNvSpPr/>
          <p:nvPr/>
        </p:nvSpPr>
        <p:spPr>
          <a:xfrm>
            <a:off x="1447800" y="1320800"/>
            <a:ext cx="6248400" cy="0"/>
          </a:xfrm>
          <a:prstGeom prst="line">
            <a:avLst/>
          </a:prstGeom>
          <a:ln w="38100">
            <a:solidFill>
              <a:srgbClr val="E569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atchy, progressive lung fibrosis…"/>
          <p:cNvSpPr txBox="1"/>
          <p:nvPr>
            <p:ph type="body" sz="half" idx="4294967295"/>
          </p:nvPr>
        </p:nvSpPr>
        <p:spPr>
          <a:xfrm>
            <a:off x="1371600" y="2286000"/>
            <a:ext cx="6858000" cy="310832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Patchy, progressive lung fibrosis 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Symptoms: gradual onset cough, dyspnea. Respiratory failure and cor pulmonale within about 3 years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Radiologic and histologic term: “usual interstitial pneumonia”</a:t>
            </a:r>
          </a:p>
        </p:txBody>
      </p:sp>
      <p:sp>
        <p:nvSpPr>
          <p:cNvPr id="231" name="Idiopathic pulmonary fibrosis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Idiopathic pulmonary fibrosis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IPF: fibrotic lung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IPF: fibrotic lung</a:t>
            </a:r>
          </a:p>
        </p:txBody>
      </p:sp>
      <p:pic>
        <p:nvPicPr>
          <p:cNvPr id="234" name="7FF2B.jpeg" descr="7FF2B.jpeg"/>
          <p:cNvPicPr>
            <a:picLocks noChangeAspect="1"/>
          </p:cNvPicPr>
          <p:nvPr/>
        </p:nvPicPr>
        <p:blipFill>
          <a:blip r:embed="rId2">
            <a:extLst/>
          </a:blip>
          <a:srcRect l="520" t="0" r="9263" b="21266"/>
          <a:stretch>
            <a:fillRect/>
          </a:stretch>
        </p:blipFill>
        <p:spPr>
          <a:xfrm>
            <a:off x="-1" y="-1"/>
            <a:ext cx="9144001" cy="6172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IPF: tons of fibrosi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IPF: tons of fibrosis</a:t>
            </a:r>
          </a:p>
        </p:txBody>
      </p:sp>
      <p:pic>
        <p:nvPicPr>
          <p:cNvPr id="237" name="lung-usualinterstitialpneumonia-uip-1" descr="lung-usualinterstitialpneumonia-uip-1"/>
          <p:cNvPicPr>
            <a:picLocks noChangeAspect="1"/>
          </p:cNvPicPr>
          <p:nvPr/>
        </p:nvPicPr>
        <p:blipFill>
          <a:blip r:embed="rId2">
            <a:extLst/>
          </a:blip>
          <a:srcRect l="0" t="0" r="3277" b="0"/>
          <a:stretch>
            <a:fillRect/>
          </a:stretch>
        </p:blipFill>
        <p:spPr>
          <a:xfrm>
            <a:off x="-1" y="0"/>
            <a:ext cx="9144001" cy="6172200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Line"/>
          <p:cNvSpPr/>
          <p:nvPr/>
        </p:nvSpPr>
        <p:spPr>
          <a:xfrm flipV="1">
            <a:off x="5638799" y="4419599"/>
            <a:ext cx="990601" cy="1905002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9" name="Line"/>
          <p:cNvSpPr/>
          <p:nvPr/>
        </p:nvSpPr>
        <p:spPr>
          <a:xfrm flipH="1" flipV="1">
            <a:off x="2362199" y="4343400"/>
            <a:ext cx="2819402" cy="1981200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Disorders caused by inhalation of mineral dusts…"/>
          <p:cNvSpPr txBox="1"/>
          <p:nvPr>
            <p:ph type="body" idx="4294967295"/>
          </p:nvPr>
        </p:nvSpPr>
        <p:spPr>
          <a:xfrm>
            <a:off x="838200" y="2043112"/>
            <a:ext cx="7848600" cy="33670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Disorders caused by inhalation of mineral dusts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Size matters (1-5 μm particles are worst)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Three main dust particles:</a:t>
            </a:r>
          </a:p>
          <a:p>
            <a:pPr lvl="1" marL="742950" indent="-285750">
              <a:spcBef>
                <a:spcPts val="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Carbon (coal workers)</a:t>
            </a:r>
          </a:p>
          <a:p>
            <a:pPr lvl="1" marL="742950" indent="-285750">
              <a:spcBef>
                <a:spcPts val="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Silica (sandblasting, mining, ceramics)</a:t>
            </a:r>
          </a:p>
          <a:p>
            <a:pPr lvl="1" marL="742950" indent="-285750">
              <a:spcBef>
                <a:spcPts val="600"/>
              </a:spcBef>
              <a:buClr>
                <a:srgbClr val="E56900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Asbestos (mining, insulation removal)</a:t>
            </a:r>
          </a:p>
        </p:txBody>
      </p:sp>
      <p:sp>
        <p:nvSpPr>
          <p:cNvPr id="242" name="Pneumoconioses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Pneumoconioses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Asbestos fiber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Asbestos fibers</a:t>
            </a:r>
          </a:p>
        </p:txBody>
      </p:sp>
      <p:pic>
        <p:nvPicPr>
          <p:cNvPr id="24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5287"/>
          <a:stretch>
            <a:fillRect/>
          </a:stretch>
        </p:blipFill>
        <p:spPr>
          <a:xfrm>
            <a:off x="0" y="-1"/>
            <a:ext cx="9144000" cy="61706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Acute respiratory distress syndrome…"/>
          <p:cNvSpPr txBox="1"/>
          <p:nvPr>
            <p:ph type="body" sz="half" idx="4294967295"/>
          </p:nvPr>
        </p:nvSpPr>
        <p:spPr>
          <a:xfrm>
            <a:off x="1930400" y="2084387"/>
            <a:ext cx="6096000" cy="2462214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Acute respiratory distress syndrome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Obstructive lung diseases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Restrictive lung diseases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Vascular diseases</a:t>
            </a:r>
          </a:p>
        </p:txBody>
      </p:sp>
      <p:sp>
        <p:nvSpPr>
          <p:cNvPr id="248" name="Respiratory Pathology Outline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 Outline</a:t>
            </a:r>
          </a:p>
        </p:txBody>
      </p:sp>
      <p:sp>
        <p:nvSpPr>
          <p:cNvPr id="249" name="Line"/>
          <p:cNvSpPr/>
          <p:nvPr/>
        </p:nvSpPr>
        <p:spPr>
          <a:xfrm>
            <a:off x="1447800" y="1320800"/>
            <a:ext cx="6248400" cy="0"/>
          </a:xfrm>
          <a:prstGeom prst="line">
            <a:avLst/>
          </a:prstGeom>
          <a:ln w="38100">
            <a:solidFill>
              <a:srgbClr val="E569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Most arise from leg veins…"/>
          <p:cNvSpPr txBox="1"/>
          <p:nvPr>
            <p:ph type="body" idx="4294967295"/>
          </p:nvPr>
        </p:nvSpPr>
        <p:spPr>
          <a:xfrm>
            <a:off x="1028700" y="1981200"/>
            <a:ext cx="7086600" cy="375443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Most arise from leg veins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Small emboli may be asymptomatic, cause infarction, or cause hemoptysis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Medium-sized emboli (less common) cause shortness of breath and infarction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Large emboli (even less common) can cause sudden death</a:t>
            </a:r>
          </a:p>
        </p:txBody>
      </p:sp>
      <p:sp>
        <p:nvSpPr>
          <p:cNvPr id="252" name="Pulmonary embolism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Pulmonary embolism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ulmonary embolism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Pulmonary embolism</a:t>
            </a:r>
          </a:p>
        </p:txBody>
      </p:sp>
      <p:pic>
        <p:nvPicPr>
          <p:cNvPr id="25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2873" r="3999" b="0"/>
          <a:stretch>
            <a:fillRect/>
          </a:stretch>
        </p:blipFill>
        <p:spPr>
          <a:xfrm rot="10800000">
            <a:off x="-1" y="0"/>
            <a:ext cx="9144001" cy="61706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ulmonary infarct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Pulmonary infarcts</a:t>
            </a:r>
          </a:p>
        </p:txBody>
      </p:sp>
      <p:pic>
        <p:nvPicPr>
          <p:cNvPr id="25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28600"/>
            <a:ext cx="9258300" cy="594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Acute respiratory distress syndrome…"/>
          <p:cNvSpPr txBox="1"/>
          <p:nvPr>
            <p:ph type="body" sz="half" idx="4294967295"/>
          </p:nvPr>
        </p:nvSpPr>
        <p:spPr>
          <a:xfrm>
            <a:off x="1930400" y="2073275"/>
            <a:ext cx="6324600" cy="310832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Acute respiratory distress syndrome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Obstructive lung diseases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Restrictive lung diseases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Vascular diseases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Infections</a:t>
            </a:r>
          </a:p>
        </p:txBody>
      </p:sp>
      <p:sp>
        <p:nvSpPr>
          <p:cNvPr id="261" name="Respiratory Pathology Outline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 Outline</a:t>
            </a:r>
          </a:p>
        </p:txBody>
      </p:sp>
      <p:sp>
        <p:nvSpPr>
          <p:cNvPr id="262" name="Line"/>
          <p:cNvSpPr/>
          <p:nvPr/>
        </p:nvSpPr>
        <p:spPr>
          <a:xfrm>
            <a:off x="1447800" y="1320800"/>
            <a:ext cx="6248400" cy="0"/>
          </a:xfrm>
          <a:prstGeom prst="line">
            <a:avLst/>
          </a:prstGeom>
          <a:ln w="38100">
            <a:solidFill>
              <a:srgbClr val="E569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1/6 of all deaths in the US!…"/>
          <p:cNvSpPr txBox="1"/>
          <p:nvPr/>
        </p:nvSpPr>
        <p:spPr>
          <a:xfrm>
            <a:off x="2255520" y="2286000"/>
            <a:ext cx="4937760" cy="2884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1/6 of all deaths in the US!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Can be acute or chronic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Causes: bacteria, viruses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Different anatomic patterns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Different clinical settings</a:t>
            </a:r>
          </a:p>
        </p:txBody>
      </p:sp>
      <p:sp>
        <p:nvSpPr>
          <p:cNvPr id="267" name="Pneumonia"/>
          <p:cNvSpPr txBox="1"/>
          <p:nvPr/>
        </p:nvSpPr>
        <p:spPr>
          <a:xfrm>
            <a:off x="731837" y="677514"/>
            <a:ext cx="7680326" cy="549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>
            <a:lvl1pPr algn="ctr">
              <a:lnSpc>
                <a:spcPct val="90000"/>
              </a:lnSpc>
              <a:defRPr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Pneumonia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ommunity-acquired…"/>
          <p:cNvSpPr txBox="1"/>
          <p:nvPr/>
        </p:nvSpPr>
        <p:spPr>
          <a:xfrm>
            <a:off x="731519" y="1600200"/>
            <a:ext cx="3947161" cy="1879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Community-acquired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Streptococcus pneumoniae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Haemophilus influenzae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Mycoplasma pneumoniae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viruses</a:t>
            </a:r>
          </a:p>
        </p:txBody>
      </p:sp>
      <p:sp>
        <p:nvSpPr>
          <p:cNvPr id="270" name="Typical bugs in different clinical settings"/>
          <p:cNvSpPr txBox="1"/>
          <p:nvPr/>
        </p:nvSpPr>
        <p:spPr>
          <a:xfrm>
            <a:off x="731837" y="677514"/>
            <a:ext cx="7680326" cy="549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>
            <a:lvl1pPr algn="ctr">
              <a:lnSpc>
                <a:spcPct val="90000"/>
              </a:lnSpc>
              <a:defRPr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Typical bugs in different clinical settings</a:t>
            </a:r>
          </a:p>
        </p:txBody>
      </p:sp>
      <p:sp>
        <p:nvSpPr>
          <p:cNvPr id="271" name="Nosocomial…"/>
          <p:cNvSpPr txBox="1"/>
          <p:nvPr/>
        </p:nvSpPr>
        <p:spPr>
          <a:xfrm>
            <a:off x="731519" y="3836987"/>
            <a:ext cx="3718561" cy="1203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Nosocomial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73B83D"/>
              </a:buClr>
              <a:buSzPct val="90000"/>
              <a:buChar char="•"/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gram-negative rods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Staphylococcus aureus</a:t>
            </a:r>
          </a:p>
        </p:txBody>
      </p:sp>
      <p:sp>
        <p:nvSpPr>
          <p:cNvPr id="272" name="Aspiration…"/>
          <p:cNvSpPr txBox="1"/>
          <p:nvPr/>
        </p:nvSpPr>
        <p:spPr>
          <a:xfrm>
            <a:off x="731519" y="5410200"/>
            <a:ext cx="3794761" cy="865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Aspiration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73B83D"/>
              </a:buClr>
              <a:buSzPct val="90000"/>
              <a:buChar char="•"/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Anaerobic bacteria</a:t>
            </a:r>
          </a:p>
        </p:txBody>
      </p:sp>
      <p:sp>
        <p:nvSpPr>
          <p:cNvPr id="273" name="Immunocompromised…"/>
          <p:cNvSpPr txBox="1"/>
          <p:nvPr/>
        </p:nvSpPr>
        <p:spPr>
          <a:xfrm>
            <a:off x="4846320" y="1600200"/>
            <a:ext cx="3947160" cy="15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Immunocompromised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73B83D"/>
              </a:buClr>
              <a:buSzPct val="90000"/>
              <a:buChar char="•"/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Cytomegalovirus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Pneumocystis jiroveci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Aspergillus</a:t>
            </a:r>
          </a:p>
        </p:txBody>
      </p:sp>
      <p:sp>
        <p:nvSpPr>
          <p:cNvPr id="274" name="Chronic…"/>
          <p:cNvSpPr txBox="1"/>
          <p:nvPr/>
        </p:nvSpPr>
        <p:spPr>
          <a:xfrm>
            <a:off x="4846320" y="3836987"/>
            <a:ext cx="3947160" cy="1127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Chronic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Mycobacterium tuberculosis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Histoplasma capsulatum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Alveolar…"/>
          <p:cNvSpPr txBox="1"/>
          <p:nvPr/>
        </p:nvSpPr>
        <p:spPr>
          <a:xfrm>
            <a:off x="502919" y="2906712"/>
            <a:ext cx="4023361" cy="1677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Alveolar</a:t>
            </a:r>
          </a:p>
          <a:p>
            <a:pPr>
              <a:spcBef>
                <a:spcPts val="400"/>
              </a:spcBef>
              <a:buClr>
                <a:srgbClr val="73B83D"/>
              </a:buClr>
              <a:buSzPct val="90000"/>
              <a:buFont typeface="Times Roman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Streptococcus pneumoniae</a:t>
            </a:r>
            <a:r>
              <a:rPr>
                <a:solidFill>
                  <a:srgbClr val="E56900"/>
                </a:solidFill>
              </a:rPr>
              <a:t>*</a:t>
            </a:r>
            <a:endParaRPr>
              <a:solidFill>
                <a:srgbClr val="E56900"/>
              </a:solidFill>
            </a:endParaRPr>
          </a:p>
          <a:p>
            <a:pPr>
              <a:spcBef>
                <a:spcPts val="400"/>
              </a:spcBef>
              <a:buClr>
                <a:srgbClr val="73B83D"/>
              </a:buClr>
              <a:buSzPct val="90000"/>
              <a:buFont typeface="Times Roman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Staphylococcus aureus</a:t>
            </a:r>
          </a:p>
          <a:p>
            <a:pPr>
              <a:spcBef>
                <a:spcPts val="400"/>
              </a:spcBef>
              <a:buClr>
                <a:srgbClr val="73B83D"/>
              </a:buClr>
              <a:buSzPct val="90000"/>
              <a:buFont typeface="Times Roman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Hemophilus influenzae</a:t>
            </a:r>
          </a:p>
        </p:txBody>
      </p:sp>
      <p:sp>
        <p:nvSpPr>
          <p:cNvPr id="277" name="Most community-acquired pneumonias are one of these:"/>
          <p:cNvSpPr txBox="1"/>
          <p:nvPr/>
        </p:nvSpPr>
        <p:spPr>
          <a:xfrm>
            <a:off x="998537" y="1297309"/>
            <a:ext cx="7146926" cy="1062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>
            <a:lvl1pPr algn="ctr">
              <a:lnSpc>
                <a:spcPct val="90000"/>
              </a:lnSpc>
              <a:defRPr sz="3600">
                <a:solidFill>
                  <a:srgbClr val="E2681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Most community-acquired pneumonias are one of these:</a:t>
            </a:r>
          </a:p>
        </p:txBody>
      </p:sp>
      <p:sp>
        <p:nvSpPr>
          <p:cNvPr id="278" name="Interstitial…"/>
          <p:cNvSpPr txBox="1"/>
          <p:nvPr/>
        </p:nvSpPr>
        <p:spPr>
          <a:xfrm>
            <a:off x="4922520" y="2895600"/>
            <a:ext cx="3870960" cy="1258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Interstitial</a:t>
            </a:r>
          </a:p>
          <a:p>
            <a:pPr>
              <a:spcBef>
                <a:spcPts val="400"/>
              </a:spcBef>
              <a:buClr>
                <a:srgbClr val="73B83D"/>
              </a:buClr>
              <a:buSzPct val="90000"/>
              <a:buFont typeface="Times Roman"/>
              <a:buChar char="•"/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viruses</a:t>
            </a:r>
          </a:p>
          <a:p>
            <a:pPr>
              <a:spcBef>
                <a:spcPts val="400"/>
              </a:spcBef>
              <a:buClr>
                <a:srgbClr val="73B83D"/>
              </a:buClr>
              <a:buSzPct val="90000"/>
              <a:buFont typeface="Times Roman"/>
              <a:buChar char="•"/>
              <a:defRPr i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Mycoplasma pneumoniae</a:t>
            </a:r>
          </a:p>
        </p:txBody>
      </p:sp>
      <p:sp>
        <p:nvSpPr>
          <p:cNvPr id="279" name="* Most common"/>
          <p:cNvSpPr txBox="1"/>
          <p:nvPr/>
        </p:nvSpPr>
        <p:spPr>
          <a:xfrm>
            <a:off x="960119" y="5695950"/>
            <a:ext cx="2575562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spcBef>
                <a:spcPts val="1600"/>
              </a:spcBef>
              <a:defRPr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* Most common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Viral pneumonia"/>
          <p:cNvSpPr txBox="1"/>
          <p:nvPr/>
        </p:nvSpPr>
        <p:spPr>
          <a:xfrm>
            <a:off x="883919" y="6197600"/>
            <a:ext cx="35153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Viral pneumonia</a:t>
            </a:r>
          </a:p>
        </p:txBody>
      </p:sp>
      <p:pic>
        <p:nvPicPr>
          <p:cNvPr id="282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400000">
            <a:off x="-190500" y="1333500"/>
            <a:ext cx="5715000" cy="3810000"/>
          </a:xfrm>
          <a:prstGeom prst="rect">
            <a:avLst/>
          </a:prstGeom>
          <a:ln w="19050">
            <a:solidFill>
              <a:srgbClr val="161616"/>
            </a:solidFill>
          </a:ln>
        </p:spPr>
      </p:pic>
      <p:pic>
        <p:nvPicPr>
          <p:cNvPr id="283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6200000">
            <a:off x="3940968" y="1316831"/>
            <a:ext cx="5726114" cy="3854451"/>
          </a:xfrm>
          <a:prstGeom prst="rect">
            <a:avLst/>
          </a:prstGeom>
          <a:ln w="19050">
            <a:solidFill>
              <a:srgbClr val="161616"/>
            </a:solidFill>
          </a:ln>
        </p:spPr>
      </p:pic>
      <p:sp>
        <p:nvSpPr>
          <p:cNvPr id="284" name="Bacterial pneumonia"/>
          <p:cNvSpPr txBox="1"/>
          <p:nvPr/>
        </p:nvSpPr>
        <p:spPr>
          <a:xfrm>
            <a:off x="4922520" y="6197600"/>
            <a:ext cx="3718560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Bacterial pneumonia</a:t>
            </a:r>
          </a:p>
        </p:txBody>
      </p:sp>
      <p:sp>
        <p:nvSpPr>
          <p:cNvPr id="285" name="interstitial inflammation"/>
          <p:cNvSpPr txBox="1"/>
          <p:nvPr/>
        </p:nvSpPr>
        <p:spPr>
          <a:xfrm>
            <a:off x="1066800" y="5181600"/>
            <a:ext cx="3276600" cy="392470"/>
          </a:xfrm>
          <a:prstGeom prst="rect">
            <a:avLst/>
          </a:prstGeom>
          <a:solidFill>
            <a:srgbClr val="FFFFFF">
              <a:alpha val="85096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interstitial inflammation</a:t>
            </a:r>
          </a:p>
        </p:txBody>
      </p:sp>
      <p:sp>
        <p:nvSpPr>
          <p:cNvPr id="286" name="Line"/>
          <p:cNvSpPr/>
          <p:nvPr/>
        </p:nvSpPr>
        <p:spPr>
          <a:xfrm flipH="1" flipV="1">
            <a:off x="1752599" y="3733800"/>
            <a:ext cx="304801" cy="1371600"/>
          </a:xfrm>
          <a:prstGeom prst="line">
            <a:avLst/>
          </a:prstGeom>
          <a:ln w="444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7" name="Line"/>
          <p:cNvSpPr/>
          <p:nvPr/>
        </p:nvSpPr>
        <p:spPr>
          <a:xfrm flipV="1">
            <a:off x="3352800" y="3505200"/>
            <a:ext cx="0" cy="1676400"/>
          </a:xfrm>
          <a:prstGeom prst="line">
            <a:avLst/>
          </a:prstGeom>
          <a:ln w="444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8" name="alveolar inflammation"/>
          <p:cNvSpPr txBox="1"/>
          <p:nvPr/>
        </p:nvSpPr>
        <p:spPr>
          <a:xfrm>
            <a:off x="5181600" y="5181600"/>
            <a:ext cx="3276600" cy="392470"/>
          </a:xfrm>
          <a:prstGeom prst="rect">
            <a:avLst/>
          </a:prstGeom>
          <a:solidFill>
            <a:srgbClr val="FFFFFF">
              <a:alpha val="85096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alveolar inflammation</a:t>
            </a:r>
          </a:p>
        </p:txBody>
      </p:sp>
      <p:sp>
        <p:nvSpPr>
          <p:cNvPr id="289" name="Line"/>
          <p:cNvSpPr/>
          <p:nvPr/>
        </p:nvSpPr>
        <p:spPr>
          <a:xfrm flipH="1" flipV="1">
            <a:off x="5638800" y="4267199"/>
            <a:ext cx="533401" cy="838202"/>
          </a:xfrm>
          <a:prstGeom prst="line">
            <a:avLst/>
          </a:prstGeom>
          <a:ln w="444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0" name="Line"/>
          <p:cNvSpPr/>
          <p:nvPr/>
        </p:nvSpPr>
        <p:spPr>
          <a:xfrm flipH="1" flipV="1">
            <a:off x="6477000" y="2590800"/>
            <a:ext cx="457201" cy="2590800"/>
          </a:xfrm>
          <a:prstGeom prst="line">
            <a:avLst/>
          </a:prstGeom>
          <a:ln w="444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Localized collection of pus…"/>
          <p:cNvSpPr txBox="1"/>
          <p:nvPr>
            <p:ph type="body" idx="4294967295"/>
          </p:nvPr>
        </p:nvSpPr>
        <p:spPr>
          <a:xfrm>
            <a:off x="1028700" y="2133600"/>
            <a:ext cx="7086600" cy="354012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Localized collection of pus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Bugs: </a:t>
            </a:r>
            <a:r>
              <a:rPr i="1"/>
              <a:t>Staph</a:t>
            </a:r>
            <a:r>
              <a:t>, </a:t>
            </a:r>
            <a:r>
              <a:rPr i="1"/>
              <a:t>Strep</a:t>
            </a:r>
            <a:r>
              <a:t>, gram-negative bugs, anaerobes, or mixture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Pathogenesis: aspiration of infected material (from teeth, sinuses), aspiration of gastric contents, as complication of nasty bacterial pneumonia</a:t>
            </a:r>
          </a:p>
        </p:txBody>
      </p:sp>
      <p:sp>
        <p:nvSpPr>
          <p:cNvPr id="295" name="Lung abscess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Lung abscess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Lung absces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Lung abscess</a:t>
            </a:r>
          </a:p>
        </p:txBody>
      </p:sp>
      <p:pic>
        <p:nvPicPr>
          <p:cNvPr id="298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437" y="304800"/>
            <a:ext cx="7827963" cy="5867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Cause: Mycobacterium tuberculosis…"/>
          <p:cNvSpPr txBox="1"/>
          <p:nvPr>
            <p:ph type="body" idx="4294967295"/>
          </p:nvPr>
        </p:nvSpPr>
        <p:spPr>
          <a:xfrm>
            <a:off x="1066800" y="1752600"/>
            <a:ext cx="7315200" cy="397033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Cause: </a:t>
            </a:r>
            <a:r>
              <a:rPr i="1"/>
              <a:t>Mycobacterium tuberculosis</a:t>
            </a:r>
            <a:endParaRPr i="1"/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Chronic, granulomatous disease that can involve any organ but often involves lungs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Spread by respiratory droplet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Primary (initial) TB: Ghon complex.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Secondary (reactivation) TB: Cavitating granulomas.</a:t>
            </a:r>
          </a:p>
        </p:txBody>
      </p:sp>
      <p:sp>
        <p:nvSpPr>
          <p:cNvPr id="303" name="Tuberculosis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Tuberculosis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aseating granuloma"/>
          <p:cNvSpPr txBox="1"/>
          <p:nvPr/>
        </p:nvSpPr>
        <p:spPr>
          <a:xfrm>
            <a:off x="4770120" y="4876800"/>
            <a:ext cx="3947160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Caseating granuloma</a:t>
            </a:r>
          </a:p>
        </p:txBody>
      </p:sp>
      <p:pic>
        <p:nvPicPr>
          <p:cNvPr id="306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3062" y="1676400"/>
            <a:ext cx="4064001" cy="306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.jpeg" descr="image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24400" y="1676400"/>
            <a:ext cx="4046538" cy="304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Regular (non-caseating) granuloma"/>
          <p:cNvSpPr txBox="1"/>
          <p:nvPr/>
        </p:nvSpPr>
        <p:spPr>
          <a:xfrm>
            <a:off x="426719" y="4876800"/>
            <a:ext cx="3947161" cy="87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Regular (non-caseating) granuloma</a:t>
            </a:r>
          </a:p>
        </p:txBody>
      </p:sp>
      <p:sp>
        <p:nvSpPr>
          <p:cNvPr id="309" name="just macrophages (no necrotic debris)"/>
          <p:cNvSpPr txBox="1"/>
          <p:nvPr/>
        </p:nvSpPr>
        <p:spPr>
          <a:xfrm>
            <a:off x="121920" y="388937"/>
            <a:ext cx="2727961" cy="76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just macrophages (no necrotic debris)</a:t>
            </a:r>
          </a:p>
        </p:txBody>
      </p:sp>
      <p:sp>
        <p:nvSpPr>
          <p:cNvPr id="310" name="Line"/>
          <p:cNvSpPr/>
          <p:nvPr/>
        </p:nvSpPr>
        <p:spPr>
          <a:xfrm>
            <a:off x="1600199" y="1219200"/>
            <a:ext cx="838201" cy="1828800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1" name="lymphocytes"/>
          <p:cNvSpPr txBox="1"/>
          <p:nvPr/>
        </p:nvSpPr>
        <p:spPr>
          <a:xfrm>
            <a:off x="3474720" y="609600"/>
            <a:ext cx="1813561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lymphocytes</a:t>
            </a:r>
          </a:p>
        </p:txBody>
      </p:sp>
      <p:sp>
        <p:nvSpPr>
          <p:cNvPr id="312" name="Line"/>
          <p:cNvSpPr/>
          <p:nvPr/>
        </p:nvSpPr>
        <p:spPr>
          <a:xfrm flipH="1">
            <a:off x="4267200" y="1071562"/>
            <a:ext cx="114300" cy="1671638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76200" dir="2700000">
              <a:srgbClr val="FFFFFF">
                <a:alpha val="78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3" name="necrotic debris"/>
          <p:cNvSpPr txBox="1"/>
          <p:nvPr/>
        </p:nvSpPr>
        <p:spPr>
          <a:xfrm>
            <a:off x="5608320" y="228600"/>
            <a:ext cx="2194561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necrotic debris</a:t>
            </a:r>
          </a:p>
        </p:txBody>
      </p:sp>
      <p:sp>
        <p:nvSpPr>
          <p:cNvPr id="314" name="Line"/>
          <p:cNvSpPr/>
          <p:nvPr/>
        </p:nvSpPr>
        <p:spPr>
          <a:xfrm>
            <a:off x="6705599" y="685799"/>
            <a:ext cx="76202" cy="2438402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5" name="Line"/>
          <p:cNvSpPr/>
          <p:nvPr/>
        </p:nvSpPr>
        <p:spPr>
          <a:xfrm>
            <a:off x="4724399" y="1066799"/>
            <a:ext cx="152402" cy="1828802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76200" dir="2700000">
              <a:srgbClr val="FFFFFF">
                <a:alpha val="78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6" name="macrophages"/>
          <p:cNvSpPr txBox="1"/>
          <p:nvPr/>
        </p:nvSpPr>
        <p:spPr>
          <a:xfrm>
            <a:off x="6876732" y="762000"/>
            <a:ext cx="2194561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macrophages</a:t>
            </a:r>
          </a:p>
        </p:txBody>
      </p:sp>
      <p:sp>
        <p:nvSpPr>
          <p:cNvPr id="317" name="Line"/>
          <p:cNvSpPr/>
          <p:nvPr/>
        </p:nvSpPr>
        <p:spPr>
          <a:xfrm>
            <a:off x="8153399" y="1219200"/>
            <a:ext cx="152401" cy="1600200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Caseating granuloma"/>
          <p:cNvSpPr txBox="1"/>
          <p:nvPr/>
        </p:nvSpPr>
        <p:spPr>
          <a:xfrm>
            <a:off x="2598420" y="6313487"/>
            <a:ext cx="3947160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Caseating granuloma</a:t>
            </a:r>
          </a:p>
        </p:txBody>
      </p:sp>
      <p:pic>
        <p:nvPicPr>
          <p:cNvPr id="322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3400" y="228600"/>
            <a:ext cx="8077200" cy="6083300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Line"/>
          <p:cNvSpPr/>
          <p:nvPr/>
        </p:nvSpPr>
        <p:spPr>
          <a:xfrm flipV="1">
            <a:off x="1676400" y="4495799"/>
            <a:ext cx="1" cy="1143002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4" name="necrotic debris"/>
          <p:cNvSpPr txBox="1"/>
          <p:nvPr/>
        </p:nvSpPr>
        <p:spPr>
          <a:xfrm>
            <a:off x="3505200" y="2743200"/>
            <a:ext cx="2286001" cy="392470"/>
          </a:xfrm>
          <a:prstGeom prst="rect">
            <a:avLst/>
          </a:prstGeom>
          <a:solidFill>
            <a:srgbClr val="FFFFFF">
              <a:alpha val="749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necrotic debris</a:t>
            </a:r>
          </a:p>
        </p:txBody>
      </p:sp>
      <p:sp>
        <p:nvSpPr>
          <p:cNvPr id="325" name="regular macrophages"/>
          <p:cNvSpPr txBox="1"/>
          <p:nvPr/>
        </p:nvSpPr>
        <p:spPr>
          <a:xfrm>
            <a:off x="609600" y="304800"/>
            <a:ext cx="2895600" cy="392470"/>
          </a:xfrm>
          <a:prstGeom prst="rect">
            <a:avLst/>
          </a:prstGeom>
          <a:solidFill>
            <a:srgbClr val="FFFFFF">
              <a:alpha val="749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regular macrophages</a:t>
            </a:r>
          </a:p>
        </p:txBody>
      </p:sp>
      <p:sp>
        <p:nvSpPr>
          <p:cNvPr id="326" name="foreign-body giant cells"/>
          <p:cNvSpPr txBox="1"/>
          <p:nvPr/>
        </p:nvSpPr>
        <p:spPr>
          <a:xfrm>
            <a:off x="609600" y="5715000"/>
            <a:ext cx="3200400" cy="392470"/>
          </a:xfrm>
          <a:prstGeom prst="rect">
            <a:avLst/>
          </a:prstGeom>
          <a:solidFill>
            <a:srgbClr val="FFFFFF">
              <a:alpha val="8588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foreign-body giant cells</a:t>
            </a:r>
          </a:p>
        </p:txBody>
      </p:sp>
      <p:sp>
        <p:nvSpPr>
          <p:cNvPr id="327" name="Line"/>
          <p:cNvSpPr/>
          <p:nvPr/>
        </p:nvSpPr>
        <p:spPr>
          <a:xfrm flipV="1">
            <a:off x="1828799" y="4876799"/>
            <a:ext cx="228601" cy="762002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8" name="Line"/>
          <p:cNvSpPr/>
          <p:nvPr/>
        </p:nvSpPr>
        <p:spPr>
          <a:xfrm flipV="1">
            <a:off x="2133599" y="5257799"/>
            <a:ext cx="228601" cy="381002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9" name="Line"/>
          <p:cNvSpPr/>
          <p:nvPr/>
        </p:nvSpPr>
        <p:spPr>
          <a:xfrm flipH="1">
            <a:off x="1295399" y="838199"/>
            <a:ext cx="228602" cy="762002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0" name="Line"/>
          <p:cNvSpPr/>
          <p:nvPr/>
        </p:nvSpPr>
        <p:spPr>
          <a:xfrm flipH="1">
            <a:off x="1752599" y="762000"/>
            <a:ext cx="152402" cy="1219200"/>
          </a:xfrm>
          <a:prstGeom prst="line">
            <a:avLst/>
          </a:prstGeom>
          <a:ln w="31750">
            <a:solidFill>
              <a:srgbClr val="161616"/>
            </a:solidFill>
            <a:tailEnd type="triangle"/>
          </a:ln>
          <a:effectLst>
            <a:outerShdw sx="100000" sy="100000" kx="0" ky="0" algn="b" rotWithShape="0" blurRad="50800" dist="38100" dir="2700000">
              <a:srgbClr val="FFFFFF">
                <a:alpha val="39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1" name="Line"/>
          <p:cNvSpPr/>
          <p:nvPr/>
        </p:nvSpPr>
        <p:spPr>
          <a:xfrm>
            <a:off x="1905000" y="3276600"/>
            <a:ext cx="5562600" cy="0"/>
          </a:xfrm>
          <a:prstGeom prst="line">
            <a:avLst/>
          </a:prstGeom>
          <a:ln w="31750" cap="sq">
            <a:solidFill>
              <a:srgbClr val="161616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2" name="Line"/>
          <p:cNvSpPr/>
          <p:nvPr/>
        </p:nvSpPr>
        <p:spPr>
          <a:xfrm>
            <a:off x="7467600" y="3124200"/>
            <a:ext cx="0" cy="304800"/>
          </a:xfrm>
          <a:prstGeom prst="line">
            <a:avLst/>
          </a:prstGeom>
          <a:ln w="31750" cap="sq">
            <a:solidFill>
              <a:srgbClr val="161616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3" name="Line"/>
          <p:cNvSpPr/>
          <p:nvPr/>
        </p:nvSpPr>
        <p:spPr>
          <a:xfrm>
            <a:off x="1905000" y="3124200"/>
            <a:ext cx="0" cy="304800"/>
          </a:xfrm>
          <a:prstGeom prst="line">
            <a:avLst/>
          </a:prstGeom>
          <a:ln w="31750" cap="sq">
            <a:solidFill>
              <a:srgbClr val="161616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B organisms (acid-fast stain)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TB organisms (acid-fast stain)</a:t>
            </a:r>
          </a:p>
        </p:txBody>
      </p:sp>
      <p:pic>
        <p:nvPicPr>
          <p:cNvPr id="338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0" t="0" r="4498" b="0"/>
          <a:stretch>
            <a:fillRect/>
          </a:stretch>
        </p:blipFill>
        <p:spPr>
          <a:xfrm>
            <a:off x="0" y="0"/>
            <a:ext cx="9144001" cy="61706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hon complex: lung lesion + involved nodes"/>
          <p:cNvSpPr txBox="1"/>
          <p:nvPr/>
        </p:nvSpPr>
        <p:spPr>
          <a:xfrm>
            <a:off x="477519" y="6240462"/>
            <a:ext cx="82397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Ghon complex: lung lesion + involved nodes</a:t>
            </a:r>
          </a:p>
        </p:txBody>
      </p:sp>
      <p:pic>
        <p:nvPicPr>
          <p:cNvPr id="343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rcRect l="0" t="0" r="2438" b="4814"/>
          <a:stretch>
            <a:fillRect/>
          </a:stretch>
        </p:blipFill>
        <p:spPr>
          <a:xfrm>
            <a:off x="2819400" y="76200"/>
            <a:ext cx="3657600" cy="612298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lung lesion"/>
          <p:cNvSpPr txBox="1"/>
          <p:nvPr/>
        </p:nvSpPr>
        <p:spPr>
          <a:xfrm>
            <a:off x="6141720" y="1676400"/>
            <a:ext cx="280416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400"/>
              </a:spcBef>
              <a:defRPr sz="2400">
                <a:solidFill>
                  <a:srgbClr val="16161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lung lesion</a:t>
            </a:r>
          </a:p>
        </p:txBody>
      </p:sp>
      <p:sp>
        <p:nvSpPr>
          <p:cNvPr id="345" name="Line"/>
          <p:cNvSpPr/>
          <p:nvPr/>
        </p:nvSpPr>
        <p:spPr>
          <a:xfrm flipH="1" flipV="1">
            <a:off x="5029200" y="1904999"/>
            <a:ext cx="1752600" cy="1"/>
          </a:xfrm>
          <a:prstGeom prst="line">
            <a:avLst/>
          </a:prstGeom>
          <a:ln w="31750">
            <a:solidFill>
              <a:srgbClr val="FF0000"/>
            </a:solidFill>
            <a:tailEnd type="triangle"/>
          </a:ln>
          <a:effectLst>
            <a:outerShdw sx="100000" sy="100000" kx="0" ky="0" algn="b" rotWithShape="0" blurRad="50800" dist="38100" dir="5400000">
              <a:srgbClr val="161616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6" name="involved  lymph nodes"/>
          <p:cNvSpPr txBox="1"/>
          <p:nvPr/>
        </p:nvSpPr>
        <p:spPr>
          <a:xfrm>
            <a:off x="198120" y="3425825"/>
            <a:ext cx="1965961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400"/>
              </a:spcBef>
              <a:defRPr sz="2400">
                <a:solidFill>
                  <a:srgbClr val="16161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involved </a:t>
            </a:r>
            <a:br/>
            <a:r>
              <a:t>lymph nodes</a:t>
            </a:r>
          </a:p>
        </p:txBody>
      </p:sp>
      <p:sp>
        <p:nvSpPr>
          <p:cNvPr id="347" name="Line"/>
          <p:cNvSpPr/>
          <p:nvPr/>
        </p:nvSpPr>
        <p:spPr>
          <a:xfrm>
            <a:off x="1828800" y="3733800"/>
            <a:ext cx="1447800" cy="0"/>
          </a:xfrm>
          <a:prstGeom prst="line">
            <a:avLst/>
          </a:prstGeom>
          <a:ln w="31750">
            <a:solidFill>
              <a:srgbClr val="FF0000"/>
            </a:solidFill>
            <a:tailEnd type="triangle"/>
          </a:ln>
          <a:effectLst>
            <a:outerShdw sx="100000" sy="100000" kx="0" ky="0" algn="b" rotWithShape="0" blurRad="50800" dist="38100" dir="5400000">
              <a:srgbClr val="161616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8" name="Oval"/>
          <p:cNvSpPr/>
          <p:nvPr/>
        </p:nvSpPr>
        <p:spPr>
          <a:xfrm rot="20309352">
            <a:off x="3317875" y="2536825"/>
            <a:ext cx="1355726" cy="2562225"/>
          </a:xfrm>
          <a:prstGeom prst="ellipse">
            <a:avLst/>
          </a:prstGeom>
          <a:ln w="38100">
            <a:solidFill>
              <a:srgbClr val="FF0000"/>
            </a:solidFill>
          </a:ln>
          <a:effectLst>
            <a:outerShdw sx="100000" sy="100000" kx="0" ky="0" algn="b" rotWithShape="0" blurRad="50800" dist="38100" dir="0">
              <a:srgbClr val="000000">
                <a:alpha val="68998"/>
              </a:srgbClr>
            </a:outerShdw>
          </a:effectLst>
        </p:spPr>
        <p:txBody>
          <a:bodyPr lIns="45719" rIns="45719"/>
          <a:lstStyle/>
          <a:p>
            <a:pPr defTabSz="457200">
              <a:lnSpc>
                <a:spcPct val="90000"/>
              </a:lnSpc>
              <a:spcBef>
                <a:spcPts val="1000"/>
              </a:spcBef>
              <a:defRPr sz="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econdary TB: tons of caseating, cavitating necrosis"/>
          <p:cNvSpPr txBox="1"/>
          <p:nvPr/>
        </p:nvSpPr>
        <p:spPr>
          <a:xfrm>
            <a:off x="274319" y="6240462"/>
            <a:ext cx="8671562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Secondary TB: tons of caseating, cavitating necrosis</a:t>
            </a:r>
          </a:p>
        </p:txBody>
      </p:sp>
      <p:pic>
        <p:nvPicPr>
          <p:cNvPr id="353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332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pleen: miliary TB"/>
          <p:cNvSpPr txBox="1"/>
          <p:nvPr/>
        </p:nvSpPr>
        <p:spPr>
          <a:xfrm>
            <a:off x="274319" y="6240462"/>
            <a:ext cx="8671562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Spleen: miliary TB</a:t>
            </a:r>
          </a:p>
        </p:txBody>
      </p:sp>
      <p:pic>
        <p:nvPicPr>
          <p:cNvPr id="358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1747" t="0" r="1611" b="5735"/>
          <a:stretch>
            <a:fillRect/>
          </a:stretch>
        </p:blipFill>
        <p:spPr>
          <a:xfrm>
            <a:off x="7937" y="0"/>
            <a:ext cx="9136064" cy="61706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Affect immunosuppressed patients (patients with AIDS, cancer, post-transplant)…"/>
          <p:cNvSpPr txBox="1"/>
          <p:nvPr>
            <p:ph type="body" sz="half" idx="4294967295"/>
          </p:nvPr>
        </p:nvSpPr>
        <p:spPr>
          <a:xfrm>
            <a:off x="1219200" y="2287587"/>
            <a:ext cx="7162800" cy="30464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Affect immunosuppressed patients (patients with AIDS, cancer, post-transplant)</a:t>
            </a:r>
            <a:endParaRPr i="1"/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Unusual organisms:</a:t>
            </a:r>
          </a:p>
          <a:p>
            <a:pPr lvl="1" marL="742950" indent="-285750">
              <a:spcBef>
                <a:spcPts val="400"/>
              </a:spcBef>
              <a:buClr>
                <a:srgbClr val="E56900"/>
              </a:buClr>
              <a:buSzPct val="90000"/>
              <a:buFont typeface="Times Roman"/>
              <a:buChar char="•"/>
              <a:defRPr i="1" sz="2800">
                <a:latin typeface="Calibri"/>
                <a:ea typeface="Calibri"/>
                <a:cs typeface="Calibri"/>
                <a:sym typeface="Calibri"/>
              </a:defRPr>
            </a:pPr>
            <a:r>
              <a:t>Pneumocystis jiroveci</a:t>
            </a:r>
          </a:p>
          <a:p>
            <a:pPr lvl="1" marL="742950" indent="-285750">
              <a:spcBef>
                <a:spcPts val="400"/>
              </a:spcBef>
              <a:buClr>
                <a:srgbClr val="E56900"/>
              </a:buClr>
              <a:buSzPct val="90000"/>
              <a:buFont typeface="Times Roman"/>
              <a:buChar char="•"/>
              <a:defRPr i="1" sz="2800">
                <a:latin typeface="Calibri"/>
                <a:ea typeface="Calibri"/>
                <a:cs typeface="Calibri"/>
                <a:sym typeface="Calibri"/>
              </a:defRPr>
            </a:pPr>
            <a:r>
              <a:t>Aspergillus</a:t>
            </a:r>
          </a:p>
          <a:p>
            <a:pPr lvl="1" marL="742950" indent="-285750">
              <a:spcBef>
                <a:spcPts val="400"/>
              </a:spcBef>
              <a:buClr>
                <a:srgbClr val="E56900"/>
              </a:buClr>
              <a:buSzPct val="90000"/>
              <a:buFont typeface="Times Roman"/>
              <a:buChar char="•"/>
              <a:defRPr i="1" sz="2800">
                <a:latin typeface="Calibri"/>
                <a:ea typeface="Calibri"/>
                <a:cs typeface="Calibri"/>
                <a:sym typeface="Calibri"/>
              </a:defRPr>
            </a:pPr>
            <a:r>
              <a:t>Cytomegalovirus</a:t>
            </a:r>
          </a:p>
        </p:txBody>
      </p:sp>
      <p:sp>
        <p:nvSpPr>
          <p:cNvPr id="363" name="Opportunistic pneumonias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Opportunistic pneumonias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roup"/>
          <p:cNvGrpSpPr/>
          <p:nvPr/>
        </p:nvGrpSpPr>
        <p:grpSpPr>
          <a:xfrm>
            <a:off x="0" y="-127001"/>
            <a:ext cx="9144000" cy="6299201"/>
            <a:chOff x="0" y="0"/>
            <a:chExt cx="9144000" cy="6299200"/>
          </a:xfrm>
        </p:grpSpPr>
        <p:pic>
          <p:nvPicPr>
            <p:cNvPr id="365" name="image.jpeg" descr="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8317" r="0" b="0"/>
            <a:stretch>
              <a:fillRect/>
            </a:stretch>
          </p:blipFill>
          <p:spPr>
            <a:xfrm>
              <a:off x="0" y="-1"/>
              <a:ext cx="9144000" cy="62992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6" name="Crescent shaped organisms"/>
            <p:cNvSpPr txBox="1"/>
            <p:nvPr/>
          </p:nvSpPr>
          <p:spPr>
            <a:xfrm>
              <a:off x="6781800" y="3721100"/>
              <a:ext cx="1600200" cy="959431"/>
            </a:xfrm>
            <a:prstGeom prst="rect">
              <a:avLst/>
            </a:prstGeom>
            <a:solidFill>
              <a:srgbClr val="FFFFFF">
                <a:alpha val="65097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Crescent shaped organisms</a:t>
              </a:r>
            </a:p>
          </p:txBody>
        </p:sp>
        <p:sp>
          <p:nvSpPr>
            <p:cNvPr id="367" name="Line"/>
            <p:cNvSpPr/>
            <p:nvPr/>
          </p:nvSpPr>
          <p:spPr>
            <a:xfrm flipH="1" flipV="1">
              <a:off x="5257799" y="3441700"/>
              <a:ext cx="1447801" cy="609600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8" name="Line"/>
            <p:cNvSpPr/>
            <p:nvPr/>
          </p:nvSpPr>
          <p:spPr>
            <a:xfrm flipH="1">
              <a:off x="6095999" y="4356100"/>
              <a:ext cx="685801" cy="990600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9" name="Crushed Ping-Pong ball shaped organisms"/>
            <p:cNvSpPr txBox="1"/>
            <p:nvPr/>
          </p:nvSpPr>
          <p:spPr>
            <a:xfrm>
              <a:off x="533399" y="1993900"/>
              <a:ext cx="2819401" cy="667331"/>
            </a:xfrm>
            <a:prstGeom prst="rect">
              <a:avLst/>
            </a:prstGeom>
            <a:solidFill>
              <a:srgbClr val="FFFFFF">
                <a:alpha val="65097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Crushed Ping-Pong ball shaped organisms</a:t>
              </a:r>
            </a:p>
          </p:txBody>
        </p:sp>
        <p:sp>
          <p:nvSpPr>
            <p:cNvPr id="370" name="Line"/>
            <p:cNvSpPr/>
            <p:nvPr/>
          </p:nvSpPr>
          <p:spPr>
            <a:xfrm flipH="1">
              <a:off x="1600199" y="2832099"/>
              <a:ext cx="152401" cy="1066802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1" name="Line"/>
            <p:cNvSpPr/>
            <p:nvPr/>
          </p:nvSpPr>
          <p:spPr>
            <a:xfrm>
              <a:off x="1904999" y="2832099"/>
              <a:ext cx="76202" cy="990602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73" name="Pneumocysti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Pneumocystis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Aspergillus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Aspergillus</a:t>
            </a:r>
          </a:p>
        </p:txBody>
      </p:sp>
      <p:pic>
        <p:nvPicPr>
          <p:cNvPr id="376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rcRect l="0" t="2795" r="0" b="6805"/>
          <a:stretch>
            <a:fillRect/>
          </a:stretch>
        </p:blipFill>
        <p:spPr>
          <a:xfrm>
            <a:off x="0" y="0"/>
            <a:ext cx="9144000" cy="6159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Cytomegalovirus (two kinds of inclusions)"/>
          <p:cNvSpPr txBox="1"/>
          <p:nvPr/>
        </p:nvSpPr>
        <p:spPr>
          <a:xfrm>
            <a:off x="642619" y="6240462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Cytomegalovirus (two kinds of inclusions)</a:t>
            </a:r>
          </a:p>
        </p:txBody>
      </p:sp>
      <p:pic>
        <p:nvPicPr>
          <p:cNvPr id="381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14848"/>
          <a:stretch>
            <a:fillRect/>
          </a:stretch>
        </p:blipFill>
        <p:spPr>
          <a:xfrm>
            <a:off x="0" y="-1"/>
            <a:ext cx="9144000" cy="6170614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Line"/>
          <p:cNvSpPr/>
          <p:nvPr/>
        </p:nvSpPr>
        <p:spPr>
          <a:xfrm flipH="1" flipV="1">
            <a:off x="4571999" y="3505200"/>
            <a:ext cx="685801" cy="2895600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3" name="Line"/>
          <p:cNvSpPr/>
          <p:nvPr/>
        </p:nvSpPr>
        <p:spPr>
          <a:xfrm flipH="1" flipV="1">
            <a:off x="4038600" y="3352799"/>
            <a:ext cx="533401" cy="3048002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Acute respiratory distress syndrome…"/>
          <p:cNvSpPr txBox="1"/>
          <p:nvPr>
            <p:ph type="body" sz="half" idx="4294967295"/>
          </p:nvPr>
        </p:nvSpPr>
        <p:spPr>
          <a:xfrm>
            <a:off x="1930400" y="2074862"/>
            <a:ext cx="6019800" cy="375443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Acute respiratory distress syndrome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Obstructive lung diseases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Restrictive lung diseases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Vascular diseases</a:t>
            </a:r>
          </a:p>
          <a:p>
            <a:pPr>
              <a:spcBef>
                <a:spcPts val="1600"/>
              </a:spcBef>
              <a:buClr>
                <a:srgbClr val="484345"/>
              </a:buClr>
              <a:buSzPct val="90000"/>
              <a:buFont typeface="Times Roman"/>
              <a:buChar char="•"/>
              <a:defRPr sz="2800">
                <a:solidFill>
                  <a:srgbClr val="48434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Infections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Carcinoma</a:t>
            </a:r>
          </a:p>
        </p:txBody>
      </p:sp>
      <p:sp>
        <p:nvSpPr>
          <p:cNvPr id="388" name="Respiratory Pathology Outline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Respiratory Pathology Outline</a:t>
            </a:r>
          </a:p>
        </p:txBody>
      </p:sp>
      <p:sp>
        <p:nvSpPr>
          <p:cNvPr id="389" name="Line"/>
          <p:cNvSpPr/>
          <p:nvPr/>
        </p:nvSpPr>
        <p:spPr>
          <a:xfrm>
            <a:off x="1447800" y="1320800"/>
            <a:ext cx="6248400" cy="0"/>
          </a:xfrm>
          <a:prstGeom prst="line">
            <a:avLst/>
          </a:prstGeom>
          <a:ln w="38100">
            <a:solidFill>
              <a:srgbClr val="E569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rcRect l="897" t="1626" r="1144" b="7519"/>
          <a:stretch>
            <a:fillRect/>
          </a:stretch>
        </p:blipFill>
        <p:spPr>
          <a:xfrm>
            <a:off x="228600" y="533399"/>
            <a:ext cx="8709026" cy="5943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1481" t="1513" r="1234" b="7575"/>
          <a:stretch>
            <a:fillRect/>
          </a:stretch>
        </p:blipFill>
        <p:spPr>
          <a:xfrm>
            <a:off x="233362" y="774700"/>
            <a:ext cx="8682039" cy="5549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Types of lung cancer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Types of lung cancer</a:t>
            </a:r>
          </a:p>
        </p:txBody>
      </p:sp>
      <p:sp>
        <p:nvSpPr>
          <p:cNvPr id="400" name="Adenocarcinoma…"/>
          <p:cNvSpPr txBox="1"/>
          <p:nvPr/>
        </p:nvSpPr>
        <p:spPr>
          <a:xfrm>
            <a:off x="2941320" y="2362200"/>
            <a:ext cx="4099560" cy="2700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Adenocarcinoma</a:t>
            </a:r>
          </a:p>
          <a:p>
            <a:pPr>
              <a:lnSpc>
                <a:spcPct val="90000"/>
              </a:lnSpc>
              <a:spcBef>
                <a:spcPts val="28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Squamous cell carcinoma</a:t>
            </a:r>
          </a:p>
          <a:p>
            <a:pPr>
              <a:lnSpc>
                <a:spcPct val="90000"/>
              </a:lnSpc>
              <a:spcBef>
                <a:spcPts val="28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Large cell carcinoma</a:t>
            </a:r>
          </a:p>
          <a:p>
            <a:pPr>
              <a:lnSpc>
                <a:spcPct val="90000"/>
              </a:lnSpc>
              <a:spcBef>
                <a:spcPts val="28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Small cell carcinoma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Types of lung cancer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Types of lung cancer</a:t>
            </a:r>
          </a:p>
        </p:txBody>
      </p:sp>
      <p:sp>
        <p:nvSpPr>
          <p:cNvPr id="403" name="Adenocarcinoma…"/>
          <p:cNvSpPr txBox="1"/>
          <p:nvPr/>
        </p:nvSpPr>
        <p:spPr>
          <a:xfrm>
            <a:off x="2941320" y="2362200"/>
            <a:ext cx="4099560" cy="2700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Adenocarcinoma</a:t>
            </a:r>
          </a:p>
          <a:p>
            <a:pPr>
              <a:lnSpc>
                <a:spcPct val="90000"/>
              </a:lnSpc>
              <a:spcBef>
                <a:spcPts val="28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Squamous cell carcinoma</a:t>
            </a:r>
          </a:p>
          <a:p>
            <a:pPr>
              <a:lnSpc>
                <a:spcPct val="90000"/>
              </a:lnSpc>
              <a:spcBef>
                <a:spcPts val="28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Large cell carcinoma</a:t>
            </a:r>
          </a:p>
          <a:p>
            <a:pPr>
              <a:lnSpc>
                <a:spcPct val="90000"/>
              </a:lnSpc>
              <a:spcBef>
                <a:spcPts val="28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Small cell carcinoma</a:t>
            </a:r>
          </a:p>
        </p:txBody>
      </p:sp>
      <p:sp>
        <p:nvSpPr>
          <p:cNvPr id="404" name="Rectangle"/>
          <p:cNvSpPr/>
          <p:nvPr/>
        </p:nvSpPr>
        <p:spPr>
          <a:xfrm>
            <a:off x="2819400" y="2362200"/>
            <a:ext cx="3962400" cy="2057400"/>
          </a:xfrm>
          <a:prstGeom prst="rect">
            <a:avLst/>
          </a:prstGeom>
          <a:ln w="28575">
            <a:solidFill>
              <a:srgbClr val="73B83D"/>
            </a:solidFill>
          </a:ln>
        </p:spPr>
        <p:txBody>
          <a:bodyPr lIns="45719" rIns="45719"/>
          <a:lstStyle/>
          <a:p>
            <a:pPr>
              <a:lnSpc>
                <a:spcPct val="90000"/>
              </a:lnSpc>
              <a:spcBef>
                <a:spcPts val="1400"/>
              </a:spcBef>
              <a:defRPr sz="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05" name="Rectangle"/>
          <p:cNvSpPr/>
          <p:nvPr/>
        </p:nvSpPr>
        <p:spPr>
          <a:xfrm>
            <a:off x="2819400" y="4572000"/>
            <a:ext cx="3962400" cy="609600"/>
          </a:xfrm>
          <a:prstGeom prst="rect">
            <a:avLst/>
          </a:prstGeom>
          <a:ln w="28575">
            <a:solidFill>
              <a:srgbClr val="73B83D"/>
            </a:solidFill>
          </a:ln>
        </p:spPr>
        <p:txBody>
          <a:bodyPr lIns="45719" rIns="45719"/>
          <a:lstStyle/>
          <a:p>
            <a:pPr>
              <a:lnSpc>
                <a:spcPct val="90000"/>
              </a:lnSpc>
              <a:spcBef>
                <a:spcPts val="1400"/>
              </a:spcBef>
              <a:defRPr sz="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06" name="NSCLC"/>
          <p:cNvSpPr txBox="1"/>
          <p:nvPr/>
        </p:nvSpPr>
        <p:spPr>
          <a:xfrm>
            <a:off x="655319" y="3124200"/>
            <a:ext cx="1584962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spcBef>
                <a:spcPts val="16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NSCLC</a:t>
            </a:r>
          </a:p>
        </p:txBody>
      </p:sp>
      <p:sp>
        <p:nvSpPr>
          <p:cNvPr id="407" name="SCLC"/>
          <p:cNvSpPr txBox="1"/>
          <p:nvPr/>
        </p:nvSpPr>
        <p:spPr>
          <a:xfrm>
            <a:off x="655319" y="4618037"/>
            <a:ext cx="158496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spcBef>
                <a:spcPts val="1600"/>
              </a:spcBef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SCLC</a:t>
            </a:r>
          </a:p>
        </p:txBody>
      </p:sp>
      <p:sp>
        <p:nvSpPr>
          <p:cNvPr id="408" name="Line"/>
          <p:cNvSpPr/>
          <p:nvPr/>
        </p:nvSpPr>
        <p:spPr>
          <a:xfrm>
            <a:off x="2057400" y="3390900"/>
            <a:ext cx="533400" cy="0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9" name="Line"/>
          <p:cNvSpPr/>
          <p:nvPr/>
        </p:nvSpPr>
        <p:spPr>
          <a:xfrm>
            <a:off x="2057400" y="4876800"/>
            <a:ext cx="533400" cy="0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otentially curable…"/>
          <p:cNvSpPr txBox="1"/>
          <p:nvPr>
            <p:ph type="body" sz="quarter" idx="4294967295"/>
          </p:nvPr>
        </p:nvSpPr>
        <p:spPr>
          <a:xfrm>
            <a:off x="990600" y="2057400"/>
            <a:ext cx="3352800" cy="20462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>
              <a:spcBef>
                <a:spcPts val="600"/>
              </a:spcBef>
              <a:buSzTx/>
              <a:buNone/>
              <a:defRPr sz="2800"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Potentially curable</a:t>
            </a:r>
            <a:endParaRPr i="1"/>
          </a:p>
          <a:p>
            <a:pPr marL="0" indent="0">
              <a:spcBef>
                <a:spcPts val="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asymptomatic</a:t>
            </a:r>
          </a:p>
          <a:p>
            <a:pPr marL="0" indent="0">
              <a:spcBef>
                <a:spcPts val="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cough</a:t>
            </a:r>
          </a:p>
          <a:p>
            <a:pPr marL="0" indent="0">
              <a:spcBef>
                <a:spcPts val="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hemoptysis</a:t>
            </a:r>
          </a:p>
        </p:txBody>
      </p:sp>
      <p:sp>
        <p:nvSpPr>
          <p:cNvPr id="414" name="Presenting symptoms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Presenting symptoms</a:t>
            </a:r>
          </a:p>
        </p:txBody>
      </p:sp>
      <p:sp>
        <p:nvSpPr>
          <p:cNvPr id="415" name="Usually incurable…"/>
          <p:cNvSpPr txBox="1"/>
          <p:nvPr/>
        </p:nvSpPr>
        <p:spPr>
          <a:xfrm>
            <a:off x="4770120" y="2057400"/>
            <a:ext cx="4099560" cy="298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>
                <a:solidFill>
                  <a:srgbClr val="73B83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Usually incurable</a:t>
            </a:r>
            <a:endParaRPr i="1"/>
          </a:p>
          <a:p>
            <a:pPr>
              <a:spcBef>
                <a:spcPts val="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dyspnea</a:t>
            </a:r>
          </a:p>
          <a:p>
            <a:pPr>
              <a:spcBef>
                <a:spcPts val="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chest pain</a:t>
            </a:r>
          </a:p>
          <a:p>
            <a:pPr>
              <a:spcBef>
                <a:spcPts val="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anorexia &amp; weight loss</a:t>
            </a:r>
          </a:p>
          <a:p>
            <a:pPr>
              <a:spcBef>
                <a:spcPts val="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hoarseness</a:t>
            </a:r>
          </a:p>
          <a:p>
            <a:pPr>
              <a:spcBef>
                <a:spcPts val="600"/>
              </a:spcBef>
              <a:buClr>
                <a:srgbClr val="73B83D"/>
              </a:buClr>
              <a:buSzPct val="90000"/>
              <a:buFont typeface="Times Roman"/>
              <a:buChar char="•"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bone pain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At diagnosis, &gt;50% have metastases…"/>
          <p:cNvSpPr txBox="1"/>
          <p:nvPr>
            <p:ph type="body" sz="quarter" idx="4294967295"/>
          </p:nvPr>
        </p:nvSpPr>
        <p:spPr>
          <a:xfrm>
            <a:off x="1905000" y="2590800"/>
            <a:ext cx="5867400" cy="18161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At diagnosis, &gt;50% have metastases 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Overall (all stages) 5ys = 16%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Localized disease 5ys = 45%</a:t>
            </a:r>
          </a:p>
        </p:txBody>
      </p:sp>
      <p:sp>
        <p:nvSpPr>
          <p:cNvPr id="418" name="Survival statistics…bad.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Survival statistics…bad.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ectangle 3"/>
          <p:cNvSpPr txBox="1"/>
          <p:nvPr>
            <p:ph type="body" sz="half" idx="4294967295"/>
          </p:nvPr>
        </p:nvSpPr>
        <p:spPr>
          <a:xfrm>
            <a:off x="1752600" y="2197892"/>
            <a:ext cx="5867400" cy="3108544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Most common type, especially in women and non-smokers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Usually peripherally located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Adenocarcinoma in situ is a rare form of adenocarcinoma with a better prognosis (5ys = 40%)</a:t>
            </a:r>
          </a:p>
        </p:txBody>
      </p:sp>
      <p:sp>
        <p:nvSpPr>
          <p:cNvPr id="421" name="Rectangle 6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Adenocarcinoma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 Box 2"/>
          <p:cNvSpPr txBox="1"/>
          <p:nvPr/>
        </p:nvSpPr>
        <p:spPr>
          <a:xfrm>
            <a:off x="642619" y="6240462"/>
            <a:ext cx="7871461" cy="49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Adenocarcinoma</a:t>
            </a:r>
          </a:p>
        </p:txBody>
      </p:sp>
      <p:pic>
        <p:nvPicPr>
          <p:cNvPr id="426" name="Picture 1035" descr="Picture 1035"/>
          <p:cNvPicPr>
            <a:picLocks noChangeAspect="1"/>
          </p:cNvPicPr>
          <p:nvPr/>
        </p:nvPicPr>
        <p:blipFill>
          <a:blip r:embed="rId3">
            <a:extLst/>
          </a:blip>
          <a:srcRect l="0" t="4886" r="0" b="0"/>
          <a:stretch>
            <a:fillRect/>
          </a:stretch>
        </p:blipFill>
        <p:spPr>
          <a:xfrm>
            <a:off x="0" y="-7938"/>
            <a:ext cx="9144000" cy="6180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Text Box 2"/>
          <p:cNvSpPr txBox="1"/>
          <p:nvPr/>
        </p:nvSpPr>
        <p:spPr>
          <a:xfrm>
            <a:off x="642619" y="6240462"/>
            <a:ext cx="7871461" cy="49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Adenocarcinoma in situ</a:t>
            </a:r>
          </a:p>
        </p:txBody>
      </p:sp>
      <p:pic>
        <p:nvPicPr>
          <p:cNvPr id="431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0" t="0" r="2993" b="0"/>
          <a:stretch>
            <a:fillRect/>
          </a:stretch>
        </p:blipFill>
        <p:spPr>
          <a:xfrm>
            <a:off x="-1" y="0"/>
            <a:ext cx="9144002" cy="6172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Rectangle 3"/>
          <p:cNvSpPr txBox="1"/>
          <p:nvPr>
            <p:ph type="body" sz="quarter" idx="4294967295"/>
          </p:nvPr>
        </p:nvSpPr>
        <p:spPr>
          <a:xfrm>
            <a:off x="1676400" y="2667000"/>
            <a:ext cx="6172200" cy="18161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Malignant tumor of squamous cells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Usually centrally located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Usually preceded by distinct lesions</a:t>
            </a:r>
          </a:p>
        </p:txBody>
      </p:sp>
      <p:sp>
        <p:nvSpPr>
          <p:cNvPr id="436" name="Rectangle 6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Squamous cell carcinoma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Text Box 2"/>
          <p:cNvSpPr txBox="1"/>
          <p:nvPr/>
        </p:nvSpPr>
        <p:spPr>
          <a:xfrm>
            <a:off x="642619" y="6240462"/>
            <a:ext cx="7871461" cy="49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Squamous cell carcinoma</a:t>
            </a:r>
          </a:p>
        </p:txBody>
      </p:sp>
      <p:pic>
        <p:nvPicPr>
          <p:cNvPr id="441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14600" y="111125"/>
            <a:ext cx="3962400" cy="60055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 Box 2"/>
          <p:cNvSpPr txBox="1"/>
          <p:nvPr/>
        </p:nvSpPr>
        <p:spPr>
          <a:xfrm>
            <a:off x="642619" y="6240462"/>
            <a:ext cx="7871461" cy="49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Squamous cell carcinoma</a:t>
            </a:r>
          </a:p>
        </p:txBody>
      </p:sp>
      <p:pic>
        <p:nvPicPr>
          <p:cNvPr id="446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rcRect l="10332" t="0" r="0" b="0"/>
          <a:stretch>
            <a:fillRect/>
          </a:stretch>
        </p:blipFill>
        <p:spPr>
          <a:xfrm rot="16200000">
            <a:off x="1485900" y="-1485900"/>
            <a:ext cx="6172200" cy="914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ext Box 2"/>
          <p:cNvSpPr txBox="1"/>
          <p:nvPr/>
        </p:nvSpPr>
        <p:spPr>
          <a:xfrm>
            <a:off x="636269" y="914400"/>
            <a:ext cx="78714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Squamous cell carcinoma precursor lesions</a:t>
            </a:r>
          </a:p>
        </p:txBody>
      </p:sp>
      <p:grpSp>
        <p:nvGrpSpPr>
          <p:cNvPr id="453" name="Group 1"/>
          <p:cNvGrpSpPr/>
          <p:nvPr/>
        </p:nvGrpSpPr>
        <p:grpSpPr>
          <a:xfrm>
            <a:off x="198120" y="2212975"/>
            <a:ext cx="2816861" cy="2963699"/>
            <a:chOff x="0" y="0"/>
            <a:chExt cx="2816860" cy="2963698"/>
          </a:xfrm>
        </p:grpSpPr>
        <p:pic>
          <p:nvPicPr>
            <p:cNvPr id="451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8323" t="0" r="0" b="53250"/>
            <a:stretch>
              <a:fillRect/>
            </a:stretch>
          </p:blipFill>
          <p:spPr>
            <a:xfrm>
              <a:off x="89217" y="0"/>
              <a:ext cx="2638426" cy="26043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2" name="Text Box 2"/>
            <p:cNvSpPr txBox="1"/>
            <p:nvPr/>
          </p:nvSpPr>
          <p:spPr>
            <a:xfrm>
              <a:off x="0" y="2581125"/>
              <a:ext cx="2816861" cy="3825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1300"/>
                </a:spcBef>
                <a:defRPr sz="2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squamous metaplasia</a:t>
              </a:r>
            </a:p>
          </p:txBody>
        </p:sp>
      </p:grpSp>
      <p:grpSp>
        <p:nvGrpSpPr>
          <p:cNvPr id="456" name="Group 2"/>
          <p:cNvGrpSpPr/>
          <p:nvPr/>
        </p:nvGrpSpPr>
        <p:grpSpPr>
          <a:xfrm>
            <a:off x="3152458" y="2209800"/>
            <a:ext cx="2816861" cy="2968611"/>
            <a:chOff x="0" y="0"/>
            <a:chExt cx="2816860" cy="2968610"/>
          </a:xfrm>
        </p:grpSpPr>
        <p:pic>
          <p:nvPicPr>
            <p:cNvPr id="454" name="Picture 6" descr="Picture 6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48119" r="66447" b="5131"/>
            <a:stretch>
              <a:fillRect/>
            </a:stretch>
          </p:blipFill>
          <p:spPr>
            <a:xfrm>
              <a:off x="11429" y="0"/>
              <a:ext cx="2794002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5" name="Text Box 2"/>
            <p:cNvSpPr txBox="1"/>
            <p:nvPr/>
          </p:nvSpPr>
          <p:spPr>
            <a:xfrm>
              <a:off x="0" y="2586037"/>
              <a:ext cx="2816861" cy="3825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1300"/>
                </a:spcBef>
                <a:defRPr sz="2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dysplasia</a:t>
              </a:r>
            </a:p>
          </p:txBody>
        </p:sp>
      </p:grpSp>
      <p:grpSp>
        <p:nvGrpSpPr>
          <p:cNvPr id="459" name="Group 3"/>
          <p:cNvGrpSpPr/>
          <p:nvPr/>
        </p:nvGrpSpPr>
        <p:grpSpPr>
          <a:xfrm>
            <a:off x="6105207" y="2209800"/>
            <a:ext cx="2816862" cy="2968611"/>
            <a:chOff x="0" y="0"/>
            <a:chExt cx="2816860" cy="2968610"/>
          </a:xfrm>
        </p:grpSpPr>
        <p:pic>
          <p:nvPicPr>
            <p:cNvPr id="457" name="Picture 8" descr="Picture 8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4619" t="48119" r="33048" b="5131"/>
            <a:stretch>
              <a:fillRect/>
            </a:stretch>
          </p:blipFill>
          <p:spPr>
            <a:xfrm>
              <a:off x="62229" y="0"/>
              <a:ext cx="2692401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8" name="Text Box 2"/>
            <p:cNvSpPr txBox="1"/>
            <p:nvPr/>
          </p:nvSpPr>
          <p:spPr>
            <a:xfrm>
              <a:off x="0" y="2586037"/>
              <a:ext cx="2816861" cy="3825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1300"/>
                </a:spcBef>
                <a:defRPr sz="2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carcinoma in situ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Rectangle 3"/>
          <p:cNvSpPr txBox="1"/>
          <p:nvPr>
            <p:ph type="body" sz="half" idx="4294967295"/>
          </p:nvPr>
        </p:nvSpPr>
        <p:spPr>
          <a:xfrm>
            <a:off x="1066800" y="2209800"/>
            <a:ext cx="7239000" cy="2462214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VERY high mortality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Small cells, minimal cytoplasm, “molding”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High growth fraction yet treatment ineffective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Median survival (with treatment) = 1 year</a:t>
            </a:r>
          </a:p>
        </p:txBody>
      </p:sp>
      <p:sp>
        <p:nvSpPr>
          <p:cNvPr id="464" name="Rectangle 6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Small cell carcinoma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Text Box 2"/>
          <p:cNvSpPr txBox="1"/>
          <p:nvPr/>
        </p:nvSpPr>
        <p:spPr>
          <a:xfrm>
            <a:off x="642619" y="6240462"/>
            <a:ext cx="7871461" cy="49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Small cell carcinoma</a:t>
            </a:r>
          </a:p>
        </p:txBody>
      </p:sp>
      <p:pic>
        <p:nvPicPr>
          <p:cNvPr id="469" name="Picture 1035" descr="Picture 1035"/>
          <p:cNvPicPr>
            <a:picLocks noChangeAspect="1"/>
          </p:cNvPicPr>
          <p:nvPr/>
        </p:nvPicPr>
        <p:blipFill>
          <a:blip r:embed="rId2">
            <a:extLst/>
          </a:blip>
          <a:srcRect l="0" t="5035" r="0" b="0"/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Rectangle 3"/>
          <p:cNvSpPr txBox="1"/>
          <p:nvPr>
            <p:ph type="body" sz="half" idx="4294967295"/>
          </p:nvPr>
        </p:nvSpPr>
        <p:spPr>
          <a:xfrm>
            <a:off x="1295400" y="2438400"/>
            <a:ext cx="7239000" cy="2462214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Malignant tumor of mesothelial cells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Most patients have had asbestos exposure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Not related to smoking</a:t>
            </a:r>
          </a:p>
          <a:p>
            <a:pPr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Highly malignant; short survival.</a:t>
            </a:r>
          </a:p>
        </p:txBody>
      </p:sp>
      <p:sp>
        <p:nvSpPr>
          <p:cNvPr id="472" name="Rectangle 6"/>
          <p:cNvSpPr txBox="1"/>
          <p:nvPr>
            <p:ph type="title" idx="4294967295"/>
          </p:nvPr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>
              <a:defRPr b="0" sz="3600">
                <a:solidFill>
                  <a:srgbClr val="E569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Mesothelioma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Rectangle 3"/>
          <p:cNvSpPr/>
          <p:nvPr/>
        </p:nvSpPr>
        <p:spPr>
          <a:xfrm>
            <a:off x="0" y="-1"/>
            <a:ext cx="9144000" cy="617061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>
              <a:lnSpc>
                <a:spcPct val="90000"/>
              </a:lnSpc>
              <a:spcBef>
                <a:spcPts val="1400"/>
              </a:spcBef>
              <a:defRPr sz="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5" name="Text Box 2"/>
          <p:cNvSpPr txBox="1"/>
          <p:nvPr/>
        </p:nvSpPr>
        <p:spPr>
          <a:xfrm>
            <a:off x="642619" y="6240462"/>
            <a:ext cx="7871461" cy="49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900"/>
              </a:spcBef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Mesothelioma</a:t>
            </a:r>
          </a:p>
        </p:txBody>
      </p:sp>
      <p:pic>
        <p:nvPicPr>
          <p:cNvPr id="47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rcRect l="1008" t="0" r="1410" b="4814"/>
          <a:stretch>
            <a:fillRect/>
          </a:stretch>
        </p:blipFill>
        <p:spPr>
          <a:xfrm>
            <a:off x="1523999" y="-1"/>
            <a:ext cx="6083302" cy="61277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PERFECT MASTER">
  <a:themeElements>
    <a:clrScheme name="PERFECT MASTER">
      <a:dk1>
        <a:srgbClr val="160048"/>
      </a:dk1>
      <a:lt1>
        <a:srgbClr val="131313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ERFECT MASTER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PERFECT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160048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160048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ERFECT MASTER">
  <a:themeElements>
    <a:clrScheme name="PERFECT MAS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ERFECT MASTER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PERFECT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160048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160048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