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0"/>
  </p:notesMasterIdLst>
  <p:handoutMasterIdLst>
    <p:handoutMasterId r:id="rId61"/>
  </p:handoutMasterIdLst>
  <p:sldIdLst>
    <p:sldId id="398" r:id="rId2"/>
    <p:sldId id="319" r:id="rId3"/>
    <p:sldId id="408" r:id="rId4"/>
    <p:sldId id="409" r:id="rId5"/>
    <p:sldId id="407" r:id="rId6"/>
    <p:sldId id="400" r:id="rId7"/>
    <p:sldId id="323" r:id="rId8"/>
    <p:sldId id="322" r:id="rId9"/>
    <p:sldId id="327" r:id="rId10"/>
    <p:sldId id="329" r:id="rId11"/>
    <p:sldId id="337" r:id="rId12"/>
    <p:sldId id="335" r:id="rId13"/>
    <p:sldId id="401" r:id="rId14"/>
    <p:sldId id="339" r:id="rId15"/>
    <p:sldId id="404" r:id="rId16"/>
    <p:sldId id="341" r:id="rId17"/>
    <p:sldId id="342" r:id="rId18"/>
    <p:sldId id="406" r:id="rId19"/>
    <p:sldId id="345" r:id="rId20"/>
    <p:sldId id="346" r:id="rId21"/>
    <p:sldId id="347" r:id="rId22"/>
    <p:sldId id="348" r:id="rId23"/>
    <p:sldId id="349" r:id="rId24"/>
    <p:sldId id="402" r:id="rId25"/>
    <p:sldId id="353" r:id="rId26"/>
    <p:sldId id="354" r:id="rId27"/>
    <p:sldId id="356" r:id="rId28"/>
    <p:sldId id="357" r:id="rId29"/>
    <p:sldId id="358" r:id="rId30"/>
    <p:sldId id="360" r:id="rId31"/>
    <p:sldId id="361" r:id="rId32"/>
    <p:sldId id="363" r:id="rId33"/>
    <p:sldId id="364" r:id="rId34"/>
    <p:sldId id="365" r:id="rId35"/>
    <p:sldId id="367" r:id="rId36"/>
    <p:sldId id="403" r:id="rId37"/>
    <p:sldId id="369" r:id="rId38"/>
    <p:sldId id="370" r:id="rId39"/>
    <p:sldId id="371" r:id="rId40"/>
    <p:sldId id="373" r:id="rId41"/>
    <p:sldId id="375" r:id="rId42"/>
    <p:sldId id="377" r:id="rId43"/>
    <p:sldId id="378" r:id="rId44"/>
    <p:sldId id="379" r:id="rId45"/>
    <p:sldId id="380" r:id="rId46"/>
    <p:sldId id="382" r:id="rId47"/>
    <p:sldId id="383" r:id="rId48"/>
    <p:sldId id="384" r:id="rId49"/>
    <p:sldId id="385" r:id="rId50"/>
    <p:sldId id="386" r:id="rId51"/>
    <p:sldId id="388" r:id="rId52"/>
    <p:sldId id="395" r:id="rId53"/>
    <p:sldId id="390" r:id="rId54"/>
    <p:sldId id="392" r:id="rId55"/>
    <p:sldId id="393" r:id="rId56"/>
    <p:sldId id="394" r:id="rId57"/>
    <p:sldId id="396" r:id="rId58"/>
    <p:sldId id="397"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4" userDrawn="1">
          <p15:clr>
            <a:srgbClr val="A4A3A4"/>
          </p15:clr>
        </p15:guide>
        <p15:guide id="2" pos="3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p:clrMru>
    <a:srgbClr val="484345"/>
    <a:srgbClr val="121212"/>
    <a:srgbClr val="D47310"/>
    <a:srgbClr val="509601"/>
    <a:srgbClr val="E054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97"/>
    <p:restoredTop sz="94473" autoAdjust="0"/>
  </p:normalViewPr>
  <p:slideViewPr>
    <p:cSldViewPr snapToGrid="0" snapToObjects="1">
      <p:cViewPr>
        <p:scale>
          <a:sx n="95" d="100"/>
          <a:sy n="95" d="100"/>
        </p:scale>
        <p:origin x="1944" y="896"/>
      </p:cViewPr>
      <p:guideLst>
        <p:guide orient="horz" pos="1704"/>
        <p:guide pos="312"/>
      </p:guideLst>
    </p:cSldViewPr>
  </p:slideViewPr>
  <p:notesTextViewPr>
    <p:cViewPr>
      <p:scale>
        <a:sx n="100" d="100"/>
        <a:sy n="100" d="100"/>
      </p:scale>
      <p:origin x="0" y="0"/>
    </p:cViewPr>
  </p:notesTextViewPr>
  <p:sorterViewPr>
    <p:cViewPr>
      <p:scale>
        <a:sx n="85" d="100"/>
        <a:sy n="8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B5151A-5422-8640-8B22-F9F7E748BA17}" type="datetimeFigureOut">
              <a:rPr lang="en-US" smtClean="0"/>
              <a:t>10/22/23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582B73-7C31-6742-B777-487B9FF73C12}" type="slidenum">
              <a:rPr lang="en-US" smtClean="0"/>
              <a:t>‹#›</a:t>
            </a:fld>
            <a:endParaRPr lang="en-US"/>
          </a:p>
        </p:txBody>
      </p:sp>
    </p:spTree>
    <p:extLst>
      <p:ext uri="{BB962C8B-B14F-4D97-AF65-F5344CB8AC3E}">
        <p14:creationId xmlns:p14="http://schemas.microsoft.com/office/powerpoint/2010/main" val="406144872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23T04:09:47.014"/>
    </inkml:context>
    <inkml:brush xml:id="br0">
      <inkml:brushProperty name="width" value="0.2" units="cm"/>
      <inkml:brushProperty name="height" value="0.2" units="cm"/>
      <inkml:brushProperty name="color" value="#FFFFFF"/>
    </inkml:brush>
  </inkml:definitions>
  <inkml:trace contextRef="#ctx0" brushRef="#br0">136 167 24575,'13'15'0,"0"0"0,-5-4 0,-1-1 0,-2-2 0,0 0 0,-1 1 0,1 3 0,1 4 0,1 1 0,1 2 0,-1-2 0,-2-1 0,0 0 0,-1 0 0,2 0 0,2 3 0,3 0 0,2 1 0,-1-3 0,-3-5 0,-5-6 0,-3-3 0,-6-16 0,-2 1 0,-7-15 0,-1 2 0,-2-2 0,-1-1 0,-1 1 0,2 2 0,-1 1 0,1 0 0,-2-2 0,0-1 0,1 0 0,1 1 0,2 2 0,1 2 0,0 1 0,2 1 0,3 4 0,3 3 0,2 5 0,2 2 0,0 0 0,0 2 0,0-2 0,15 29 0,0 0 0,15 25 0,-5-11 0,-1-2 0,-4-3 0,-2-3 0,-1-2 0,-2-3 0,0-3 0,-1 0 0,0-1 0,1 0 0,-2-2 0,-1-1 0,0-1 0,-1-4 0,-2-2 0,-1-3 0,-3-3 0,-1-3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23T04:10:38.691"/>
    </inkml:context>
    <inkml:brush xml:id="br0">
      <inkml:brushProperty name="width" value="0.2" units="cm"/>
      <inkml:brushProperty name="height" value="0.2" units="cm"/>
      <inkml:brushProperty name="color" value="#FFFFFF"/>
    </inkml:brush>
  </inkml:definitions>
  <inkml:trace contextRef="#ctx0" brushRef="#br0">461 345 24575,'-18'-18'0,"0"-3"0,2-4 0,-4-5 0,-2-5 0,0-1 0,-1-2 0,-1 1 0,2 4 0,-2 2 0,4 11 0,4 8 0,6 6 0,3 4 0,2 2 0,-1 0 0,0 1 0,0 1 0,0 3 0,0 5 0,-2 12 0,-3 14 0,-4 17 0,-4 19 0,-4 14 0,0 8 0,1 2 0,5-6 0,6-11 0,5-16 0,2-17 0,2-17 0,1-10 0,0-9 0,1-3 0,0-2 0,0 0 0,0 0 0,7-27 0,3-9 0,9-26 0,3-10 0,4-10 0,-10 30 0,0-2 0,1-7 0,0 0 0,0 1 0,0 1 0,11-39 0,-7 28 0,-8 26 0,-6 18 0,-3 11 0,-2 7 0,-2 29 0,-1 14 0,0 45 0,-1-31 0,0 4 0,0 12 0,-1 3 0,0 9 0,0 2 0,-1 2 0,-1 0 0,1-6 0,0-2 0,0-11 0,1-3 0,-2 31-3277,2-37 0,2-27 3047,0-20 230,1-9 0,5-21 0,7-23 0,2-2 0,2-8 0,4-16 0,2-4 1638,3-9 0,0 0 0,-3 6 0,0 4-1522,-5 13 0,-2 6-116,7-22 0,-6 18 0,-4 10 0,-3 12 0,-4 19 0,-3 13 0,-3 23 0,-3 28 0,-7 39 0,3-25 0,0 4 0,-1 5 0,1 0 0,1-7 0,1-4 0,-1 24 0,6-44 0,1-33 0,13-74 0,0-6 0,-1 11 0,-1-4 0,-3 12 0,-2 1 0,2-47 0,-5 4 0,-4 7 0,-2 19 0,0 23 0,2 21 0,1 14 0,-1 7 0,8 30 0,-3-3 0,6 31 0,-7-8 0,0 1 0,-2-4 0,-1-10 0,0-12 0,0-9 0,-1-8 0,-1-23 0,-2 1 0,-3-16 0,-2 5 0,-4-7 0,-3-2 0,0 4 0,3 8 0,5 12 0,1 3 0,2 3 0,-1 2 0,1 1 0,1 1 0,0 1 0,1 0 0,11-5 0,2 2 0,14-4 0,1 4 0,4 1 0,3 1 0,5 1 0,7 0 0,10 1 0,8 0 0,8 2 0,8 2 0,4 0 0,-6 1 0,-16-1 0,-20 0 0,-20-1 0,-11-1 0,-4 0 0,-1 1 0,5-1 0,1-1 0,4 0 0,1-1 0,7 1 0,11-1 0,4-1 0,-5 1 0,-10 1 0,-14 0 0,-6 0 0,-22-1 0,-3 0 0,-28-2 0,0 3 0,-9-1 0,-2 0 0,-1 0 0,1-1 0,2 1 0,3 0 0,-1-1 0,-5-2 0,-2-2 0,6 0 0,12 3 0,14 2 0,10 2 0,8-1 0,7 1 0,3 0 0,1 0 0,-2 1 0,-5 1 0,-1 0 0,-4 2 0,-2 1 0,-1-1 0,2 0 0,6-2 0,5 0 0,27 10 0,-11-8 0,48 14 0,31-1 0,-14-6 0,8 1 0,-11-3 0,4 0 0,1 0 0,3 0 0,1 0 0,-2-1 0,-9-1 0,-2 0 0,-5 0 0,9 1 0,-11 0 0,-5 0 0,-41-6 0,-14-1 0,0 1 0,-2 16 0,-6 5 0,-9 20 0,-9 6 0,-9 6 0,-14 8 0,16-26 0,-3 1 0,-6 2 0,-3 1 0,-3 1 0,-2-2 0,1-2 0,1-3 0,-35 21 0,15-12 0,12-9 0,11-5 0,7-3 0,8-4 0,9-3 0,5-4 0,4-3 0,4-2 0,3-4 0,1-1 0,1-2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F3DCD7-3A2F-F442-8E0E-CE9B0E0899A4}" type="datetimeFigureOut">
              <a:rPr lang="en-US" smtClean="0"/>
              <a:t>10/22/23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F065AD-3860-894D-94CD-8F4DF3EAE447}" type="slidenum">
              <a:rPr lang="en-US" smtClean="0"/>
              <a:t>‹#›</a:t>
            </a:fld>
            <a:endParaRPr lang="en-US" dirty="0"/>
          </a:p>
        </p:txBody>
      </p:sp>
    </p:spTree>
    <p:extLst>
      <p:ext uri="{BB962C8B-B14F-4D97-AF65-F5344CB8AC3E}">
        <p14:creationId xmlns:p14="http://schemas.microsoft.com/office/powerpoint/2010/main" val="8558831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1958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2195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900098" name="Rectangle 2"/>
          <p:cNvSpPr>
            <a:spLocks noGrp="1" noRot="1" noChangeAspect="1" noChangeArrowheads="1" noTextEdit="1"/>
          </p:cNvSpPr>
          <p:nvPr>
            <p:ph type="sldImg"/>
          </p:nvPr>
        </p:nvSpPr>
        <p:spPr bwMode="auto">
          <a:xfrm>
            <a:off x="1144588" y="687388"/>
            <a:ext cx="4568825" cy="3425825"/>
          </a:xfrm>
          <a:prstGeom prst="rect">
            <a:avLst/>
          </a:prstGeom>
          <a:noFill/>
          <a:ln w="12700">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 uri="{FAA26D3D-D897-4be2-8F04-BA451C77F1D7}">
              <ma14:placeholderFlag xmlns="" xmlns:ma14="http://schemas.microsoft.com/office/mac/drawingml/2011/main" val="1"/>
            </a:ext>
          </a:extLst>
        </p:spPr>
      </p:sp>
      <p:sp>
        <p:nvSpPr>
          <p:cNvPr id="900099"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900098" name="Rectangle 2"/>
          <p:cNvSpPr>
            <a:spLocks noGrp="1" noRot="1" noChangeAspect="1" noChangeArrowheads="1" noTextEdit="1"/>
          </p:cNvSpPr>
          <p:nvPr>
            <p:ph type="sldImg"/>
          </p:nvPr>
        </p:nvSpPr>
        <p:spPr bwMode="auto">
          <a:xfrm>
            <a:off x="1144588" y="687388"/>
            <a:ext cx="4568825" cy="3425825"/>
          </a:xfrm>
          <a:prstGeom prst="rect">
            <a:avLst/>
          </a:prstGeom>
          <a:noFill/>
          <a:ln w="12700">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 uri="{FAA26D3D-D897-4be2-8F04-BA451C77F1D7}">
              <ma14:placeholderFlag xmlns:ma14="http://schemas.microsoft.com/office/mac/drawingml/2011/main" xmlns="" val="1"/>
            </a:ext>
          </a:extLst>
        </p:spPr>
      </p:sp>
      <p:sp>
        <p:nvSpPr>
          <p:cNvPr id="900099"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lIns="92075" tIns="46038" rIns="92075" bIns="46038"/>
          <a:lstStyle/>
          <a:p>
            <a:endParaRPr lang="en-US" dirty="0"/>
          </a:p>
        </p:txBody>
      </p:sp>
    </p:spTree>
    <p:extLst>
      <p:ext uri="{BB962C8B-B14F-4D97-AF65-F5344CB8AC3E}">
        <p14:creationId xmlns:p14="http://schemas.microsoft.com/office/powerpoint/2010/main" val="3329830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900098" name="Rectangle 2"/>
          <p:cNvSpPr>
            <a:spLocks noGrp="1" noRot="1" noChangeAspect="1" noChangeArrowheads="1" noTextEdit="1"/>
          </p:cNvSpPr>
          <p:nvPr>
            <p:ph type="sldImg"/>
          </p:nvPr>
        </p:nvSpPr>
        <p:spPr bwMode="auto">
          <a:xfrm>
            <a:off x="1144588" y="687388"/>
            <a:ext cx="4568825" cy="3425825"/>
          </a:xfrm>
          <a:prstGeom prst="rect">
            <a:avLst/>
          </a:prstGeom>
          <a:noFill/>
          <a:ln w="12700">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 uri="{FAA26D3D-D897-4be2-8F04-BA451C77F1D7}">
              <ma14:placeholderFlag xmlns="" xmlns:ma14="http://schemas.microsoft.com/office/mac/drawingml/2011/main" val="1"/>
            </a:ext>
          </a:extLst>
        </p:spPr>
      </p:sp>
      <p:sp>
        <p:nvSpPr>
          <p:cNvPr id="900099"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endParaRPr lang="en-US" dirty="0"/>
          </a:p>
        </p:txBody>
      </p:sp>
    </p:spTree>
    <p:extLst>
      <p:ext uri="{BB962C8B-B14F-4D97-AF65-F5344CB8AC3E}">
        <p14:creationId xmlns:p14="http://schemas.microsoft.com/office/powerpoint/2010/main" val="1141252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900098" name="Rectangle 2"/>
          <p:cNvSpPr>
            <a:spLocks noGrp="1" noRot="1" noChangeAspect="1" noChangeArrowheads="1" noTextEdit="1"/>
          </p:cNvSpPr>
          <p:nvPr>
            <p:ph type="sldImg"/>
          </p:nvPr>
        </p:nvSpPr>
        <p:spPr bwMode="auto">
          <a:xfrm>
            <a:off x="1144588" y="687388"/>
            <a:ext cx="4568825" cy="3425825"/>
          </a:xfrm>
          <a:prstGeom prst="rect">
            <a:avLst/>
          </a:prstGeom>
          <a:noFill/>
          <a:ln w="12700">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 uri="{FAA26D3D-D897-4be2-8F04-BA451C77F1D7}">
              <ma14:placeholderFlag xmlns:ma14="http://schemas.microsoft.com/office/mac/drawingml/2011/main" xmlns="" val="1"/>
            </a:ext>
          </a:extLst>
        </p:spPr>
      </p:sp>
      <p:sp>
        <p:nvSpPr>
          <p:cNvPr id="900099"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lIns="92075" tIns="46038" rIns="92075" bIns="46038"/>
          <a:lstStyle/>
          <a:p>
            <a:endParaRPr lang="en-US" dirty="0"/>
          </a:p>
        </p:txBody>
      </p:sp>
    </p:spTree>
    <p:extLst>
      <p:ext uri="{BB962C8B-B14F-4D97-AF65-F5344CB8AC3E}">
        <p14:creationId xmlns:p14="http://schemas.microsoft.com/office/powerpoint/2010/main" val="2384345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900098" name="Rectangle 2"/>
          <p:cNvSpPr>
            <a:spLocks noGrp="1" noRot="1" noChangeAspect="1" noChangeArrowheads="1" noTextEdit="1"/>
          </p:cNvSpPr>
          <p:nvPr>
            <p:ph type="sldImg"/>
          </p:nvPr>
        </p:nvSpPr>
        <p:spPr bwMode="auto">
          <a:xfrm>
            <a:off x="1144588" y="687388"/>
            <a:ext cx="4568825" cy="3425825"/>
          </a:xfrm>
          <a:prstGeom prst="rect">
            <a:avLst/>
          </a:prstGeom>
          <a:noFill/>
          <a:ln w="12700">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 uri="{FAA26D3D-D897-4be2-8F04-BA451C77F1D7}">
              <ma14:placeholderFlag xmlns="" xmlns:ma14="http://schemas.microsoft.com/office/mac/drawingml/2011/main" val="1"/>
            </a:ext>
          </a:extLst>
        </p:spPr>
      </p:sp>
      <p:sp>
        <p:nvSpPr>
          <p:cNvPr id="900099"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58498"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258499"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56450"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256451"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7488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274883" name="Rectangle 3"/>
          <p:cNvSpPr>
            <a:spLocks noGrp="1" noChangeArrowheads="1"/>
          </p:cNvSpPr>
          <p:nvPr>
            <p:ph type="body" idx="1"/>
          </p:nvPr>
        </p:nvSpPr>
        <p:spPr>
          <a:xfrm>
            <a:off x="685800" y="4343400"/>
            <a:ext cx="5486400" cy="4114800"/>
          </a:xfrm>
          <a:ln/>
          <a:extLst>
            <a:ext uri="{91240B29-F687-4f45-9708-019B960494DF}">
              <a14:hiddenLine xmlns="" xmlns:a14="http://schemas.microsoft.com/office/drawing/2010/main" w="12700">
                <a:solidFill>
                  <a:schemeClr val="tx1"/>
                </a:solidFill>
                <a:miter lim="800000"/>
                <a:headEnd/>
                <a:tailEnd/>
              </a14:hiddenLine>
            </a:ext>
          </a:extLst>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6566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2656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0150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015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93314"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293315"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900098" name="Rectangle 2"/>
          <p:cNvSpPr>
            <a:spLocks noGrp="1" noRot="1" noChangeAspect="1" noChangeArrowheads="1" noTextEdit="1"/>
          </p:cNvSpPr>
          <p:nvPr>
            <p:ph type="sldImg"/>
          </p:nvPr>
        </p:nvSpPr>
        <p:spPr bwMode="auto">
          <a:xfrm>
            <a:off x="1144588" y="687388"/>
            <a:ext cx="4568825" cy="3425825"/>
          </a:xfrm>
          <a:prstGeom prst="rect">
            <a:avLst/>
          </a:prstGeom>
          <a:noFill/>
          <a:ln w="12700">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 uri="{FAA26D3D-D897-4be2-8F04-BA451C77F1D7}">
              <ma14:placeholderFlag xmlns="" xmlns:ma14="http://schemas.microsoft.com/office/mac/drawingml/2011/main" val="1"/>
            </a:ext>
          </a:extLst>
        </p:spPr>
      </p:sp>
      <p:sp>
        <p:nvSpPr>
          <p:cNvPr id="900099"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29826"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229827"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056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0560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380995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05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056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35970"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235971"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076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0765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503284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38018"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238019"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17890"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317891" name="Rectangle 3"/>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1174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1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1379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137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19938"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319939"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900098" name="Rectangle 2"/>
          <p:cNvSpPr>
            <a:spLocks noGrp="1" noRot="1" noChangeAspect="1" noChangeArrowheads="1" noTextEdit="1"/>
          </p:cNvSpPr>
          <p:nvPr>
            <p:ph type="sldImg"/>
          </p:nvPr>
        </p:nvSpPr>
        <p:spPr bwMode="auto">
          <a:xfrm>
            <a:off x="1144588" y="687388"/>
            <a:ext cx="4568825" cy="3425825"/>
          </a:xfrm>
          <a:prstGeom prst="rect">
            <a:avLst/>
          </a:prstGeom>
          <a:noFill/>
          <a:ln w="12700">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 uri="{FAA26D3D-D897-4be2-8F04-BA451C77F1D7}">
              <ma14:placeholderFlag xmlns="" xmlns:ma14="http://schemas.microsoft.com/office/mac/drawingml/2011/main" val="1"/>
            </a:ext>
          </a:extLst>
        </p:spPr>
      </p:sp>
      <p:sp>
        <p:nvSpPr>
          <p:cNvPr id="900099"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2813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281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46210"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246211" name="Rectangle 3"/>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5065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50659" name="Rectangle 3"/>
          <p:cNvSpPr>
            <a:spLocks noGrp="1" noChangeArrowheads="1"/>
          </p:cNvSpPr>
          <p:nvPr>
            <p:ph type="body" idx="1"/>
          </p:nvPr>
        </p:nvSpPr>
        <p:spPr>
          <a:xfrm>
            <a:off x="685800" y="4343400"/>
            <a:ext cx="5486400" cy="4114800"/>
          </a:xfrm>
          <a:ln/>
          <a:extLst>
            <a:ext uri="{91240B29-F687-4f45-9708-019B960494DF}">
              <a14:hiddenLine xmlns="" xmlns:a14="http://schemas.microsoft.com/office/drawing/2010/main" w="12700">
                <a:solidFill>
                  <a:schemeClr val="tx1"/>
                </a:solidFill>
                <a:miter lim="800000"/>
                <a:headEnd/>
                <a:tailEnd/>
              </a14:hiddenLine>
            </a:ext>
          </a:extLst>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3837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38371" name="Rectangle 3"/>
          <p:cNvSpPr>
            <a:spLocks noGrp="1" noChangeArrowheads="1"/>
          </p:cNvSpPr>
          <p:nvPr>
            <p:ph type="body" idx="1"/>
          </p:nvPr>
        </p:nvSpPr>
        <p:spPr>
          <a:xfrm>
            <a:off x="685800" y="4343400"/>
            <a:ext cx="5486400" cy="4114800"/>
          </a:xfrm>
          <a:ln/>
          <a:extLst>
            <a:ext uri="{91240B29-F687-4f45-9708-019B960494DF}">
              <a14:hiddenLine xmlns="" xmlns:a14="http://schemas.microsoft.com/office/drawing/2010/main" w="12700">
                <a:solidFill>
                  <a:schemeClr val="tx1"/>
                </a:solidFill>
                <a:miter lim="800000"/>
                <a:headEnd/>
                <a:tailEnd/>
              </a14:hiddenLine>
            </a:ext>
          </a:extLst>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5475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54755" name="Rectangle 3"/>
          <p:cNvSpPr>
            <a:spLocks noGrp="1" noChangeArrowheads="1"/>
          </p:cNvSpPr>
          <p:nvPr>
            <p:ph type="body" idx="1"/>
          </p:nvPr>
        </p:nvSpPr>
        <p:spPr>
          <a:xfrm>
            <a:off x="685800" y="4343400"/>
            <a:ext cx="5486400" cy="4114800"/>
          </a:xfrm>
          <a:ln/>
          <a:extLst>
            <a:ext uri="{91240B29-F687-4f45-9708-019B960494DF}">
              <a14:hiddenLine xmlns="" xmlns:a14="http://schemas.microsoft.com/office/drawing/2010/main" w="12700">
                <a:solidFill>
                  <a:schemeClr val="tx1"/>
                </a:solidFill>
                <a:miter lim="800000"/>
                <a:headEnd/>
                <a:tailEnd/>
              </a14:hiddenLine>
            </a:ext>
          </a:extLst>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60898"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360899" name="Rectangle 3"/>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4656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46563" name="Rectangle 3"/>
          <p:cNvSpPr>
            <a:spLocks noGrp="1" noChangeArrowheads="1"/>
          </p:cNvSpPr>
          <p:nvPr>
            <p:ph type="body" idx="1"/>
          </p:nvPr>
        </p:nvSpPr>
        <p:spPr>
          <a:xfrm>
            <a:off x="685800" y="4343400"/>
            <a:ext cx="5486400" cy="4114800"/>
          </a:xfrm>
          <a:ln/>
          <a:extLst>
            <a:ext uri="{91240B29-F687-4f45-9708-019B960494DF}">
              <a14:hiddenLine xmlns="" xmlns:a14="http://schemas.microsoft.com/office/drawing/2010/main" w="12700">
                <a:solidFill>
                  <a:schemeClr val="tx1"/>
                </a:solidFill>
                <a:miter lim="800000"/>
                <a:headEnd/>
                <a:tailEnd/>
              </a14:hiddenLine>
            </a:ext>
          </a:extLst>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30178"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330179" name="Rectangle 3"/>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7113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71139" name="Rectangle 3"/>
          <p:cNvSpPr>
            <a:spLocks noGrp="1" noChangeArrowheads="1"/>
          </p:cNvSpPr>
          <p:nvPr>
            <p:ph type="body" idx="1"/>
          </p:nvPr>
        </p:nvSpPr>
        <p:spPr>
          <a:xfrm>
            <a:off x="685800" y="4343400"/>
            <a:ext cx="5486400" cy="4114800"/>
          </a:xfrm>
          <a:noFill/>
          <a:ln/>
          <a:extLst>
            <a:ext uri="{91240B29-F687-4f45-9708-019B960494DF}">
              <a14:hiddenLine xmlns="" xmlns:a14="http://schemas.microsoft.com/office/drawing/2010/main" w="12700">
                <a:solidFill>
                  <a:schemeClr val="tx1"/>
                </a:solidFill>
                <a:miter lim="800000"/>
                <a:headEnd/>
                <a:tailEnd/>
              </a14:hiddenLine>
            </a:ext>
          </a:extLst>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752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75235" name="Rectangle 3"/>
          <p:cNvSpPr>
            <a:spLocks noGrp="1" noChangeArrowheads="1"/>
          </p:cNvSpPr>
          <p:nvPr>
            <p:ph type="body" idx="1"/>
          </p:nvPr>
        </p:nvSpPr>
        <p:spPr>
          <a:xfrm>
            <a:off x="685800" y="4343400"/>
            <a:ext cx="5486400" cy="4114800"/>
          </a:xfrm>
          <a:ln/>
          <a:extLst>
            <a:ext uri="{91240B29-F687-4f45-9708-019B960494DF}">
              <a14:hiddenLine xmlns="" xmlns:a14="http://schemas.microsoft.com/office/drawing/2010/main" w="12700">
                <a:solidFill>
                  <a:schemeClr val="tx1"/>
                </a:solidFill>
                <a:miter lim="800000"/>
                <a:headEnd/>
                <a:tailEnd/>
              </a14:hiddenLine>
            </a:ext>
          </a:extLst>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69090"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369091"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900098" name="Rectangle 2"/>
          <p:cNvSpPr>
            <a:spLocks noGrp="1" noRot="1" noChangeAspect="1" noChangeArrowheads="1" noTextEdit="1"/>
          </p:cNvSpPr>
          <p:nvPr>
            <p:ph type="sldImg"/>
          </p:nvPr>
        </p:nvSpPr>
        <p:spPr bwMode="auto">
          <a:xfrm>
            <a:off x="1144588" y="687388"/>
            <a:ext cx="4568825" cy="3425825"/>
          </a:xfrm>
          <a:prstGeom prst="rect">
            <a:avLst/>
          </a:prstGeom>
          <a:noFill/>
          <a:ln w="12700">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 uri="{FAA26D3D-D897-4be2-8F04-BA451C77F1D7}">
              <ma14:placeholderFlag xmlns="" xmlns:ma14="http://schemas.microsoft.com/office/mac/drawingml/2011/main" val="1"/>
            </a:ext>
          </a:extLst>
        </p:spPr>
      </p:sp>
      <p:sp>
        <p:nvSpPr>
          <p:cNvPr id="900099"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50306"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250307" name="Rectangle 3"/>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7933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793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252354"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252355" name="Rectangle 3"/>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8137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813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8957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895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91618"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391619" name="Rectangle 3"/>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9776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97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9571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957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399810"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399811"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40770"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440771"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38722"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438723"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3257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4325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510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4510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3053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4305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01858"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401859"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05954" name="Rectangle 2"/>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405955"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1414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4141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2438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4243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264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4264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4896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4489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3462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4346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endParaRPr lang="en-US" dirty="0"/>
          </a:p>
        </p:txBody>
      </p:sp>
      <p:sp>
        <p:nvSpPr>
          <p:cNvPr id="14080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408003"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329160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3212932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1854853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2804575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2124407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1761538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2551905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2091996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4101839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83782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10/22/23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dirty="0"/>
          </a:p>
        </p:txBody>
      </p:sp>
    </p:spTree>
    <p:extLst>
      <p:ext uri="{BB962C8B-B14F-4D97-AF65-F5344CB8AC3E}">
        <p14:creationId xmlns:p14="http://schemas.microsoft.com/office/powerpoint/2010/main" val="805098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77969" y="1747277"/>
            <a:ext cx="6887745"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7700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3600" kern="1200">
          <a:solidFill>
            <a:srgbClr val="E05400"/>
          </a:solidFill>
          <a:latin typeface="+mj-lt"/>
          <a:ea typeface="+mj-ea"/>
          <a:cs typeface="+mj-cs"/>
        </a:defRPr>
      </a:lvl1pPr>
    </p:titleStyle>
    <p:bodyStyle>
      <a:lvl1pPr marL="342900" indent="-342900" algn="l" defTabSz="457200" rtl="0" eaLnBrk="1" latinLnBrk="0" hangingPunct="1">
        <a:spcBef>
          <a:spcPct val="20000"/>
        </a:spcBef>
        <a:buClr>
          <a:srgbClr val="509601"/>
        </a:buClr>
        <a:buFont typeface="Arial"/>
        <a:buChar char="•"/>
        <a:defRPr sz="2400" kern="1200">
          <a:solidFill>
            <a:schemeClr val="bg1"/>
          </a:solidFill>
          <a:latin typeface="+mn-lt"/>
          <a:ea typeface="+mn-ea"/>
          <a:cs typeface="+mn-cs"/>
        </a:defRPr>
      </a:lvl1pPr>
      <a:lvl2pPr marL="742950" indent="-285750" algn="l" defTabSz="457200" rtl="0" eaLnBrk="1" latinLnBrk="0" hangingPunct="1">
        <a:spcBef>
          <a:spcPct val="20000"/>
        </a:spcBef>
        <a:buClr>
          <a:srgbClr val="D47310"/>
        </a:buClr>
        <a:buFont typeface="Arial"/>
        <a:buChar char="•"/>
        <a:defRPr sz="2400" kern="1200">
          <a:solidFill>
            <a:schemeClr val="bg1"/>
          </a:solidFill>
          <a:latin typeface="+mn-lt"/>
          <a:ea typeface="+mn-ea"/>
          <a:cs typeface="+mn-cs"/>
        </a:defRPr>
      </a:lvl2pPr>
      <a:lvl3pPr marL="1143000" indent="-228600" algn="l" defTabSz="457200" rtl="0" eaLnBrk="1" latinLnBrk="0" hangingPunct="1">
        <a:spcBef>
          <a:spcPct val="20000"/>
        </a:spcBef>
        <a:buClr>
          <a:srgbClr val="50960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rgbClr val="509601"/>
        </a:buClr>
        <a:buFont typeface="Arial"/>
        <a:buChar char="•"/>
        <a:defRPr sz="2400" kern="1200">
          <a:solidFill>
            <a:schemeClr val="bg1"/>
          </a:solidFill>
          <a:latin typeface="+mn-lt"/>
          <a:ea typeface="+mn-ea"/>
          <a:cs typeface="+mn-cs"/>
        </a:defRPr>
      </a:lvl4pPr>
      <a:lvl5pPr marL="2057400" indent="-228600" algn="l" defTabSz="457200" rtl="0" eaLnBrk="1" latinLnBrk="0" hangingPunct="1">
        <a:spcBef>
          <a:spcPct val="20000"/>
        </a:spcBef>
        <a:buClr>
          <a:srgbClr val="509601"/>
        </a:buClr>
        <a:buFont typeface="Arial"/>
        <a:buChar char="•"/>
        <a:defRPr sz="24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12.png"/><Relationship Id="rId4" Type="http://schemas.openxmlformats.org/officeDocument/2006/relationships/customXml" Target="../ink/ink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63" name="Text Box 3"/>
          <p:cNvSpPr txBox="1">
            <a:spLocks noChangeArrowheads="1"/>
          </p:cNvSpPr>
          <p:nvPr/>
        </p:nvSpPr>
        <p:spPr bwMode="auto">
          <a:xfrm>
            <a:off x="457200" y="5638800"/>
            <a:ext cx="8229600" cy="9910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10000"/>
              </a:spcBef>
              <a:buSzTx/>
            </a:pPr>
            <a:r>
              <a:rPr lang="en-US" sz="3200" dirty="0">
                <a:solidFill>
                  <a:srgbClr val="B6E6B4"/>
                </a:solidFill>
                <a:latin typeface="+mj-lt"/>
              </a:rPr>
              <a:t>Female Reproductive System</a:t>
            </a:r>
          </a:p>
          <a:p>
            <a:pPr algn="ctr" eaLnBrk="1" hangingPunct="1">
              <a:spcBef>
                <a:spcPct val="10000"/>
              </a:spcBef>
              <a:buSzTx/>
            </a:pPr>
            <a:r>
              <a:rPr lang="en-US" sz="2400" dirty="0">
                <a:solidFill>
                  <a:srgbClr val="B6E6B4"/>
                </a:solidFill>
                <a:latin typeface="+mj-lt"/>
              </a:rPr>
              <a:t>Kristine Krafts, M.D.  </a:t>
            </a:r>
          </a:p>
        </p:txBody>
      </p:sp>
      <p:pic>
        <p:nvPicPr>
          <p:cNvPr id="1218567" name="Picture 7" descr="3cm42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667000" y="717176"/>
            <a:ext cx="3810000" cy="463111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31124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a:noFill/>
          <a:ln/>
        </p:spPr>
        <p:txBody>
          <a:bodyPr lIns="92075" tIns="46038" rIns="92075" bIns="46038"/>
          <a:lstStyle/>
          <a:p>
            <a:r>
              <a:rPr lang="en-US" sz="3200" dirty="0"/>
              <a:t>Female Reproductive Learning Objectives</a:t>
            </a:r>
          </a:p>
        </p:txBody>
      </p:sp>
      <p:sp>
        <p:nvSpPr>
          <p:cNvPr id="899075" name="Rectangle 3"/>
          <p:cNvSpPr>
            <a:spLocks noGrp="1" noChangeArrowheads="1"/>
          </p:cNvSpPr>
          <p:nvPr>
            <p:ph type="body" idx="1"/>
          </p:nvPr>
        </p:nvSpPr>
        <p:spPr>
          <a:xfrm>
            <a:off x="423582" y="1391771"/>
            <a:ext cx="8296835" cy="2438400"/>
          </a:xfrm>
        </p:spPr>
        <p:txBody>
          <a:bodyPr>
            <a:noAutofit/>
          </a:bodyPr>
          <a:lstStyle/>
          <a:p>
            <a:pPr marL="514350" indent="-514350">
              <a:spcBef>
                <a:spcPts val="1000"/>
              </a:spcBef>
              <a:buClr>
                <a:schemeClr val="bg1"/>
              </a:buClr>
              <a:buSzPct val="100000"/>
              <a:buFont typeface="+mj-lt"/>
              <a:buAutoNum type="arabicPeriod"/>
            </a:pPr>
            <a:r>
              <a:rPr lang="en-US" sz="2800" dirty="0">
                <a:latin typeface="+mj-lt"/>
              </a:rPr>
              <a:t>Explain what cervical dysplasia is and why it matters. Describe the incidence, peak age, cause, and most important prognostic factor for cervical carcinoma. </a:t>
            </a:r>
          </a:p>
          <a:p>
            <a:pPr marL="514350" indent="-514350">
              <a:spcBef>
                <a:spcPts val="1600"/>
              </a:spcBef>
              <a:buClr>
                <a:schemeClr val="bg1"/>
              </a:buClr>
              <a:buSzPct val="100000"/>
              <a:buFont typeface="+mj-lt"/>
              <a:buAutoNum type="arabicPeriod"/>
            </a:pPr>
            <a:r>
              <a:rPr lang="en-US" sz="2800" dirty="0">
                <a:latin typeface="+mj-lt"/>
              </a:rPr>
              <a:t>Describe what endometriosis is, how it presents, and how it affects fertility.</a:t>
            </a:r>
          </a:p>
          <a:p>
            <a:pPr marL="514350" indent="-514350">
              <a:spcBef>
                <a:spcPts val="1600"/>
              </a:spcBef>
              <a:buClr>
                <a:schemeClr val="bg1"/>
              </a:buClr>
              <a:buSzPct val="100000"/>
              <a:buFont typeface="+mj-lt"/>
              <a:buAutoNum type="arabicPeriod"/>
            </a:pPr>
            <a:r>
              <a:rPr lang="en-US" sz="2800" dirty="0">
                <a:latin typeface="+mj-lt"/>
              </a:rPr>
              <a:t>Explain what endometrial hyperplasia is and how it is related to endometrial carcinoma.</a:t>
            </a:r>
          </a:p>
          <a:p>
            <a:pPr marL="514350" indent="-514350">
              <a:spcBef>
                <a:spcPts val="1600"/>
              </a:spcBef>
              <a:buClr>
                <a:schemeClr val="bg1"/>
              </a:buClr>
              <a:buSzPct val="100000"/>
              <a:buFont typeface="+mj-lt"/>
              <a:buAutoNum type="arabicPeriod"/>
            </a:pPr>
            <a:r>
              <a:rPr lang="en-US" sz="2800" dirty="0">
                <a:latin typeface="+mj-lt"/>
              </a:rPr>
              <a:t>Describe the clinical features, risk factors, histologic features, and prognosis of leiomyoma, leiomyosarcoma, and endometrial carcinoma. </a:t>
            </a:r>
          </a:p>
        </p:txBody>
      </p:sp>
    </p:spTree>
    <p:extLst>
      <p:ext uri="{BB962C8B-B14F-4D97-AF65-F5344CB8AC3E}">
        <p14:creationId xmlns:p14="http://schemas.microsoft.com/office/powerpoint/2010/main" val="2375077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a:noFill/>
          <a:ln/>
        </p:spPr>
        <p:txBody>
          <a:bodyPr lIns="92075" tIns="46038" rIns="92075" bIns="46038"/>
          <a:lstStyle/>
          <a:p>
            <a:r>
              <a:rPr lang="en-US" sz="3200" dirty="0"/>
              <a:t>More Female Reproductive Learning Objectives</a:t>
            </a:r>
          </a:p>
        </p:txBody>
      </p:sp>
      <p:sp>
        <p:nvSpPr>
          <p:cNvPr id="899075" name="Rectangle 3"/>
          <p:cNvSpPr>
            <a:spLocks noGrp="1" noChangeArrowheads="1"/>
          </p:cNvSpPr>
          <p:nvPr>
            <p:ph type="body" idx="1"/>
          </p:nvPr>
        </p:nvSpPr>
        <p:spPr>
          <a:xfrm>
            <a:off x="495300" y="1606924"/>
            <a:ext cx="8216153" cy="2438400"/>
          </a:xfrm>
        </p:spPr>
        <p:txBody>
          <a:bodyPr>
            <a:noAutofit/>
          </a:bodyPr>
          <a:lstStyle/>
          <a:p>
            <a:pPr marL="514350" indent="-514350">
              <a:spcBef>
                <a:spcPts val="1000"/>
              </a:spcBef>
              <a:buClr>
                <a:schemeClr val="bg1"/>
              </a:buClr>
              <a:buSzPct val="100000"/>
              <a:buFont typeface="+mj-lt"/>
              <a:buAutoNum type="arabicPeriod" startAt="5"/>
            </a:pPr>
            <a:r>
              <a:rPr lang="en-US" sz="2800" dirty="0">
                <a:latin typeface="+mj-lt"/>
              </a:rPr>
              <a:t>Compare and contrast the general incidence and mortality rate of ovarian vs. breast cancer (don’t memorize numbers though).</a:t>
            </a:r>
          </a:p>
          <a:p>
            <a:pPr marL="514350" indent="-514350">
              <a:spcBef>
                <a:spcPts val="1600"/>
              </a:spcBef>
              <a:buClr>
                <a:schemeClr val="bg1"/>
              </a:buClr>
              <a:buSzPct val="100000"/>
              <a:buFont typeface="+mj-lt"/>
              <a:buAutoNum type="arabicPeriod" startAt="5"/>
            </a:pPr>
            <a:r>
              <a:rPr lang="en-US" sz="2800" dirty="0">
                <a:latin typeface="+mj-lt"/>
              </a:rPr>
              <a:t>Describe the typical age, risk factors, symptoms, and prognosis of ovarian carcinoma. What type of carcinoma accounts for most cases?</a:t>
            </a:r>
          </a:p>
          <a:p>
            <a:pPr marL="514350" indent="-514350">
              <a:spcBef>
                <a:spcPts val="1600"/>
              </a:spcBef>
              <a:buClr>
                <a:schemeClr val="bg1"/>
              </a:buClr>
              <a:buSzPct val="100000"/>
              <a:buFont typeface="+mj-lt"/>
              <a:buAutoNum type="arabicPeriod" startAt="5"/>
            </a:pPr>
            <a:r>
              <a:rPr lang="en-US" sz="2800" dirty="0">
                <a:latin typeface="+mj-lt"/>
              </a:rPr>
              <a:t>Describe why and how breast lumps are evaluated, and know in general how likely a lump is to be cancerous.</a:t>
            </a:r>
          </a:p>
        </p:txBody>
      </p:sp>
    </p:spTree>
    <p:extLst>
      <p:ext uri="{BB962C8B-B14F-4D97-AF65-F5344CB8AC3E}">
        <p14:creationId xmlns:p14="http://schemas.microsoft.com/office/powerpoint/2010/main" val="3797796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a:noFill/>
          <a:ln/>
        </p:spPr>
        <p:txBody>
          <a:bodyPr lIns="92075" tIns="46038" rIns="92075" bIns="46038"/>
          <a:lstStyle/>
          <a:p>
            <a:r>
              <a:rPr lang="en-US" sz="3200" dirty="0"/>
              <a:t>Yet More Female Repro Learning Objectives</a:t>
            </a:r>
          </a:p>
        </p:txBody>
      </p:sp>
      <p:sp>
        <p:nvSpPr>
          <p:cNvPr id="899075" name="Rectangle 3"/>
          <p:cNvSpPr>
            <a:spLocks noGrp="1" noChangeArrowheads="1"/>
          </p:cNvSpPr>
          <p:nvPr>
            <p:ph type="body" idx="1"/>
          </p:nvPr>
        </p:nvSpPr>
        <p:spPr>
          <a:xfrm>
            <a:off x="495300" y="1606924"/>
            <a:ext cx="8216153" cy="2438400"/>
          </a:xfrm>
        </p:spPr>
        <p:txBody>
          <a:bodyPr>
            <a:noAutofit/>
          </a:bodyPr>
          <a:lstStyle/>
          <a:p>
            <a:pPr marL="514350" indent="-514350">
              <a:spcBef>
                <a:spcPts val="1000"/>
              </a:spcBef>
              <a:buClr>
                <a:schemeClr val="bg1"/>
              </a:buClr>
              <a:buSzPct val="100000"/>
              <a:buFont typeface="+mj-lt"/>
              <a:buAutoNum type="arabicPeriod" startAt="8"/>
            </a:pPr>
            <a:r>
              <a:rPr lang="en-US" sz="2800" dirty="0">
                <a:latin typeface="+mj-lt"/>
              </a:rPr>
              <a:t>Describe the incidence, peak age, risk factors, clinical features, and histology of fibroadenoma.</a:t>
            </a:r>
          </a:p>
          <a:p>
            <a:pPr marL="514350" indent="-514350">
              <a:spcBef>
                <a:spcPts val="1600"/>
              </a:spcBef>
              <a:buClr>
                <a:schemeClr val="bg1"/>
              </a:buClr>
              <a:buSzPct val="100000"/>
              <a:buFont typeface="+mj-lt"/>
              <a:buAutoNum type="arabicPeriod" startAt="8"/>
            </a:pPr>
            <a:r>
              <a:rPr lang="en-US" sz="2800" dirty="0">
                <a:latin typeface="+mj-lt"/>
              </a:rPr>
              <a:t>Describe the clinical presentation and risk factors for breast cancer. </a:t>
            </a:r>
          </a:p>
          <a:p>
            <a:pPr marL="514350" indent="-514350">
              <a:spcBef>
                <a:spcPts val="1600"/>
              </a:spcBef>
              <a:buClr>
                <a:schemeClr val="bg1"/>
              </a:buClr>
              <a:buSzPct val="100000"/>
              <a:buFont typeface="+mj-lt"/>
              <a:buAutoNum type="arabicPeriod" startAt="8"/>
            </a:pPr>
            <a:r>
              <a:rPr lang="en-US" sz="2800">
                <a:latin typeface="+mj-lt"/>
              </a:rPr>
              <a:t>Describe </a:t>
            </a:r>
            <a:r>
              <a:rPr lang="en-US" sz="2800" dirty="0">
                <a:latin typeface="+mj-lt"/>
              </a:rPr>
              <a:t>how prognosis is determined for patients with breast cancer. Explain what the T, N, and M stand for in the TNM staging system, and explain how they are used to determine the stage and relative prognosis of breast cancer (but don’t memorize specific numbers from slide 58!).</a:t>
            </a:r>
          </a:p>
        </p:txBody>
      </p:sp>
    </p:spTree>
    <p:extLst>
      <p:ext uri="{BB962C8B-B14F-4D97-AF65-F5344CB8AC3E}">
        <p14:creationId xmlns:p14="http://schemas.microsoft.com/office/powerpoint/2010/main" val="2978807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a:noFill/>
          <a:ln/>
        </p:spPr>
        <p:txBody>
          <a:bodyPr lIns="92075" tIns="46038" rIns="92075" bIns="46038"/>
          <a:lstStyle/>
          <a:p>
            <a:r>
              <a:rPr lang="en-US" sz="3200" dirty="0"/>
              <a:t>Female Reproductive System Outline</a:t>
            </a:r>
          </a:p>
        </p:txBody>
      </p:sp>
      <p:sp>
        <p:nvSpPr>
          <p:cNvPr id="899075" name="Rectangle 3"/>
          <p:cNvSpPr>
            <a:spLocks noGrp="1" noChangeArrowheads="1"/>
          </p:cNvSpPr>
          <p:nvPr>
            <p:ph type="body" idx="1"/>
          </p:nvPr>
        </p:nvSpPr>
        <p:spPr>
          <a:xfrm>
            <a:off x="3088341" y="2182906"/>
            <a:ext cx="1981200" cy="2438400"/>
          </a:xfrm>
        </p:spPr>
        <p:txBody>
          <a:bodyPr>
            <a:noAutofit/>
          </a:bodyPr>
          <a:lstStyle/>
          <a:p>
            <a:pPr>
              <a:buSzPct val="100000"/>
            </a:pPr>
            <a:r>
              <a:rPr lang="en-US" sz="2800" dirty="0">
                <a:latin typeface="+mj-lt"/>
              </a:rPr>
              <a:t>Cervix</a:t>
            </a:r>
          </a:p>
          <a:p>
            <a:pPr>
              <a:spcBef>
                <a:spcPct val="70000"/>
              </a:spcBef>
              <a:buSzPct val="100000"/>
            </a:pPr>
            <a:r>
              <a:rPr lang="en-US" sz="2800" dirty="0">
                <a:latin typeface="+mj-lt"/>
              </a:rPr>
              <a:t>Uterus</a:t>
            </a:r>
          </a:p>
          <a:p>
            <a:pPr>
              <a:spcBef>
                <a:spcPct val="70000"/>
              </a:spcBef>
              <a:buSzPct val="100000"/>
            </a:pPr>
            <a:r>
              <a:rPr lang="en-US" sz="2800" dirty="0">
                <a:latin typeface="+mj-lt"/>
              </a:rPr>
              <a:t>Ovaries</a:t>
            </a:r>
          </a:p>
          <a:p>
            <a:pPr>
              <a:spcBef>
                <a:spcPct val="70000"/>
              </a:spcBef>
              <a:buSzPct val="100000"/>
            </a:pPr>
            <a:r>
              <a:rPr lang="en-US" sz="2800" dirty="0">
                <a:latin typeface="+mj-lt"/>
              </a:rPr>
              <a:t>Breast</a:t>
            </a:r>
          </a:p>
        </p:txBody>
      </p:sp>
    </p:spTree>
    <p:extLst>
      <p:ext uri="{BB962C8B-B14F-4D97-AF65-F5344CB8AC3E}">
        <p14:creationId xmlns:p14="http://schemas.microsoft.com/office/powerpoint/2010/main" val="836359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a:noFill/>
          <a:ln/>
        </p:spPr>
        <p:txBody>
          <a:bodyPr lIns="92075" tIns="46038" rIns="92075" bIns="46038"/>
          <a:lstStyle/>
          <a:p>
            <a:r>
              <a:rPr lang="en-US" sz="3200" dirty="0"/>
              <a:t>Female Reproductive System Outline</a:t>
            </a:r>
          </a:p>
        </p:txBody>
      </p:sp>
      <p:sp>
        <p:nvSpPr>
          <p:cNvPr id="899075" name="Rectangle 3"/>
          <p:cNvSpPr>
            <a:spLocks noGrp="1" noChangeArrowheads="1"/>
          </p:cNvSpPr>
          <p:nvPr>
            <p:ph type="body" idx="1"/>
          </p:nvPr>
        </p:nvSpPr>
        <p:spPr>
          <a:xfrm>
            <a:off x="3088341" y="2182906"/>
            <a:ext cx="4516718" cy="2438400"/>
          </a:xfrm>
        </p:spPr>
        <p:txBody>
          <a:bodyPr>
            <a:noAutofit/>
          </a:bodyPr>
          <a:lstStyle/>
          <a:p>
            <a:pPr>
              <a:buSzPct val="100000"/>
            </a:pPr>
            <a:r>
              <a:rPr lang="en-US" sz="2800" dirty="0">
                <a:latin typeface="+mj-lt"/>
              </a:rPr>
              <a:t>Cervix</a:t>
            </a:r>
          </a:p>
          <a:p>
            <a:pPr lvl="1">
              <a:spcBef>
                <a:spcPts val="300"/>
              </a:spcBef>
              <a:buSzPct val="100000"/>
            </a:pPr>
            <a:r>
              <a:rPr lang="en-US" sz="2800" dirty="0">
                <a:latin typeface="+mj-lt"/>
              </a:rPr>
              <a:t>Cervical carcinoma</a:t>
            </a:r>
          </a:p>
        </p:txBody>
      </p:sp>
    </p:spTree>
    <p:extLst>
      <p:ext uri="{BB962C8B-B14F-4D97-AF65-F5344CB8AC3E}">
        <p14:creationId xmlns:p14="http://schemas.microsoft.com/office/powerpoint/2010/main" val="2727291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7474" name="Rectangle 2"/>
          <p:cNvSpPr>
            <a:spLocks noGrp="1" noChangeArrowheads="1"/>
          </p:cNvSpPr>
          <p:nvPr>
            <p:ph type="title"/>
          </p:nvPr>
        </p:nvSpPr>
        <p:spPr>
          <a:noFill/>
          <a:ln/>
        </p:spPr>
        <p:txBody>
          <a:bodyPr lIns="92075" tIns="46038" rIns="92075" bIns="46038"/>
          <a:lstStyle/>
          <a:p>
            <a:r>
              <a:rPr lang="en-US" sz="3200" dirty="0"/>
              <a:t>Cervical Carcinoma</a:t>
            </a:r>
          </a:p>
        </p:txBody>
      </p:sp>
      <p:sp>
        <p:nvSpPr>
          <p:cNvPr id="1257475" name="Rectangle 3"/>
          <p:cNvSpPr>
            <a:spLocks noGrp="1" noChangeArrowheads="1"/>
          </p:cNvSpPr>
          <p:nvPr>
            <p:ph type="body" idx="1"/>
          </p:nvPr>
        </p:nvSpPr>
        <p:spPr>
          <a:xfrm>
            <a:off x="1154431" y="1676400"/>
            <a:ext cx="7658100" cy="3505200"/>
          </a:xfrm>
        </p:spPr>
        <p:txBody>
          <a:bodyPr>
            <a:noAutofit/>
          </a:bodyPr>
          <a:lstStyle/>
          <a:p>
            <a:pPr>
              <a:spcBef>
                <a:spcPct val="50000"/>
              </a:spcBef>
              <a:buSzPct val="100000"/>
            </a:pPr>
            <a:r>
              <a:rPr lang="en-US" sz="2800" dirty="0"/>
              <a:t>Most are squamous cell carcinomas; </a:t>
            </a:r>
            <a:br>
              <a:rPr lang="en-US" sz="2800" dirty="0"/>
            </a:br>
            <a:r>
              <a:rPr lang="en-US" sz="2800" dirty="0"/>
              <a:t>a few are adenocarcinomas</a:t>
            </a:r>
          </a:p>
          <a:p>
            <a:pPr>
              <a:spcBef>
                <a:spcPct val="50000"/>
              </a:spcBef>
              <a:buSzPct val="100000"/>
            </a:pPr>
            <a:r>
              <a:rPr lang="en-US" sz="2800" dirty="0"/>
              <a:t>Caused by high-risk HPV (mostly 16, 18)</a:t>
            </a:r>
          </a:p>
          <a:p>
            <a:pPr>
              <a:spcBef>
                <a:spcPct val="50000"/>
              </a:spcBef>
              <a:buSzPct val="100000"/>
            </a:pPr>
            <a:r>
              <a:rPr lang="en-US" sz="2800" dirty="0"/>
              <a:t>Low-risk</a:t>
            </a:r>
            <a:r>
              <a:rPr lang="en-US" altLang="ja-JP" sz="2800" dirty="0"/>
              <a:t> HPV (6, 11) causes condylomas</a:t>
            </a:r>
          </a:p>
          <a:p>
            <a:pPr>
              <a:spcBef>
                <a:spcPct val="50000"/>
              </a:spcBef>
              <a:buSzPct val="100000"/>
            </a:pPr>
            <a:r>
              <a:rPr lang="en-US" sz="2800" dirty="0"/>
              <a:t>Preceded by dysplastic epithelial changes</a:t>
            </a:r>
          </a:p>
          <a:p>
            <a:pPr>
              <a:spcBef>
                <a:spcPct val="50000"/>
              </a:spcBef>
              <a:buSzPct val="100000"/>
            </a:pPr>
            <a:r>
              <a:rPr lang="en-US" sz="2800" dirty="0"/>
              <a:t>Pap smears catch most cases before they become invasive</a:t>
            </a:r>
          </a:p>
        </p:txBody>
      </p:sp>
    </p:spTree>
    <p:extLst>
      <p:ext uri="{BB962C8B-B14F-4D97-AF65-F5344CB8AC3E}">
        <p14:creationId xmlns:p14="http://schemas.microsoft.com/office/powerpoint/2010/main" val="2275917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5426" name="Rectangle 2"/>
          <p:cNvSpPr>
            <a:spLocks noGrp="1" noChangeArrowheads="1"/>
          </p:cNvSpPr>
          <p:nvPr>
            <p:ph type="title"/>
          </p:nvPr>
        </p:nvSpPr>
        <p:spPr>
          <a:noFill/>
          <a:ln/>
        </p:spPr>
        <p:txBody>
          <a:bodyPr lIns="92075" tIns="46038" rIns="92075" bIns="46038"/>
          <a:lstStyle/>
          <a:p>
            <a:r>
              <a:rPr lang="en-US" sz="3200" dirty="0"/>
              <a:t>Squamous Intraepithelial Lesion (SIL)</a:t>
            </a:r>
          </a:p>
        </p:txBody>
      </p:sp>
      <p:sp>
        <p:nvSpPr>
          <p:cNvPr id="1255427" name="Rectangle 3"/>
          <p:cNvSpPr>
            <a:spLocks noGrp="1" noChangeArrowheads="1"/>
          </p:cNvSpPr>
          <p:nvPr>
            <p:ph type="body" idx="1"/>
          </p:nvPr>
        </p:nvSpPr>
        <p:spPr>
          <a:xfrm>
            <a:off x="1208741" y="1723025"/>
            <a:ext cx="6860839" cy="3229069"/>
          </a:xfrm>
        </p:spPr>
        <p:txBody>
          <a:bodyPr>
            <a:noAutofit/>
          </a:bodyPr>
          <a:lstStyle/>
          <a:p>
            <a:pPr>
              <a:spcBef>
                <a:spcPct val="50000"/>
              </a:spcBef>
              <a:buSzPct val="100000"/>
            </a:pPr>
            <a:r>
              <a:rPr lang="en-US" sz="2800" dirty="0">
                <a:latin typeface="+mj-lt"/>
              </a:rPr>
              <a:t>Used to call the dysplastic precursor lesions “cervical intraepithelial neoplasia” (CIN)</a:t>
            </a:r>
          </a:p>
          <a:p>
            <a:pPr>
              <a:spcBef>
                <a:spcPct val="50000"/>
              </a:spcBef>
              <a:buSzPct val="100000"/>
            </a:pPr>
            <a:r>
              <a:rPr lang="en-US" sz="2800" dirty="0">
                <a:latin typeface="+mj-lt"/>
              </a:rPr>
              <a:t>Current term is “SIL”</a:t>
            </a:r>
          </a:p>
          <a:p>
            <a:pPr>
              <a:spcBef>
                <a:spcPct val="50000"/>
              </a:spcBef>
              <a:buSzPct val="100000"/>
            </a:pPr>
            <a:r>
              <a:rPr lang="en-US" sz="2800" dirty="0">
                <a:latin typeface="+mj-lt"/>
              </a:rPr>
              <a:t>Low-grade SIL (LSIL): mild dysplasia</a:t>
            </a:r>
          </a:p>
          <a:p>
            <a:pPr>
              <a:spcBef>
                <a:spcPct val="50000"/>
              </a:spcBef>
              <a:buSzPct val="100000"/>
            </a:pPr>
            <a:r>
              <a:rPr lang="en-US" sz="2800" dirty="0">
                <a:latin typeface="+mj-lt"/>
              </a:rPr>
              <a:t>High-grade SIL (HSIL): mod-severe dysplasia</a:t>
            </a:r>
          </a:p>
          <a:p>
            <a:pPr>
              <a:spcBef>
                <a:spcPct val="50000"/>
              </a:spcBef>
              <a:buSzPct val="100000"/>
            </a:pPr>
            <a:r>
              <a:rPr lang="en-US" sz="2800" dirty="0">
                <a:latin typeface="+mj-lt"/>
              </a:rPr>
              <a:t>LSIL usually reverts to normal, but HSIL usually progresses to carcinoma</a:t>
            </a:r>
          </a:p>
        </p:txBody>
      </p:sp>
    </p:spTree>
    <p:extLst>
      <p:ext uri="{BB962C8B-B14F-4D97-AF65-F5344CB8AC3E}">
        <p14:creationId xmlns:p14="http://schemas.microsoft.com/office/powerpoint/2010/main" val="3861492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73858" name="Picture 2" descr="1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42900" y="2098992"/>
            <a:ext cx="4091940" cy="2660015"/>
          </a:xfrm>
          <a:prstGeom prst="rect">
            <a:avLst/>
          </a:prstGeom>
          <a:noFill/>
          <a:extLst>
            <a:ext uri="{909E8E84-426E-40dd-AFC4-6F175D3DCCD1}">
              <a14:hiddenFill xmlns="" xmlns:a14="http://schemas.microsoft.com/office/drawing/2010/main">
                <a:solidFill>
                  <a:srgbClr val="FFFFFF"/>
                </a:solidFill>
              </a14:hiddenFill>
            </a:ext>
          </a:extLst>
        </p:spPr>
      </p:pic>
      <p:sp>
        <p:nvSpPr>
          <p:cNvPr id="1273860" name="Text Box 4"/>
          <p:cNvSpPr txBox="1">
            <a:spLocks noChangeArrowheads="1"/>
          </p:cNvSpPr>
          <p:nvPr/>
        </p:nvSpPr>
        <p:spPr bwMode="auto">
          <a:xfrm>
            <a:off x="1221105" y="630965"/>
            <a:ext cx="6701790"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2800" dirty="0">
                <a:solidFill>
                  <a:srgbClr val="000000"/>
                </a:solidFill>
              </a:rPr>
              <a:t>Cervical carcinoma usually arises in the transformation zone</a:t>
            </a:r>
          </a:p>
        </p:txBody>
      </p:sp>
      <p:sp>
        <p:nvSpPr>
          <p:cNvPr id="1273861" name="Text Box 5"/>
          <p:cNvSpPr txBox="1">
            <a:spLocks noChangeArrowheads="1"/>
          </p:cNvSpPr>
          <p:nvPr/>
        </p:nvSpPr>
        <p:spPr bwMode="auto">
          <a:xfrm>
            <a:off x="2914650" y="5270426"/>
            <a:ext cx="331470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2400" dirty="0">
                <a:solidFill>
                  <a:srgbClr val="000000"/>
                </a:solidFill>
              </a:rPr>
              <a:t>Transformation zone</a:t>
            </a:r>
          </a:p>
        </p:txBody>
      </p:sp>
      <p:sp>
        <p:nvSpPr>
          <p:cNvPr id="1273862" name="Line 6"/>
          <p:cNvSpPr>
            <a:spLocks noChangeShapeType="1"/>
          </p:cNvSpPr>
          <p:nvPr/>
        </p:nvSpPr>
        <p:spPr bwMode="auto">
          <a:xfrm flipH="1" flipV="1">
            <a:off x="3185160" y="3928110"/>
            <a:ext cx="906780" cy="1363980"/>
          </a:xfrm>
          <a:prstGeom prst="line">
            <a:avLst/>
          </a:prstGeom>
          <a:noFill/>
          <a:ln w="28575">
            <a:solidFill>
              <a:srgbClr val="333333"/>
            </a:solidFill>
            <a:round/>
            <a:headEnd/>
            <a:tailEnd type="stealth" w="lg" len="lg"/>
          </a:ln>
          <a:effectLst>
            <a:outerShdw blurRad="50800" dist="38100" dir="2700000" algn="tl" rotWithShape="0">
              <a:prstClr val="black">
                <a:alpha val="40000"/>
              </a:prstClr>
            </a:outerShdw>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endParaRPr lang="en-US" dirty="0"/>
          </a:p>
        </p:txBody>
      </p:sp>
      <p:pic>
        <p:nvPicPr>
          <p:cNvPr id="6" name="Picture 2" descr="13">
            <a:extLst>
              <a:ext uri="{FF2B5EF4-FFF2-40B4-BE49-F238E27FC236}">
                <a16:creationId xmlns:a16="http://schemas.microsoft.com/office/drawing/2014/main" id="{FD1E35A9-3A2B-2943-9709-292F86874F3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86690" y="2107246"/>
            <a:ext cx="3977250" cy="2641049"/>
          </a:xfrm>
          <a:prstGeom prst="rect">
            <a:avLst/>
          </a:prstGeom>
          <a:noFill/>
          <a:extLst>
            <a:ext uri="{909E8E84-426E-40dd-AFC4-6F175D3DCCD1}">
              <a14:hiddenFill xmlns="" xmlns:a14="http://schemas.microsoft.com/office/drawing/2010/main">
                <a:solidFill>
                  <a:srgbClr val="FFFFFF"/>
                </a:solidFill>
              </a14:hiddenFill>
            </a:ext>
          </a:extLst>
        </p:spPr>
      </p:pic>
      <p:sp>
        <p:nvSpPr>
          <p:cNvPr id="7" name="Line 6">
            <a:extLst>
              <a:ext uri="{FF2B5EF4-FFF2-40B4-BE49-F238E27FC236}">
                <a16:creationId xmlns:a16="http://schemas.microsoft.com/office/drawing/2014/main" id="{E1E13435-1D58-064C-AAC8-4CDDB801D578}"/>
              </a:ext>
            </a:extLst>
          </p:cNvPr>
          <p:cNvSpPr>
            <a:spLocks noChangeShapeType="1"/>
          </p:cNvSpPr>
          <p:nvPr/>
        </p:nvSpPr>
        <p:spPr bwMode="auto">
          <a:xfrm flipV="1">
            <a:off x="5406390" y="3863340"/>
            <a:ext cx="1668780" cy="1451610"/>
          </a:xfrm>
          <a:prstGeom prst="line">
            <a:avLst/>
          </a:prstGeom>
          <a:noFill/>
          <a:ln w="28575">
            <a:solidFill>
              <a:srgbClr val="333333"/>
            </a:solidFill>
            <a:round/>
            <a:headEnd/>
            <a:tailEnd type="stealth" w="lg" len="lg"/>
          </a:ln>
          <a:effectLst>
            <a:outerShdw blurRad="50800" dist="38100" dir="2700000" algn="tl" rotWithShape="0">
              <a:prstClr val="black">
                <a:alpha val="40000"/>
              </a:prstClr>
            </a:outerShdw>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endParaRPr lang="en-US" dirty="0"/>
          </a:p>
        </p:txBody>
      </p:sp>
    </p:spTree>
    <p:extLst>
      <p:ext uri="{BB962C8B-B14F-4D97-AF65-F5344CB8AC3E}">
        <p14:creationId xmlns:p14="http://schemas.microsoft.com/office/powerpoint/2010/main" val="506763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0E3DF3B-D142-FE4F-8536-21852AED3672}"/>
              </a:ext>
            </a:extLst>
          </p:cNvPr>
          <p:cNvGrpSpPr/>
          <p:nvPr/>
        </p:nvGrpSpPr>
        <p:grpSpPr>
          <a:xfrm>
            <a:off x="1634490" y="354330"/>
            <a:ext cx="6991180" cy="6080700"/>
            <a:chOff x="1154430" y="354330"/>
            <a:chExt cx="6991180" cy="6080700"/>
          </a:xfrm>
        </p:grpSpPr>
        <p:sp>
          <p:nvSpPr>
            <p:cNvPr id="1266693" name="Text Box 5"/>
            <p:cNvSpPr txBox="1">
              <a:spLocks noChangeArrowheads="1"/>
            </p:cNvSpPr>
            <p:nvPr/>
          </p:nvSpPr>
          <p:spPr bwMode="auto">
            <a:xfrm>
              <a:off x="1223010" y="5850255"/>
              <a:ext cx="1924050"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latin typeface="+mj-lt"/>
                </a:rPr>
                <a:t>Normal</a:t>
              </a:r>
            </a:p>
          </p:txBody>
        </p:sp>
        <p:sp>
          <p:nvSpPr>
            <p:cNvPr id="7" name="Text Box 5">
              <a:extLst>
                <a:ext uri="{FF2B5EF4-FFF2-40B4-BE49-F238E27FC236}">
                  <a16:creationId xmlns:a16="http://schemas.microsoft.com/office/drawing/2014/main" id="{FF8E54B2-5F78-8B41-BFFE-D49C93E1FFAF}"/>
                </a:ext>
              </a:extLst>
            </p:cNvPr>
            <p:cNvSpPr txBox="1">
              <a:spLocks noChangeArrowheads="1"/>
            </p:cNvSpPr>
            <p:nvPr/>
          </p:nvSpPr>
          <p:spPr bwMode="auto">
            <a:xfrm>
              <a:off x="3646169" y="5850255"/>
              <a:ext cx="1967865"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latin typeface="+mj-lt"/>
                </a:rPr>
                <a:t>LSIL</a:t>
              </a:r>
            </a:p>
          </p:txBody>
        </p:sp>
        <p:sp>
          <p:nvSpPr>
            <p:cNvPr id="8" name="Text Box 5">
              <a:extLst>
                <a:ext uri="{FF2B5EF4-FFF2-40B4-BE49-F238E27FC236}">
                  <a16:creationId xmlns:a16="http://schemas.microsoft.com/office/drawing/2014/main" id="{F33AA8D8-A3A4-FC48-AB49-9F459BB6023D}"/>
                </a:ext>
              </a:extLst>
            </p:cNvPr>
            <p:cNvSpPr txBox="1">
              <a:spLocks noChangeArrowheads="1"/>
            </p:cNvSpPr>
            <p:nvPr/>
          </p:nvSpPr>
          <p:spPr bwMode="auto">
            <a:xfrm>
              <a:off x="6126480" y="5850255"/>
              <a:ext cx="1988820"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latin typeface="+mj-lt"/>
                </a:rPr>
                <a:t>HSIL</a:t>
              </a:r>
            </a:p>
          </p:txBody>
        </p:sp>
        <p:grpSp>
          <p:nvGrpSpPr>
            <p:cNvPr id="14" name="Group 13">
              <a:extLst>
                <a:ext uri="{FF2B5EF4-FFF2-40B4-BE49-F238E27FC236}">
                  <a16:creationId xmlns:a16="http://schemas.microsoft.com/office/drawing/2014/main" id="{A557EE75-DB65-5044-9513-2B513A3D92BA}"/>
                </a:ext>
              </a:extLst>
            </p:cNvPr>
            <p:cNvGrpSpPr>
              <a:grpSpLocks noChangeAspect="1"/>
            </p:cNvGrpSpPr>
            <p:nvPr/>
          </p:nvGrpSpPr>
          <p:grpSpPr>
            <a:xfrm>
              <a:off x="1154430" y="354330"/>
              <a:ext cx="6991180" cy="5349240"/>
              <a:chOff x="880110" y="525780"/>
              <a:chExt cx="7395210" cy="5658380"/>
            </a:xfrm>
          </p:grpSpPr>
          <p:grpSp>
            <p:nvGrpSpPr>
              <p:cNvPr id="13" name="Group 12">
                <a:extLst>
                  <a:ext uri="{FF2B5EF4-FFF2-40B4-BE49-F238E27FC236}">
                    <a16:creationId xmlns:a16="http://schemas.microsoft.com/office/drawing/2014/main" id="{69EACE3D-CD7F-424D-965E-6CF7AC4DF561}"/>
                  </a:ext>
                </a:extLst>
              </p:cNvPr>
              <p:cNvGrpSpPr/>
              <p:nvPr/>
            </p:nvGrpSpPr>
            <p:grpSpPr>
              <a:xfrm>
                <a:off x="880110" y="525780"/>
                <a:ext cx="2183131" cy="5635520"/>
                <a:chOff x="697230" y="308610"/>
                <a:chExt cx="2183131" cy="5635520"/>
              </a:xfrm>
            </p:grpSpPr>
            <p:pic>
              <p:nvPicPr>
                <p:cNvPr id="1266691" name="Picture 3" descr="showimag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593"/>
                <a:stretch/>
              </p:blipFill>
              <p:spPr bwMode="auto">
                <a:xfrm>
                  <a:off x="697230" y="308610"/>
                  <a:ext cx="2183131" cy="2857500"/>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2" descr="showimage">
                  <a:extLst>
                    <a:ext uri="{FF2B5EF4-FFF2-40B4-BE49-F238E27FC236}">
                      <a16:creationId xmlns:a16="http://schemas.microsoft.com/office/drawing/2014/main" id="{4A7CCFF4-1E44-5245-85CB-9D2F3B5F3D9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46760" y="3429000"/>
                  <a:ext cx="2084070" cy="251513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2" name="Group 11">
                <a:extLst>
                  <a:ext uri="{FF2B5EF4-FFF2-40B4-BE49-F238E27FC236}">
                    <a16:creationId xmlns:a16="http://schemas.microsoft.com/office/drawing/2014/main" id="{1B89277F-2076-754D-A607-0C97748D080C}"/>
                  </a:ext>
                </a:extLst>
              </p:cNvPr>
              <p:cNvGrpSpPr/>
              <p:nvPr/>
            </p:nvGrpSpPr>
            <p:grpSpPr>
              <a:xfrm>
                <a:off x="3491865" y="735330"/>
                <a:ext cx="2183131" cy="5437400"/>
                <a:chOff x="3491865" y="518160"/>
                <a:chExt cx="2183131" cy="5437400"/>
              </a:xfrm>
            </p:grpSpPr>
            <p:pic>
              <p:nvPicPr>
                <p:cNvPr id="5" name="Picture 3" descr="showimage">
                  <a:extLst>
                    <a:ext uri="{FF2B5EF4-FFF2-40B4-BE49-F238E27FC236}">
                      <a16:creationId xmlns:a16="http://schemas.microsoft.com/office/drawing/2014/main" id="{778A6AED-12AF-BD4E-9805-5753406ACBAC}"/>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491865" y="518160"/>
                  <a:ext cx="2183131" cy="2647950"/>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2" descr="showimage">
                  <a:extLst>
                    <a:ext uri="{FF2B5EF4-FFF2-40B4-BE49-F238E27FC236}">
                      <a16:creationId xmlns:a16="http://schemas.microsoft.com/office/drawing/2014/main" id="{57C3E2D4-1F04-154C-BCA2-6C67AEC2D748}"/>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531870" y="3429000"/>
                  <a:ext cx="2103120" cy="252656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4" name="Group 3">
                <a:extLst>
                  <a:ext uri="{FF2B5EF4-FFF2-40B4-BE49-F238E27FC236}">
                    <a16:creationId xmlns:a16="http://schemas.microsoft.com/office/drawing/2014/main" id="{E6FD225C-B2B1-504E-BFDD-4E9A1634A68A}"/>
                  </a:ext>
                </a:extLst>
              </p:cNvPr>
              <p:cNvGrpSpPr/>
              <p:nvPr/>
            </p:nvGrpSpPr>
            <p:grpSpPr>
              <a:xfrm>
                <a:off x="6092189" y="742948"/>
                <a:ext cx="2183131" cy="5441212"/>
                <a:chOff x="6286499" y="514348"/>
                <a:chExt cx="2183131" cy="5441212"/>
              </a:xfrm>
            </p:grpSpPr>
            <p:pic>
              <p:nvPicPr>
                <p:cNvPr id="6" name="Picture 3" descr="showimage">
                  <a:extLst>
                    <a:ext uri="{FF2B5EF4-FFF2-40B4-BE49-F238E27FC236}">
                      <a16:creationId xmlns:a16="http://schemas.microsoft.com/office/drawing/2014/main" id="{013970B8-FDDC-C942-A5DC-F44A50F88FAE}"/>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r="-2684"/>
                <a:stretch/>
              </p:blipFill>
              <p:spPr bwMode="auto">
                <a:xfrm>
                  <a:off x="6286499" y="514348"/>
                  <a:ext cx="2183131" cy="2651761"/>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2" descr="showimage">
                  <a:extLst>
                    <a:ext uri="{FF2B5EF4-FFF2-40B4-BE49-F238E27FC236}">
                      <a16:creationId xmlns:a16="http://schemas.microsoft.com/office/drawing/2014/main" id="{7008EE4D-B361-8D43-BE14-5954BC0F7004}"/>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6326504" y="3429000"/>
                  <a:ext cx="2103120" cy="2526560"/>
                </a:xfrm>
                <a:prstGeom prst="rect">
                  <a:avLst/>
                </a:prstGeom>
                <a:noFill/>
                <a:extLst>
                  <a:ext uri="{909E8E84-426E-40dd-AFC4-6F175D3DCCD1}">
                    <a14:hiddenFill xmlns="" xmlns:a14="http://schemas.microsoft.com/office/drawing/2010/main">
                      <a:solidFill>
                        <a:srgbClr val="FFFFFF"/>
                      </a:solidFill>
                    </a14:hiddenFill>
                  </a:ext>
                </a:extLst>
              </p:spPr>
            </p:pic>
          </p:grpSp>
        </p:grpSp>
      </p:grpSp>
      <p:sp>
        <p:nvSpPr>
          <p:cNvPr id="18" name="Text Box 5">
            <a:extLst>
              <a:ext uri="{FF2B5EF4-FFF2-40B4-BE49-F238E27FC236}">
                <a16:creationId xmlns:a16="http://schemas.microsoft.com/office/drawing/2014/main" id="{C9A77C60-134A-484D-8208-AE8486A9AD49}"/>
              </a:ext>
            </a:extLst>
          </p:cNvPr>
          <p:cNvSpPr txBox="1">
            <a:spLocks noChangeArrowheads="1"/>
          </p:cNvSpPr>
          <p:nvPr/>
        </p:nvSpPr>
        <p:spPr bwMode="auto">
          <a:xfrm>
            <a:off x="270510" y="3979545"/>
            <a:ext cx="1196340"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2800" dirty="0">
                <a:solidFill>
                  <a:schemeClr val="tx1">
                    <a:lumMod val="65000"/>
                    <a:lumOff val="35000"/>
                  </a:schemeClr>
                </a:solidFill>
                <a:latin typeface="+mj-lt"/>
              </a:rPr>
              <a:t>Pap</a:t>
            </a:r>
            <a:br>
              <a:rPr lang="en-US" sz="2800" dirty="0">
                <a:solidFill>
                  <a:schemeClr val="tx1">
                    <a:lumMod val="65000"/>
                    <a:lumOff val="35000"/>
                  </a:schemeClr>
                </a:solidFill>
                <a:latin typeface="+mj-lt"/>
              </a:rPr>
            </a:br>
            <a:r>
              <a:rPr lang="en-US" sz="2800" dirty="0">
                <a:solidFill>
                  <a:schemeClr val="tx1">
                    <a:lumMod val="65000"/>
                    <a:lumOff val="35000"/>
                  </a:schemeClr>
                </a:solidFill>
                <a:latin typeface="+mj-lt"/>
              </a:rPr>
              <a:t>smear</a:t>
            </a:r>
          </a:p>
        </p:txBody>
      </p:sp>
      <p:sp>
        <p:nvSpPr>
          <p:cNvPr id="19" name="Text Box 5">
            <a:extLst>
              <a:ext uri="{FF2B5EF4-FFF2-40B4-BE49-F238E27FC236}">
                <a16:creationId xmlns:a16="http://schemas.microsoft.com/office/drawing/2014/main" id="{C335F07B-C714-014B-8CF7-BF53145B9DB1}"/>
              </a:ext>
            </a:extLst>
          </p:cNvPr>
          <p:cNvSpPr txBox="1">
            <a:spLocks noChangeArrowheads="1"/>
          </p:cNvSpPr>
          <p:nvPr/>
        </p:nvSpPr>
        <p:spPr bwMode="auto">
          <a:xfrm>
            <a:off x="0" y="1274445"/>
            <a:ext cx="1737360"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2800" dirty="0">
                <a:solidFill>
                  <a:schemeClr val="tx1">
                    <a:lumMod val="65000"/>
                    <a:lumOff val="35000"/>
                  </a:schemeClr>
                </a:solidFill>
                <a:latin typeface="+mj-lt"/>
              </a:rPr>
              <a:t>Tissue</a:t>
            </a:r>
            <a:br>
              <a:rPr lang="en-US" sz="2800" dirty="0">
                <a:solidFill>
                  <a:schemeClr val="tx1">
                    <a:lumMod val="65000"/>
                    <a:lumOff val="35000"/>
                  </a:schemeClr>
                </a:solidFill>
                <a:latin typeface="+mj-lt"/>
              </a:rPr>
            </a:br>
            <a:r>
              <a:rPr lang="en-US" sz="2800" dirty="0">
                <a:solidFill>
                  <a:schemeClr val="tx1">
                    <a:lumMod val="65000"/>
                    <a:lumOff val="35000"/>
                  </a:schemeClr>
                </a:solidFill>
                <a:latin typeface="+mj-lt"/>
              </a:rPr>
              <a:t>biopsy</a:t>
            </a:r>
          </a:p>
        </p:txBody>
      </p:sp>
    </p:spTree>
    <p:extLst>
      <p:ext uri="{BB962C8B-B14F-4D97-AF65-F5344CB8AC3E}">
        <p14:creationId xmlns:p14="http://schemas.microsoft.com/office/powerpoint/2010/main" val="3427801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482" name="Text Box 2"/>
          <p:cNvSpPr txBox="1">
            <a:spLocks noChangeArrowheads="1"/>
          </p:cNvSpPr>
          <p:nvPr/>
        </p:nvSpPr>
        <p:spPr bwMode="auto">
          <a:xfrm>
            <a:off x="190500" y="6217023"/>
            <a:ext cx="876300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Invasive cervical carcinoma</a:t>
            </a:r>
          </a:p>
        </p:txBody>
      </p:sp>
      <p:pic>
        <p:nvPicPr>
          <p:cNvPr id="1300485" name="Picture 5" descr="show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1595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42085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290" name="Rectangle 2"/>
          <p:cNvSpPr>
            <a:spLocks noGrp="1" noChangeArrowheads="1"/>
          </p:cNvSpPr>
          <p:nvPr>
            <p:ph type="title"/>
          </p:nvPr>
        </p:nvSpPr>
        <p:spPr>
          <a:noFill/>
          <a:ln/>
        </p:spPr>
        <p:txBody>
          <a:bodyPr lIns="92075" tIns="46038" rIns="92075" bIns="46038"/>
          <a:lstStyle/>
          <a:p>
            <a:r>
              <a:rPr lang="en-US" sz="3200" dirty="0"/>
              <a:t>Invasive Cervical Carcinoma</a:t>
            </a:r>
          </a:p>
        </p:txBody>
      </p:sp>
      <p:sp>
        <p:nvSpPr>
          <p:cNvPr id="1292291" name="Rectangle 3"/>
          <p:cNvSpPr>
            <a:spLocks noGrp="1" noChangeArrowheads="1"/>
          </p:cNvSpPr>
          <p:nvPr>
            <p:ph type="body" idx="1"/>
          </p:nvPr>
        </p:nvSpPr>
        <p:spPr>
          <a:xfrm>
            <a:off x="1072775" y="2094005"/>
            <a:ext cx="7769412" cy="3468595"/>
          </a:xfrm>
        </p:spPr>
        <p:txBody>
          <a:bodyPr>
            <a:noAutofit/>
          </a:bodyPr>
          <a:lstStyle/>
          <a:p>
            <a:pPr>
              <a:spcBef>
                <a:spcPts val="1200"/>
              </a:spcBef>
              <a:buSzPct val="100000"/>
            </a:pPr>
            <a:r>
              <a:rPr lang="en-US" sz="2800" dirty="0"/>
              <a:t>Peak age: 45 (10-15 years after SIL develops)</a:t>
            </a:r>
          </a:p>
          <a:p>
            <a:pPr>
              <a:spcBef>
                <a:spcPts val="1200"/>
              </a:spcBef>
              <a:buSzPct val="100000"/>
            </a:pPr>
            <a:r>
              <a:rPr lang="en-US" sz="2800" dirty="0"/>
              <a:t>Spreads slowly</a:t>
            </a:r>
          </a:p>
          <a:p>
            <a:pPr>
              <a:spcBef>
                <a:spcPts val="1200"/>
              </a:spcBef>
              <a:buSzPct val="100000"/>
            </a:pPr>
            <a:r>
              <a:rPr lang="en-US" sz="2800" dirty="0"/>
              <a:t>Staging is super important for prognosis</a:t>
            </a:r>
          </a:p>
          <a:p>
            <a:pPr lvl="1">
              <a:spcBef>
                <a:spcPts val="300"/>
              </a:spcBef>
              <a:buSzPct val="100000"/>
            </a:pPr>
            <a:r>
              <a:rPr lang="en-US" sz="2800" dirty="0"/>
              <a:t>Localized disease: 90% 5-year survival</a:t>
            </a:r>
          </a:p>
          <a:p>
            <a:pPr lvl="1">
              <a:spcBef>
                <a:spcPts val="300"/>
              </a:spcBef>
              <a:buSzPct val="100000"/>
            </a:pPr>
            <a:r>
              <a:rPr lang="en-US" sz="2800" dirty="0"/>
              <a:t>Regional </a:t>
            </a:r>
            <a:r>
              <a:rPr lang="en-US" sz="2800" dirty="0" err="1"/>
              <a:t>mets</a:t>
            </a:r>
            <a:r>
              <a:rPr lang="en-US" sz="2800" dirty="0"/>
              <a:t>: 50% 5-year survival</a:t>
            </a:r>
          </a:p>
          <a:p>
            <a:pPr lvl="1">
              <a:spcBef>
                <a:spcPts val="300"/>
              </a:spcBef>
              <a:buSzPct val="100000"/>
            </a:pPr>
            <a:r>
              <a:rPr lang="en-US" sz="2800" dirty="0"/>
              <a:t>Distant </a:t>
            </a:r>
            <a:r>
              <a:rPr lang="en-US" sz="2800" dirty="0" err="1"/>
              <a:t>mets</a:t>
            </a:r>
            <a:r>
              <a:rPr lang="en-US" sz="2800" dirty="0"/>
              <a:t>: 15% 5-year survival</a:t>
            </a:r>
          </a:p>
          <a:p>
            <a:pPr>
              <a:spcBef>
                <a:spcPct val="50000"/>
              </a:spcBef>
              <a:buClr>
                <a:schemeClr val="tx2"/>
              </a:buClr>
              <a:buSzPct val="110000"/>
              <a:buFontTx/>
              <a:buNone/>
            </a:pPr>
            <a:endParaRPr lang="en-US" sz="2400" dirty="0">
              <a:latin typeface="Arial" charset="0"/>
            </a:endParaRPr>
          </a:p>
        </p:txBody>
      </p:sp>
    </p:spTree>
    <p:extLst>
      <p:ext uri="{BB962C8B-B14F-4D97-AF65-F5344CB8AC3E}">
        <p14:creationId xmlns:p14="http://schemas.microsoft.com/office/powerpoint/2010/main" val="925483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a:noFill/>
          <a:ln/>
        </p:spPr>
        <p:txBody>
          <a:bodyPr lIns="92075" tIns="46038" rIns="92075" bIns="46038"/>
          <a:lstStyle/>
          <a:p>
            <a:r>
              <a:rPr lang="en-US" sz="3200" dirty="0"/>
              <a:t>Female Reproductive System Outline</a:t>
            </a:r>
          </a:p>
        </p:txBody>
      </p:sp>
      <p:sp>
        <p:nvSpPr>
          <p:cNvPr id="899075" name="Rectangle 3"/>
          <p:cNvSpPr>
            <a:spLocks noGrp="1" noChangeArrowheads="1"/>
          </p:cNvSpPr>
          <p:nvPr>
            <p:ph type="body" idx="1"/>
          </p:nvPr>
        </p:nvSpPr>
        <p:spPr>
          <a:xfrm>
            <a:off x="3088340" y="2182905"/>
            <a:ext cx="4860365" cy="3464859"/>
          </a:xfrm>
        </p:spPr>
        <p:txBody>
          <a:bodyPr>
            <a:noAutofit/>
          </a:bodyPr>
          <a:lstStyle/>
          <a:p>
            <a:pPr>
              <a:buClrTx/>
              <a:buSzPct val="100000"/>
            </a:pPr>
            <a:r>
              <a:rPr lang="en-US" sz="2800" dirty="0">
                <a:solidFill>
                  <a:srgbClr val="484345"/>
                </a:solidFill>
                <a:latin typeface="+mj-lt"/>
              </a:rPr>
              <a:t>Cervix</a:t>
            </a:r>
          </a:p>
          <a:p>
            <a:pPr>
              <a:spcBef>
                <a:spcPct val="70000"/>
              </a:spcBef>
              <a:buSzPct val="100000"/>
            </a:pPr>
            <a:r>
              <a:rPr lang="en-US" sz="2800" dirty="0">
                <a:latin typeface="+mj-lt"/>
              </a:rPr>
              <a:t>Uterus</a:t>
            </a:r>
          </a:p>
          <a:p>
            <a:pPr lvl="1">
              <a:spcBef>
                <a:spcPts val="300"/>
              </a:spcBef>
              <a:buSzPct val="100000"/>
            </a:pPr>
            <a:r>
              <a:rPr lang="en-US" sz="2800" dirty="0">
                <a:latin typeface="+mj-lt"/>
              </a:rPr>
              <a:t>Endometriosis</a:t>
            </a:r>
          </a:p>
          <a:p>
            <a:pPr lvl="1">
              <a:spcBef>
                <a:spcPts val="300"/>
              </a:spcBef>
              <a:buSzPct val="100000"/>
            </a:pPr>
            <a:r>
              <a:rPr lang="en-US" sz="2800" dirty="0">
                <a:latin typeface="+mj-lt"/>
              </a:rPr>
              <a:t>Endometrial hyperplasia</a:t>
            </a:r>
          </a:p>
          <a:p>
            <a:pPr lvl="1">
              <a:spcBef>
                <a:spcPts val="300"/>
              </a:spcBef>
              <a:buSzPct val="100000"/>
            </a:pPr>
            <a:r>
              <a:rPr lang="en-US" sz="2800" dirty="0">
                <a:latin typeface="+mj-lt"/>
              </a:rPr>
              <a:t>Tumors</a:t>
            </a:r>
          </a:p>
        </p:txBody>
      </p:sp>
    </p:spTree>
    <p:extLst>
      <p:ext uri="{BB962C8B-B14F-4D97-AF65-F5344CB8AC3E}">
        <p14:creationId xmlns:p14="http://schemas.microsoft.com/office/powerpoint/2010/main" val="2918240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02" name="Rectangle 2"/>
          <p:cNvSpPr>
            <a:spLocks noGrp="1" noChangeArrowheads="1"/>
          </p:cNvSpPr>
          <p:nvPr>
            <p:ph type="title"/>
          </p:nvPr>
        </p:nvSpPr>
        <p:spPr>
          <a:noFill/>
          <a:ln/>
        </p:spPr>
        <p:txBody>
          <a:bodyPr lIns="92075" tIns="46038" rIns="92075" bIns="46038"/>
          <a:lstStyle/>
          <a:p>
            <a:r>
              <a:rPr lang="en-US" sz="3200" dirty="0"/>
              <a:t>Endometriosis</a:t>
            </a:r>
          </a:p>
        </p:txBody>
      </p:sp>
      <p:sp>
        <p:nvSpPr>
          <p:cNvPr id="1228803" name="Rectangle 3"/>
          <p:cNvSpPr>
            <a:spLocks noGrp="1" noChangeArrowheads="1"/>
          </p:cNvSpPr>
          <p:nvPr>
            <p:ph type="body" idx="1"/>
          </p:nvPr>
        </p:nvSpPr>
        <p:spPr>
          <a:xfrm>
            <a:off x="732118" y="2450354"/>
            <a:ext cx="8083176" cy="2360705"/>
          </a:xfrm>
        </p:spPr>
        <p:txBody>
          <a:bodyPr>
            <a:noAutofit/>
          </a:bodyPr>
          <a:lstStyle/>
          <a:p>
            <a:pPr>
              <a:spcBef>
                <a:spcPct val="50000"/>
              </a:spcBef>
              <a:buSzPct val="100000"/>
            </a:pPr>
            <a:r>
              <a:rPr lang="en-US" sz="3000" dirty="0">
                <a:latin typeface="+mj-lt"/>
              </a:rPr>
              <a:t>Ectopic endometrial glands (outside uterus)</a:t>
            </a:r>
          </a:p>
          <a:p>
            <a:pPr>
              <a:spcBef>
                <a:spcPct val="50000"/>
              </a:spcBef>
              <a:buSzPct val="100000"/>
            </a:pPr>
            <a:r>
              <a:rPr lang="en-US" sz="3000" dirty="0">
                <a:latin typeface="+mj-lt"/>
              </a:rPr>
              <a:t>Ectopic endometrium undergoes cyclic bleeding</a:t>
            </a:r>
          </a:p>
          <a:p>
            <a:pPr>
              <a:spcBef>
                <a:spcPct val="50000"/>
              </a:spcBef>
              <a:buSzPct val="100000"/>
            </a:pPr>
            <a:r>
              <a:rPr lang="en-US" sz="3000" dirty="0">
                <a:latin typeface="+mj-lt"/>
              </a:rPr>
              <a:t>Can cause pain, scarring, infertility</a:t>
            </a:r>
          </a:p>
        </p:txBody>
      </p:sp>
    </p:spTree>
    <p:extLst>
      <p:ext uri="{BB962C8B-B14F-4D97-AF65-F5344CB8AC3E}">
        <p14:creationId xmlns:p14="http://schemas.microsoft.com/office/powerpoint/2010/main" val="2761114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4578" name="Text Box 2"/>
          <p:cNvSpPr txBox="1">
            <a:spLocks noChangeArrowheads="1"/>
          </p:cNvSpPr>
          <p:nvPr/>
        </p:nvSpPr>
        <p:spPr bwMode="auto">
          <a:xfrm>
            <a:off x="190500" y="6172200"/>
            <a:ext cx="87630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Endometriosis in colon</a:t>
            </a:r>
          </a:p>
        </p:txBody>
      </p:sp>
      <p:pic>
        <p:nvPicPr>
          <p:cNvPr id="3" name="Picture 2" descr="A close-up of a cell&#10;&#10;Description automatically generated">
            <a:extLst>
              <a:ext uri="{FF2B5EF4-FFF2-40B4-BE49-F238E27FC236}">
                <a16:creationId xmlns:a16="http://schemas.microsoft.com/office/drawing/2014/main" id="{02EC63F1-361C-A4DF-22A1-7B1E2A59EF36}"/>
              </a:ext>
            </a:extLst>
          </p:cNvPr>
          <p:cNvPicPr>
            <a:picLocks noChangeAspect="1"/>
          </p:cNvPicPr>
          <p:nvPr/>
        </p:nvPicPr>
        <p:blipFill rotWithShape="1">
          <a:blip r:embed="rId3"/>
          <a:srcRect b="2260"/>
          <a:stretch/>
        </p:blipFill>
        <p:spPr>
          <a:xfrm>
            <a:off x="993368" y="228600"/>
            <a:ext cx="7186110" cy="5751095"/>
          </a:xfrm>
          <a:prstGeom prst="rect">
            <a:avLst/>
          </a:prstGeom>
        </p:spPr>
      </p:pic>
      <mc:AlternateContent xmlns:mc="http://schemas.openxmlformats.org/markup-compatibility/2006">
        <mc:Choice xmlns:p14="http://schemas.microsoft.com/office/powerpoint/2010/main" Requires="p14">
          <p:contentPart p14:bwMode="auto" r:id="rId4">
            <p14:nvContentPartPr>
              <p14:cNvPr id="4" name="Ink 3">
                <a:extLst>
                  <a:ext uri="{FF2B5EF4-FFF2-40B4-BE49-F238E27FC236}">
                    <a16:creationId xmlns:a16="http://schemas.microsoft.com/office/drawing/2014/main" id="{5C1697BC-18B6-E6EE-1FAD-6BCD403181BD}"/>
                  </a:ext>
                </a:extLst>
              </p14:cNvPr>
              <p14:cNvContentPartPr/>
              <p14:nvPr/>
            </p14:nvContentPartPr>
            <p14:xfrm>
              <a:off x="950969" y="5682437"/>
              <a:ext cx="109080" cy="174600"/>
            </p14:xfrm>
          </p:contentPart>
        </mc:Choice>
        <mc:Fallback>
          <p:pic>
            <p:nvPicPr>
              <p:cNvPr id="4" name="Ink 3">
                <a:extLst>
                  <a:ext uri="{FF2B5EF4-FFF2-40B4-BE49-F238E27FC236}">
                    <a16:creationId xmlns:a16="http://schemas.microsoft.com/office/drawing/2014/main" id="{5C1697BC-18B6-E6EE-1FAD-6BCD403181BD}"/>
                  </a:ext>
                </a:extLst>
              </p:cNvPr>
              <p:cNvPicPr/>
              <p:nvPr/>
            </p:nvPicPr>
            <p:blipFill>
              <a:blip r:embed="rId5"/>
              <a:stretch>
                <a:fillRect/>
              </a:stretch>
            </p:blipFill>
            <p:spPr>
              <a:xfrm>
                <a:off x="914969" y="5646437"/>
                <a:ext cx="180720" cy="2462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D31BB87E-99E6-1E19-34DC-A95F3AEC0A30}"/>
                  </a:ext>
                </a:extLst>
              </p14:cNvPr>
              <p14:cNvContentPartPr/>
              <p14:nvPr/>
            </p14:nvContentPartPr>
            <p14:xfrm>
              <a:off x="976000" y="211770"/>
              <a:ext cx="564120" cy="455040"/>
            </p14:xfrm>
          </p:contentPart>
        </mc:Choice>
        <mc:Fallback>
          <p:pic>
            <p:nvPicPr>
              <p:cNvPr id="5" name="Ink 4">
                <a:extLst>
                  <a:ext uri="{FF2B5EF4-FFF2-40B4-BE49-F238E27FC236}">
                    <a16:creationId xmlns:a16="http://schemas.microsoft.com/office/drawing/2014/main" id="{D31BB87E-99E6-1E19-34DC-A95F3AEC0A30}"/>
                  </a:ext>
                </a:extLst>
              </p:cNvPr>
              <p:cNvPicPr/>
              <p:nvPr/>
            </p:nvPicPr>
            <p:blipFill>
              <a:blip r:embed="rId7"/>
              <a:stretch>
                <a:fillRect/>
              </a:stretch>
            </p:blipFill>
            <p:spPr>
              <a:xfrm>
                <a:off x="940360" y="176130"/>
                <a:ext cx="635760" cy="526680"/>
              </a:xfrm>
              <a:prstGeom prst="rect">
                <a:avLst/>
              </a:prstGeom>
            </p:spPr>
          </p:pic>
        </mc:Fallback>
      </mc:AlternateContent>
      <p:sp>
        <p:nvSpPr>
          <p:cNvPr id="6" name="TextBox 5">
            <a:extLst>
              <a:ext uri="{FF2B5EF4-FFF2-40B4-BE49-F238E27FC236}">
                <a16:creationId xmlns:a16="http://schemas.microsoft.com/office/drawing/2014/main" id="{181DC2C4-E4C5-A761-2AE2-89558D654575}"/>
              </a:ext>
            </a:extLst>
          </p:cNvPr>
          <p:cNvSpPr txBox="1"/>
          <p:nvPr/>
        </p:nvSpPr>
        <p:spPr>
          <a:xfrm>
            <a:off x="379142" y="4728117"/>
            <a:ext cx="2207941" cy="707886"/>
          </a:xfrm>
          <a:prstGeom prst="rect">
            <a:avLst/>
          </a:prstGeom>
          <a:noFill/>
        </p:spPr>
        <p:txBody>
          <a:bodyPr wrap="square" rtlCol="0">
            <a:spAutoFit/>
          </a:bodyPr>
          <a:lstStyle/>
          <a:p>
            <a:pPr algn="ctr"/>
            <a:r>
              <a:rPr lang="en-US" sz="2000" dirty="0"/>
              <a:t>Endometrial glands and stroma</a:t>
            </a:r>
          </a:p>
        </p:txBody>
      </p:sp>
      <p:sp>
        <p:nvSpPr>
          <p:cNvPr id="7" name="TextBox 6">
            <a:extLst>
              <a:ext uri="{FF2B5EF4-FFF2-40B4-BE49-F238E27FC236}">
                <a16:creationId xmlns:a16="http://schemas.microsoft.com/office/drawing/2014/main" id="{2877A949-8409-3A23-FAD3-BAE974FE050B}"/>
              </a:ext>
            </a:extLst>
          </p:cNvPr>
          <p:cNvSpPr txBox="1"/>
          <p:nvPr/>
        </p:nvSpPr>
        <p:spPr>
          <a:xfrm>
            <a:off x="6099717" y="4044175"/>
            <a:ext cx="1981200" cy="400110"/>
          </a:xfrm>
          <a:prstGeom prst="rect">
            <a:avLst/>
          </a:prstGeom>
          <a:solidFill>
            <a:schemeClr val="bg1"/>
          </a:solidFill>
        </p:spPr>
        <p:txBody>
          <a:bodyPr wrap="square" rtlCol="0">
            <a:spAutoFit/>
          </a:bodyPr>
          <a:lstStyle/>
          <a:p>
            <a:pPr algn="ctr"/>
            <a:r>
              <a:rPr lang="en-US" sz="2000" dirty="0"/>
              <a:t>Mucosa of colon</a:t>
            </a:r>
          </a:p>
        </p:txBody>
      </p:sp>
      <p:cxnSp>
        <p:nvCxnSpPr>
          <p:cNvPr id="9" name="Straight Arrow Connector 8">
            <a:extLst>
              <a:ext uri="{FF2B5EF4-FFF2-40B4-BE49-F238E27FC236}">
                <a16:creationId xmlns:a16="http://schemas.microsoft.com/office/drawing/2014/main" id="{0FA1A52D-0B8D-96AA-3C1E-4A1D058FAE3B}"/>
              </a:ext>
            </a:extLst>
          </p:cNvPr>
          <p:cNvCxnSpPr>
            <a:cxnSpLocks/>
            <a:stCxn id="6" idx="0"/>
          </p:cNvCxnSpPr>
          <p:nvPr/>
        </p:nvCxnSpPr>
        <p:spPr>
          <a:xfrm flipV="1">
            <a:off x="1483113" y="3245005"/>
            <a:ext cx="970155" cy="1483112"/>
          </a:xfrm>
          <a:prstGeom prst="straightConnector1">
            <a:avLst/>
          </a:prstGeom>
          <a:ln>
            <a:solidFill>
              <a:schemeClr val="tx1"/>
            </a:solidFill>
            <a:tailEnd type="triangle" w="lg" len="lg"/>
          </a:ln>
          <a:effectLst>
            <a:outerShdw blurRad="40000" dist="20000" dir="5400000" rotWithShape="0">
              <a:schemeClr val="bg1">
                <a:alpha val="94436"/>
              </a:schemeClr>
            </a:outerShdw>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C0C4A1A0-98B3-2AEF-DC7E-3F8C4BF96648}"/>
              </a:ext>
            </a:extLst>
          </p:cNvPr>
          <p:cNvCxnSpPr>
            <a:cxnSpLocks/>
          </p:cNvCxnSpPr>
          <p:nvPr/>
        </p:nvCxnSpPr>
        <p:spPr>
          <a:xfrm flipH="1" flipV="1">
            <a:off x="6642410" y="3074018"/>
            <a:ext cx="516673" cy="918118"/>
          </a:xfrm>
          <a:prstGeom prst="straightConnector1">
            <a:avLst/>
          </a:prstGeom>
          <a:ln>
            <a:solidFill>
              <a:schemeClr val="tx1"/>
            </a:solidFill>
            <a:tailEnd type="triangle" w="lg" len="lg"/>
          </a:ln>
          <a:effectLst>
            <a:outerShdw blurRad="40000" dist="20000" dir="5400000" rotWithShape="0">
              <a:schemeClr val="bg1">
                <a:alpha val="94436"/>
              </a:scheme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7831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4578" name="Text Box 2"/>
          <p:cNvSpPr txBox="1">
            <a:spLocks noChangeArrowheads="1"/>
          </p:cNvSpPr>
          <p:nvPr/>
        </p:nvSpPr>
        <p:spPr bwMode="auto">
          <a:xfrm>
            <a:off x="190500" y="6172200"/>
            <a:ext cx="8763000"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Endometriosis in ovary (“chocolate cyst”)</a:t>
            </a:r>
          </a:p>
        </p:txBody>
      </p:sp>
      <p:pic>
        <p:nvPicPr>
          <p:cNvPr id="1304580" name="Picture 4" descr="show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096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965020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p:nvPr>
        </p:nvSpPr>
        <p:spPr>
          <a:noFill/>
          <a:ln/>
        </p:spPr>
        <p:txBody>
          <a:bodyPr lIns="92075" tIns="46038" rIns="92075" bIns="46038"/>
          <a:lstStyle/>
          <a:p>
            <a:r>
              <a:rPr lang="en-US" sz="3200" dirty="0"/>
              <a:t>Endometrial Hyperplasia</a:t>
            </a:r>
          </a:p>
        </p:txBody>
      </p:sp>
      <p:sp>
        <p:nvSpPr>
          <p:cNvPr id="1234947" name="Rectangle 3"/>
          <p:cNvSpPr>
            <a:spLocks noGrp="1" noChangeArrowheads="1"/>
          </p:cNvSpPr>
          <p:nvPr>
            <p:ph type="body" idx="1"/>
          </p:nvPr>
        </p:nvSpPr>
        <p:spPr>
          <a:xfrm>
            <a:off x="1028700" y="2097742"/>
            <a:ext cx="7538571" cy="2940423"/>
          </a:xfrm>
        </p:spPr>
        <p:txBody>
          <a:bodyPr>
            <a:noAutofit/>
          </a:bodyPr>
          <a:lstStyle/>
          <a:p>
            <a:pPr>
              <a:spcBef>
                <a:spcPct val="50000"/>
              </a:spcBef>
              <a:buSzPct val="100000"/>
            </a:pPr>
            <a:r>
              <a:rPr lang="en-US" sz="2800" dirty="0">
                <a:latin typeface="+mj-lt"/>
              </a:rPr>
              <a:t>Proliferation of endometrial glands and stroma </a:t>
            </a:r>
          </a:p>
          <a:p>
            <a:pPr>
              <a:spcBef>
                <a:spcPct val="50000"/>
              </a:spcBef>
              <a:buSzPct val="100000"/>
            </a:pPr>
            <a:r>
              <a:rPr lang="en-US" sz="2800" dirty="0">
                <a:latin typeface="+mj-lt"/>
              </a:rPr>
              <a:t>Risk factors involve estrogen excess (obesity, nulliparity, estrogen replacement therapy)</a:t>
            </a:r>
          </a:p>
          <a:p>
            <a:pPr>
              <a:spcBef>
                <a:spcPct val="50000"/>
              </a:spcBef>
              <a:buSzPct val="100000"/>
            </a:pPr>
            <a:r>
              <a:rPr lang="en-US" sz="2800" dirty="0">
                <a:latin typeface="+mj-lt"/>
              </a:rPr>
              <a:t>Presents with abnormal bleeding</a:t>
            </a:r>
          </a:p>
          <a:p>
            <a:pPr>
              <a:spcBef>
                <a:spcPct val="50000"/>
              </a:spcBef>
              <a:buSzPct val="100000"/>
            </a:pPr>
            <a:r>
              <a:rPr lang="en-US" sz="2800" dirty="0">
                <a:latin typeface="+mj-lt"/>
              </a:rPr>
              <a:t>“Atypical hyperplasia” = increased risk of transformation into adenocarcinoma</a:t>
            </a:r>
          </a:p>
        </p:txBody>
      </p:sp>
    </p:spTree>
    <p:extLst>
      <p:ext uri="{BB962C8B-B14F-4D97-AF65-F5344CB8AC3E}">
        <p14:creationId xmlns:p14="http://schemas.microsoft.com/office/powerpoint/2010/main" val="4272701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54186A95-AE1C-F638-C098-E1F0A55EA1FF}"/>
              </a:ext>
            </a:extLst>
          </p:cNvPr>
          <p:cNvGrpSpPr/>
          <p:nvPr/>
        </p:nvGrpSpPr>
        <p:grpSpPr>
          <a:xfrm>
            <a:off x="2910167" y="1270967"/>
            <a:ext cx="3328147" cy="5068173"/>
            <a:chOff x="2907926" y="1264243"/>
            <a:chExt cx="3328147" cy="5068173"/>
          </a:xfrm>
        </p:grpSpPr>
        <p:pic>
          <p:nvPicPr>
            <p:cNvPr id="4" name="Picture 5" descr="showimage">
              <a:extLst>
                <a:ext uri="{FF2B5EF4-FFF2-40B4-BE49-F238E27FC236}">
                  <a16:creationId xmlns:a16="http://schemas.microsoft.com/office/drawing/2014/main" id="{9DD8C43C-443B-1DC2-32AD-C6E72912F1B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71000"/>
                      </a14:imgEffect>
                    </a14:imgLayer>
                  </a14:imgProps>
                </a:ext>
                <a:ext uri="{28A0092B-C50C-407E-A947-70E740481C1C}">
                  <a14:useLocalDpi xmlns:a14="http://schemas.microsoft.com/office/drawing/2010/main"/>
                </a:ext>
              </a:extLst>
            </a:blip>
            <a:srcRect t="3172" r="69128" b="2775"/>
            <a:stretch/>
          </p:blipFill>
          <p:spPr bwMode="auto">
            <a:xfrm>
              <a:off x="3215267" y="1264243"/>
              <a:ext cx="2713465" cy="413338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 Box 2">
              <a:extLst>
                <a:ext uri="{FF2B5EF4-FFF2-40B4-BE49-F238E27FC236}">
                  <a16:creationId xmlns:a16="http://schemas.microsoft.com/office/drawing/2014/main" id="{731D53E5-826C-E74F-D390-15DD38246E73}"/>
                </a:ext>
              </a:extLst>
            </p:cNvPr>
            <p:cNvSpPr txBox="1">
              <a:spLocks noChangeArrowheads="1"/>
            </p:cNvSpPr>
            <p:nvPr/>
          </p:nvSpPr>
          <p:spPr bwMode="auto">
            <a:xfrm>
              <a:off x="2907926" y="5562975"/>
              <a:ext cx="3328147"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2200" dirty="0">
                  <a:solidFill>
                    <a:srgbClr val="000000"/>
                  </a:solidFill>
                </a:rPr>
                <a:t>Typical </a:t>
              </a:r>
              <a:br>
                <a:rPr lang="en-US" sz="2200" dirty="0">
                  <a:solidFill>
                    <a:srgbClr val="000000"/>
                  </a:solidFill>
                </a:rPr>
              </a:br>
              <a:r>
                <a:rPr lang="en-US" sz="2200" dirty="0">
                  <a:solidFill>
                    <a:srgbClr val="000000"/>
                  </a:solidFill>
                </a:rPr>
                <a:t>endometrial hyperplasia</a:t>
              </a:r>
            </a:p>
          </p:txBody>
        </p:sp>
      </p:grpSp>
      <p:grpSp>
        <p:nvGrpSpPr>
          <p:cNvPr id="11" name="Group 10">
            <a:extLst>
              <a:ext uri="{FF2B5EF4-FFF2-40B4-BE49-F238E27FC236}">
                <a16:creationId xmlns:a16="http://schemas.microsoft.com/office/drawing/2014/main" id="{EE16D081-E8E5-5DA2-F99C-8C7197FDE274}"/>
              </a:ext>
            </a:extLst>
          </p:cNvPr>
          <p:cNvGrpSpPr/>
          <p:nvPr/>
        </p:nvGrpSpPr>
        <p:grpSpPr>
          <a:xfrm>
            <a:off x="5951444" y="1274211"/>
            <a:ext cx="3328147" cy="5061685"/>
            <a:chOff x="5964891" y="1270731"/>
            <a:chExt cx="3328147" cy="5061685"/>
          </a:xfrm>
        </p:grpSpPr>
        <p:pic>
          <p:nvPicPr>
            <p:cNvPr id="3" name="Picture 2" descr="A close-up of a microscopic view of a human tissue&#10;&#10;Description automatically generated">
              <a:extLst>
                <a:ext uri="{FF2B5EF4-FFF2-40B4-BE49-F238E27FC236}">
                  <a16:creationId xmlns:a16="http://schemas.microsoft.com/office/drawing/2014/main" id="{34810D12-3CD6-4AEB-B12A-6AFBCFC0ADC4}"/>
                </a:ext>
              </a:extLst>
            </p:cNvPr>
            <p:cNvPicPr>
              <a:picLocks noChangeAspect="1"/>
            </p:cNvPicPr>
            <p:nvPr/>
          </p:nvPicPr>
          <p:blipFill rotWithShape="1">
            <a:blip r:embed="rId5"/>
            <a:srcRect l="17453" t="471" r="38129" b="16474"/>
            <a:stretch/>
          </p:blipFill>
          <p:spPr>
            <a:xfrm>
              <a:off x="6292088" y="1270731"/>
              <a:ext cx="2673752" cy="4120408"/>
            </a:xfrm>
            <a:prstGeom prst="rect">
              <a:avLst/>
            </a:prstGeom>
          </p:spPr>
        </p:pic>
        <p:sp>
          <p:nvSpPr>
            <p:cNvPr id="9" name="Text Box 2">
              <a:extLst>
                <a:ext uri="{FF2B5EF4-FFF2-40B4-BE49-F238E27FC236}">
                  <a16:creationId xmlns:a16="http://schemas.microsoft.com/office/drawing/2014/main" id="{FAFB87BE-0789-6F37-85DA-FD0FB2E7C0F0}"/>
                </a:ext>
              </a:extLst>
            </p:cNvPr>
            <p:cNvSpPr txBox="1">
              <a:spLocks noChangeArrowheads="1"/>
            </p:cNvSpPr>
            <p:nvPr/>
          </p:nvSpPr>
          <p:spPr bwMode="auto">
            <a:xfrm>
              <a:off x="5964891" y="5562975"/>
              <a:ext cx="3328147"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2200" dirty="0">
                  <a:solidFill>
                    <a:srgbClr val="000000"/>
                  </a:solidFill>
                </a:rPr>
                <a:t>Atypical </a:t>
              </a:r>
              <a:br>
                <a:rPr lang="en-US" sz="2200" dirty="0">
                  <a:solidFill>
                    <a:srgbClr val="000000"/>
                  </a:solidFill>
                </a:rPr>
              </a:br>
              <a:r>
                <a:rPr lang="en-US" sz="2200" dirty="0">
                  <a:solidFill>
                    <a:srgbClr val="000000"/>
                  </a:solidFill>
                </a:rPr>
                <a:t>endometrial hyperplasia</a:t>
              </a:r>
            </a:p>
          </p:txBody>
        </p:sp>
      </p:grpSp>
      <p:grpSp>
        <p:nvGrpSpPr>
          <p:cNvPr id="13" name="Group 12">
            <a:extLst>
              <a:ext uri="{FF2B5EF4-FFF2-40B4-BE49-F238E27FC236}">
                <a16:creationId xmlns:a16="http://schemas.microsoft.com/office/drawing/2014/main" id="{62A9805A-5FB0-9530-26D4-14EC909138BE}"/>
              </a:ext>
            </a:extLst>
          </p:cNvPr>
          <p:cNvGrpSpPr/>
          <p:nvPr/>
        </p:nvGrpSpPr>
        <p:grpSpPr>
          <a:xfrm>
            <a:off x="-131110" y="1275612"/>
            <a:ext cx="3328147" cy="5058883"/>
            <a:chOff x="57149" y="1273533"/>
            <a:chExt cx="3328147" cy="5058883"/>
          </a:xfrm>
        </p:grpSpPr>
        <p:pic>
          <p:nvPicPr>
            <p:cNvPr id="1032" name="Picture 8" descr="Pathology Outlines - Exogenous hormones">
              <a:extLst>
                <a:ext uri="{FF2B5EF4-FFF2-40B4-BE49-F238E27FC236}">
                  <a16:creationId xmlns:a16="http://schemas.microsoft.com/office/drawing/2014/main" id="{D2329EB1-8C5C-4845-D411-D6936E64EFE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53" t="6346" r="6791" b="6906"/>
            <a:stretch/>
          </p:blipFill>
          <p:spPr bwMode="auto">
            <a:xfrm rot="16200000">
              <a:off x="-336179" y="1979505"/>
              <a:ext cx="4114803" cy="270286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2">
              <a:extLst>
                <a:ext uri="{FF2B5EF4-FFF2-40B4-BE49-F238E27FC236}">
                  <a16:creationId xmlns:a16="http://schemas.microsoft.com/office/drawing/2014/main" id="{C8A3F37E-3952-787E-26C5-3FB8C99C30E1}"/>
                </a:ext>
              </a:extLst>
            </p:cNvPr>
            <p:cNvSpPr txBox="1">
              <a:spLocks noChangeArrowheads="1"/>
            </p:cNvSpPr>
            <p:nvPr/>
          </p:nvSpPr>
          <p:spPr bwMode="auto">
            <a:xfrm>
              <a:off x="57149" y="5562975"/>
              <a:ext cx="3328147"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2200" dirty="0">
                  <a:solidFill>
                    <a:srgbClr val="000000"/>
                  </a:solidFill>
                </a:rPr>
                <a:t>Normal </a:t>
              </a:r>
              <a:br>
                <a:rPr lang="en-US" sz="2200" dirty="0">
                  <a:solidFill>
                    <a:srgbClr val="000000"/>
                  </a:solidFill>
                </a:rPr>
              </a:br>
              <a:r>
                <a:rPr lang="en-US" sz="2200" dirty="0">
                  <a:solidFill>
                    <a:srgbClr val="000000"/>
                  </a:solidFill>
                </a:rPr>
                <a:t>endometrium</a:t>
              </a:r>
            </a:p>
          </p:txBody>
        </p:sp>
      </p:grpSp>
      <p:sp>
        <p:nvSpPr>
          <p:cNvPr id="14" name="Text Box 2">
            <a:extLst>
              <a:ext uri="{FF2B5EF4-FFF2-40B4-BE49-F238E27FC236}">
                <a16:creationId xmlns:a16="http://schemas.microsoft.com/office/drawing/2014/main" id="{16CC31D1-F674-DEB7-26FB-623936F3D003}"/>
              </a:ext>
            </a:extLst>
          </p:cNvPr>
          <p:cNvSpPr txBox="1">
            <a:spLocks noChangeArrowheads="1"/>
          </p:cNvSpPr>
          <p:nvPr/>
        </p:nvSpPr>
        <p:spPr bwMode="auto">
          <a:xfrm>
            <a:off x="2907926" y="793085"/>
            <a:ext cx="3328147" cy="430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2200" dirty="0">
                <a:solidFill>
                  <a:srgbClr val="000000"/>
                </a:solidFill>
              </a:rPr>
              <a:t>Crowded, dilated glands</a:t>
            </a:r>
          </a:p>
        </p:txBody>
      </p:sp>
      <p:sp>
        <p:nvSpPr>
          <p:cNvPr id="15" name="Text Box 2">
            <a:extLst>
              <a:ext uri="{FF2B5EF4-FFF2-40B4-BE49-F238E27FC236}">
                <a16:creationId xmlns:a16="http://schemas.microsoft.com/office/drawing/2014/main" id="{BB9397B9-6842-ABA6-7070-68E586C6DBCD}"/>
              </a:ext>
            </a:extLst>
          </p:cNvPr>
          <p:cNvSpPr txBox="1">
            <a:spLocks noChangeArrowheads="1"/>
          </p:cNvSpPr>
          <p:nvPr/>
        </p:nvSpPr>
        <p:spPr bwMode="auto">
          <a:xfrm>
            <a:off x="5978338" y="461391"/>
            <a:ext cx="3328147"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2200" dirty="0">
                <a:solidFill>
                  <a:srgbClr val="000000"/>
                </a:solidFill>
              </a:rPr>
              <a:t>Back-to-back glands containing atypical cells</a:t>
            </a:r>
          </a:p>
        </p:txBody>
      </p:sp>
      <p:sp>
        <p:nvSpPr>
          <p:cNvPr id="16" name="Text Box 2">
            <a:extLst>
              <a:ext uri="{FF2B5EF4-FFF2-40B4-BE49-F238E27FC236}">
                <a16:creationId xmlns:a16="http://schemas.microsoft.com/office/drawing/2014/main" id="{7D036E1E-0B82-C6E0-4397-3559D0305DD4}"/>
              </a:ext>
            </a:extLst>
          </p:cNvPr>
          <p:cNvSpPr txBox="1">
            <a:spLocks noChangeArrowheads="1"/>
          </p:cNvSpPr>
          <p:nvPr/>
        </p:nvSpPr>
        <p:spPr bwMode="auto">
          <a:xfrm>
            <a:off x="-99733" y="811015"/>
            <a:ext cx="3328147" cy="430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2200" dirty="0">
                <a:solidFill>
                  <a:srgbClr val="000000"/>
                </a:solidFill>
              </a:rPr>
              <a:t>Cute little glands</a:t>
            </a:r>
          </a:p>
        </p:txBody>
      </p:sp>
    </p:spTree>
    <p:extLst>
      <p:ext uri="{BB962C8B-B14F-4D97-AF65-F5344CB8AC3E}">
        <p14:creationId xmlns:p14="http://schemas.microsoft.com/office/powerpoint/2010/main" val="1280776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6994" name="Rectangle 2"/>
          <p:cNvSpPr>
            <a:spLocks noGrp="1" noChangeArrowheads="1"/>
          </p:cNvSpPr>
          <p:nvPr>
            <p:ph type="title"/>
          </p:nvPr>
        </p:nvSpPr>
        <p:spPr>
          <a:noFill/>
          <a:ln/>
        </p:spPr>
        <p:txBody>
          <a:bodyPr lIns="92075" tIns="46038" rIns="92075" bIns="46038"/>
          <a:lstStyle/>
          <a:p>
            <a:r>
              <a:rPr lang="en-US" sz="3200" dirty="0"/>
              <a:t>Leiomyoma (“Fibroid”)</a:t>
            </a:r>
          </a:p>
        </p:txBody>
      </p:sp>
      <p:sp>
        <p:nvSpPr>
          <p:cNvPr id="1236995" name="Rectangle 3"/>
          <p:cNvSpPr>
            <a:spLocks noGrp="1" noChangeArrowheads="1"/>
          </p:cNvSpPr>
          <p:nvPr>
            <p:ph type="body" idx="1"/>
          </p:nvPr>
        </p:nvSpPr>
        <p:spPr>
          <a:xfrm>
            <a:off x="1779495" y="2316630"/>
            <a:ext cx="6640606" cy="2910541"/>
          </a:xfrm>
        </p:spPr>
        <p:txBody>
          <a:bodyPr>
            <a:noAutofit/>
          </a:bodyPr>
          <a:lstStyle/>
          <a:p>
            <a:pPr>
              <a:spcBef>
                <a:spcPct val="50000"/>
              </a:spcBef>
              <a:buSzPct val="100000"/>
            </a:pPr>
            <a:r>
              <a:rPr lang="en-US" sz="2800" dirty="0">
                <a:latin typeface="+mj-lt"/>
              </a:rPr>
              <a:t>Benign tumor of smooth muscle</a:t>
            </a:r>
          </a:p>
          <a:p>
            <a:pPr>
              <a:spcBef>
                <a:spcPct val="50000"/>
              </a:spcBef>
              <a:buSzPct val="100000"/>
            </a:pPr>
            <a:r>
              <a:rPr lang="en-US" sz="2800" dirty="0">
                <a:latin typeface="+mj-lt"/>
              </a:rPr>
              <a:t>Very common!</a:t>
            </a:r>
          </a:p>
          <a:p>
            <a:pPr>
              <a:spcBef>
                <a:spcPct val="50000"/>
              </a:spcBef>
              <a:buSzPct val="100000"/>
            </a:pPr>
            <a:r>
              <a:rPr lang="en-US" sz="2800" dirty="0">
                <a:latin typeface="+mj-lt"/>
              </a:rPr>
              <a:t>Stimulated by estrogen</a:t>
            </a:r>
          </a:p>
          <a:p>
            <a:pPr>
              <a:spcBef>
                <a:spcPct val="50000"/>
              </a:spcBef>
              <a:buSzPct val="100000"/>
            </a:pPr>
            <a:r>
              <a:rPr lang="en-US" sz="2800" dirty="0">
                <a:latin typeface="+mj-lt"/>
              </a:rPr>
              <a:t>Can cause pain and abnormal bleeding</a:t>
            </a:r>
          </a:p>
          <a:p>
            <a:pPr lvl="1">
              <a:buClr>
                <a:schemeClr val="tx2"/>
              </a:buClr>
              <a:buSzPct val="110000"/>
              <a:buFontTx/>
              <a:buNone/>
            </a:pPr>
            <a:endParaRPr lang="en-US" sz="2200" dirty="0">
              <a:latin typeface="Arial" charset="0"/>
            </a:endParaRPr>
          </a:p>
          <a:p>
            <a:pPr>
              <a:buClr>
                <a:srgbClr val="66CCFF"/>
              </a:buClr>
              <a:buSzPct val="110000"/>
              <a:buFontTx/>
              <a:buNone/>
            </a:pPr>
            <a:endParaRPr lang="en-US" sz="2400" dirty="0">
              <a:latin typeface="Arial" charset="0"/>
            </a:endParaRPr>
          </a:p>
        </p:txBody>
      </p:sp>
    </p:spTree>
    <p:extLst>
      <p:ext uri="{BB962C8B-B14F-4D97-AF65-F5344CB8AC3E}">
        <p14:creationId xmlns:p14="http://schemas.microsoft.com/office/powerpoint/2010/main" val="2275262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6866" name="Rectangle 2"/>
          <p:cNvSpPr>
            <a:spLocks noGrp="1" noChangeArrowheads="1"/>
          </p:cNvSpPr>
          <p:nvPr>
            <p:ph type="title"/>
          </p:nvPr>
        </p:nvSpPr>
        <p:spPr>
          <a:noFill/>
          <a:ln/>
        </p:spPr>
        <p:txBody>
          <a:bodyPr lIns="92075" tIns="46038" rIns="92075" bIns="46038"/>
          <a:lstStyle/>
          <a:p>
            <a:r>
              <a:rPr lang="en-US" sz="3200" dirty="0"/>
              <a:t>Leiomyosarcoma</a:t>
            </a:r>
          </a:p>
        </p:txBody>
      </p:sp>
      <p:sp>
        <p:nvSpPr>
          <p:cNvPr id="1316867" name="Rectangle 3"/>
          <p:cNvSpPr>
            <a:spLocks noGrp="1" noChangeArrowheads="1"/>
          </p:cNvSpPr>
          <p:nvPr>
            <p:ph type="body" idx="1"/>
          </p:nvPr>
        </p:nvSpPr>
        <p:spPr>
          <a:xfrm>
            <a:off x="1364876" y="2294219"/>
            <a:ext cx="7439959" cy="3200400"/>
          </a:xfrm>
        </p:spPr>
        <p:txBody>
          <a:bodyPr>
            <a:noAutofit/>
          </a:bodyPr>
          <a:lstStyle/>
          <a:p>
            <a:pPr>
              <a:spcBef>
                <a:spcPct val="50000"/>
              </a:spcBef>
              <a:buSzPct val="100000"/>
            </a:pPr>
            <a:r>
              <a:rPr lang="en-US" sz="2800" dirty="0">
                <a:latin typeface="+mj-lt"/>
              </a:rPr>
              <a:t>Malignant tumor of smooth muscle  </a:t>
            </a:r>
          </a:p>
          <a:p>
            <a:pPr>
              <a:spcBef>
                <a:spcPct val="50000"/>
              </a:spcBef>
              <a:buSzPct val="100000"/>
            </a:pPr>
            <a:r>
              <a:rPr lang="en-US" sz="2800" dirty="0">
                <a:latin typeface="+mj-lt"/>
              </a:rPr>
              <a:t>Necrotic, with atypical cells and lots of mitoses</a:t>
            </a:r>
          </a:p>
          <a:p>
            <a:pPr>
              <a:spcBef>
                <a:spcPct val="50000"/>
              </a:spcBef>
              <a:buSzPct val="100000"/>
            </a:pPr>
            <a:r>
              <a:rPr lang="en-US" sz="2800" dirty="0">
                <a:latin typeface="+mj-lt"/>
              </a:rPr>
              <a:t>Metastasizes early, often to lungs</a:t>
            </a:r>
          </a:p>
          <a:p>
            <a:pPr>
              <a:spcBef>
                <a:spcPct val="50000"/>
              </a:spcBef>
              <a:buSzPct val="100000"/>
            </a:pPr>
            <a:r>
              <a:rPr lang="en-US" sz="2800" dirty="0">
                <a:latin typeface="+mj-lt"/>
              </a:rPr>
              <a:t>5-year survival = 40%</a:t>
            </a:r>
          </a:p>
        </p:txBody>
      </p:sp>
    </p:spTree>
    <p:extLst>
      <p:ext uri="{BB962C8B-B14F-4D97-AF65-F5344CB8AC3E}">
        <p14:creationId xmlns:p14="http://schemas.microsoft.com/office/powerpoint/2010/main" val="3037896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22" name="Text Box 2"/>
          <p:cNvSpPr txBox="1">
            <a:spLocks noChangeArrowheads="1"/>
          </p:cNvSpPr>
          <p:nvPr/>
        </p:nvSpPr>
        <p:spPr bwMode="auto">
          <a:xfrm>
            <a:off x="190500" y="6217023"/>
            <a:ext cx="40767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2800" dirty="0">
                <a:solidFill>
                  <a:srgbClr val="000000"/>
                </a:solidFill>
                <a:latin typeface="+mj-lt"/>
              </a:rPr>
              <a:t>Leiomyoma</a:t>
            </a:r>
          </a:p>
        </p:txBody>
      </p:sp>
      <p:pic>
        <p:nvPicPr>
          <p:cNvPr id="1310727" name="Picture 7" descr="2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 y="76200"/>
            <a:ext cx="4191000" cy="6096000"/>
          </a:xfrm>
          <a:prstGeom prst="rect">
            <a:avLst/>
          </a:prstGeom>
          <a:noFill/>
          <a:extLst>
            <a:ext uri="{909E8E84-426E-40dd-AFC4-6F175D3DCCD1}">
              <a14:hiddenFill xmlns="" xmlns:a14="http://schemas.microsoft.com/office/drawing/2010/main">
                <a:solidFill>
                  <a:srgbClr val="FFFFFF"/>
                </a:solidFill>
              </a14:hiddenFill>
            </a:ext>
          </a:extLst>
        </p:spPr>
      </p:pic>
      <p:sp>
        <p:nvSpPr>
          <p:cNvPr id="1310728" name="Text Box 8"/>
          <p:cNvSpPr txBox="1">
            <a:spLocks noChangeArrowheads="1"/>
          </p:cNvSpPr>
          <p:nvPr/>
        </p:nvSpPr>
        <p:spPr bwMode="auto">
          <a:xfrm>
            <a:off x="4759510" y="6217023"/>
            <a:ext cx="40767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2800" dirty="0">
                <a:solidFill>
                  <a:srgbClr val="000000"/>
                </a:solidFill>
                <a:latin typeface="+mj-lt"/>
              </a:rPr>
              <a:t>Leiomyosarcoma</a:t>
            </a:r>
          </a:p>
        </p:txBody>
      </p:sp>
      <p:pic>
        <p:nvPicPr>
          <p:cNvPr id="1310730" name="Picture 10" descr="showimag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18063" y="101600"/>
            <a:ext cx="3983037" cy="60785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580669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12778" name="Picture 10" descr="leiomyosarcom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76800" y="381000"/>
            <a:ext cx="3943350" cy="5562600"/>
          </a:xfrm>
          <a:prstGeom prst="rect">
            <a:avLst/>
          </a:prstGeom>
          <a:noFill/>
          <a:extLst>
            <a:ext uri="{909E8E84-426E-40dd-AFC4-6F175D3DCCD1}">
              <a14:hiddenFill xmlns="" xmlns:a14="http://schemas.microsoft.com/office/drawing/2010/main">
                <a:solidFill>
                  <a:srgbClr val="FFFFFF"/>
                </a:solidFill>
              </a14:hiddenFill>
            </a:ext>
          </a:extLst>
        </p:spPr>
      </p:pic>
      <p:pic>
        <p:nvPicPr>
          <p:cNvPr id="1312780" name="Picture 12" descr="leiomyoma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1000" y="381000"/>
            <a:ext cx="3810000" cy="556260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 Box 2"/>
          <p:cNvSpPr txBox="1">
            <a:spLocks noChangeArrowheads="1"/>
          </p:cNvSpPr>
          <p:nvPr/>
        </p:nvSpPr>
        <p:spPr bwMode="auto">
          <a:xfrm>
            <a:off x="190500" y="6127377"/>
            <a:ext cx="40767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2800" dirty="0">
                <a:solidFill>
                  <a:srgbClr val="000000"/>
                </a:solidFill>
                <a:latin typeface="+mj-lt"/>
              </a:rPr>
              <a:t>Leiomyoma</a:t>
            </a:r>
          </a:p>
        </p:txBody>
      </p:sp>
      <p:sp>
        <p:nvSpPr>
          <p:cNvPr id="7" name="Text Box 8"/>
          <p:cNvSpPr txBox="1">
            <a:spLocks noChangeArrowheads="1"/>
          </p:cNvSpPr>
          <p:nvPr/>
        </p:nvSpPr>
        <p:spPr bwMode="auto">
          <a:xfrm>
            <a:off x="4759510" y="6127377"/>
            <a:ext cx="40767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2800" dirty="0">
                <a:solidFill>
                  <a:srgbClr val="000000"/>
                </a:solidFill>
                <a:latin typeface="+mj-lt"/>
              </a:rPr>
              <a:t>Leiomyosarcoma</a:t>
            </a:r>
          </a:p>
        </p:txBody>
      </p:sp>
    </p:spTree>
    <p:extLst>
      <p:ext uri="{BB962C8B-B14F-4D97-AF65-F5344CB8AC3E}">
        <p14:creationId xmlns:p14="http://schemas.microsoft.com/office/powerpoint/2010/main" val="4221954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8914" name="Rectangle 2"/>
          <p:cNvSpPr>
            <a:spLocks noGrp="1" noChangeArrowheads="1"/>
          </p:cNvSpPr>
          <p:nvPr>
            <p:ph type="title"/>
          </p:nvPr>
        </p:nvSpPr>
        <p:spPr>
          <a:noFill/>
          <a:ln/>
        </p:spPr>
        <p:txBody>
          <a:bodyPr lIns="92075" tIns="46038" rIns="92075" bIns="46038"/>
          <a:lstStyle/>
          <a:p>
            <a:r>
              <a:rPr lang="en-US" sz="3200" dirty="0"/>
              <a:t>Endometrial Carcinoma</a:t>
            </a:r>
          </a:p>
        </p:txBody>
      </p:sp>
      <p:sp>
        <p:nvSpPr>
          <p:cNvPr id="1318915" name="Rectangle 3"/>
          <p:cNvSpPr>
            <a:spLocks noGrp="1" noChangeArrowheads="1"/>
          </p:cNvSpPr>
          <p:nvPr>
            <p:ph type="body" idx="1"/>
          </p:nvPr>
        </p:nvSpPr>
        <p:spPr>
          <a:xfrm>
            <a:off x="1216212" y="2100732"/>
            <a:ext cx="7192682" cy="3609788"/>
          </a:xfrm>
        </p:spPr>
        <p:txBody>
          <a:bodyPr>
            <a:noAutofit/>
          </a:bodyPr>
          <a:lstStyle/>
          <a:p>
            <a:pPr>
              <a:spcBef>
                <a:spcPct val="50000"/>
              </a:spcBef>
              <a:buSzPct val="100000"/>
            </a:pPr>
            <a:r>
              <a:rPr lang="en-US" sz="2800" dirty="0">
                <a:latin typeface="+mj-lt"/>
              </a:rPr>
              <a:t>Peak age: 55-65 (not before 40)</a:t>
            </a:r>
          </a:p>
          <a:p>
            <a:pPr>
              <a:spcBef>
                <a:spcPct val="50000"/>
              </a:spcBef>
              <a:buSzPct val="100000"/>
            </a:pPr>
            <a:r>
              <a:rPr lang="en-US" sz="2800" dirty="0">
                <a:latin typeface="+mj-lt"/>
              </a:rPr>
              <a:t>Frequently preceded by atypical endometrial hyperplasia</a:t>
            </a:r>
          </a:p>
          <a:p>
            <a:pPr>
              <a:spcBef>
                <a:spcPct val="50000"/>
              </a:spcBef>
              <a:buSzPct val="100000"/>
            </a:pPr>
            <a:r>
              <a:rPr lang="en-US" sz="2800" dirty="0">
                <a:latin typeface="+mj-lt"/>
              </a:rPr>
              <a:t>Risk factors involve estrogen excess </a:t>
            </a:r>
          </a:p>
          <a:p>
            <a:pPr>
              <a:spcBef>
                <a:spcPct val="50000"/>
              </a:spcBef>
              <a:buSzPct val="100000"/>
            </a:pPr>
            <a:r>
              <a:rPr lang="en-US" sz="2800" dirty="0">
                <a:latin typeface="+mj-lt"/>
              </a:rPr>
              <a:t>Presents with abnormal bleeding</a:t>
            </a:r>
          </a:p>
          <a:p>
            <a:pPr>
              <a:spcBef>
                <a:spcPct val="50000"/>
              </a:spcBef>
              <a:buSzPct val="100000"/>
            </a:pPr>
            <a:r>
              <a:rPr lang="en-US" sz="2800" dirty="0">
                <a:latin typeface="+mj-lt"/>
              </a:rPr>
              <a:t>Metastasizes late</a:t>
            </a:r>
            <a:endParaRPr lang="en-US" dirty="0">
              <a:latin typeface="Arial" charset="0"/>
            </a:endParaRPr>
          </a:p>
          <a:p>
            <a:pPr>
              <a:buClr>
                <a:srgbClr val="66CCFF"/>
              </a:buClr>
              <a:buSzPct val="110000"/>
              <a:buFontTx/>
              <a:buNone/>
            </a:pPr>
            <a:endParaRPr lang="en-US" sz="2400" dirty="0">
              <a:latin typeface="Arial" charset="0"/>
            </a:endParaRPr>
          </a:p>
        </p:txBody>
      </p:sp>
    </p:spTree>
    <p:extLst>
      <p:ext uri="{BB962C8B-B14F-4D97-AF65-F5344CB8AC3E}">
        <p14:creationId xmlns:p14="http://schemas.microsoft.com/office/powerpoint/2010/main" val="3381071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a:noFill/>
          <a:ln/>
        </p:spPr>
        <p:txBody>
          <a:bodyPr lIns="92075" tIns="46038" rIns="92075" bIns="46038"/>
          <a:lstStyle/>
          <a:p>
            <a:r>
              <a:rPr lang="en-US" sz="3200" dirty="0"/>
              <a:t>Female Reproductive System Outline</a:t>
            </a:r>
          </a:p>
        </p:txBody>
      </p:sp>
      <p:sp>
        <p:nvSpPr>
          <p:cNvPr id="899075" name="Rectangle 3"/>
          <p:cNvSpPr>
            <a:spLocks noGrp="1" noChangeArrowheads="1"/>
          </p:cNvSpPr>
          <p:nvPr>
            <p:ph type="body" idx="1"/>
          </p:nvPr>
        </p:nvSpPr>
        <p:spPr>
          <a:xfrm>
            <a:off x="3088340" y="2182906"/>
            <a:ext cx="5009777" cy="2457596"/>
          </a:xfrm>
        </p:spPr>
        <p:txBody>
          <a:bodyPr>
            <a:spAutoFit/>
          </a:bodyPr>
          <a:lstStyle/>
          <a:p>
            <a:pPr>
              <a:buClr>
                <a:srgbClr val="484345"/>
              </a:buClr>
              <a:buSzPct val="100000"/>
            </a:pPr>
            <a:r>
              <a:rPr lang="en-US" sz="2800" dirty="0">
                <a:solidFill>
                  <a:srgbClr val="484345"/>
                </a:solidFill>
                <a:latin typeface="+mj-lt"/>
              </a:rPr>
              <a:t>Cervix</a:t>
            </a:r>
          </a:p>
          <a:p>
            <a:pPr>
              <a:spcBef>
                <a:spcPct val="70000"/>
              </a:spcBef>
              <a:buClr>
                <a:srgbClr val="484345"/>
              </a:buClr>
              <a:buSzPct val="100000"/>
            </a:pPr>
            <a:r>
              <a:rPr lang="en-US" sz="2800" dirty="0">
                <a:solidFill>
                  <a:srgbClr val="484345"/>
                </a:solidFill>
                <a:latin typeface="+mj-lt"/>
              </a:rPr>
              <a:t>Uterus</a:t>
            </a:r>
          </a:p>
          <a:p>
            <a:pPr>
              <a:spcBef>
                <a:spcPct val="70000"/>
              </a:spcBef>
              <a:buSzPct val="100000"/>
            </a:pPr>
            <a:r>
              <a:rPr lang="en-US" sz="2800" dirty="0">
                <a:latin typeface="+mj-lt"/>
              </a:rPr>
              <a:t>Ovaries</a:t>
            </a:r>
          </a:p>
          <a:p>
            <a:pPr lvl="1">
              <a:spcBef>
                <a:spcPts val="300"/>
              </a:spcBef>
              <a:buSzPct val="100000"/>
            </a:pPr>
            <a:r>
              <a:rPr lang="en-US" sz="2800" dirty="0">
                <a:latin typeface="+mj-lt"/>
              </a:rPr>
              <a:t>Tumors</a:t>
            </a:r>
          </a:p>
        </p:txBody>
      </p:sp>
    </p:spTree>
    <p:extLst>
      <p:ext uri="{BB962C8B-B14F-4D97-AF65-F5344CB8AC3E}">
        <p14:creationId xmlns:p14="http://schemas.microsoft.com/office/powerpoint/2010/main" val="2918240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27109" name="Picture 5" descr="show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47800" y="1706563"/>
            <a:ext cx="6705600" cy="2740025"/>
          </a:xfrm>
          <a:prstGeom prst="rect">
            <a:avLst/>
          </a:prstGeom>
          <a:noFill/>
          <a:extLst>
            <a:ext uri="{909E8E84-426E-40dd-AFC4-6F175D3DCCD1}">
              <a14:hiddenFill xmlns="" xmlns:a14="http://schemas.microsoft.com/office/drawing/2010/main">
                <a:solidFill>
                  <a:srgbClr val="FFFFFF"/>
                </a:solidFill>
              </a14:hiddenFill>
            </a:ext>
          </a:extLst>
        </p:spPr>
      </p:pic>
      <p:sp>
        <p:nvSpPr>
          <p:cNvPr id="1327110" name="Text Box 6"/>
          <p:cNvSpPr txBox="1">
            <a:spLocks noChangeArrowheads="1"/>
          </p:cNvSpPr>
          <p:nvPr/>
        </p:nvSpPr>
        <p:spPr bwMode="auto">
          <a:xfrm>
            <a:off x="152400" y="4442619"/>
            <a:ext cx="3200400" cy="430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2200" dirty="0">
                <a:solidFill>
                  <a:srgbClr val="000000"/>
                </a:solidFill>
                <a:latin typeface="+mj-lt"/>
              </a:rPr>
              <a:t>Surface epithelial tumors</a:t>
            </a:r>
          </a:p>
        </p:txBody>
      </p:sp>
      <p:sp>
        <p:nvSpPr>
          <p:cNvPr id="1327111" name="Text Box 7"/>
          <p:cNvSpPr txBox="1">
            <a:spLocks noChangeArrowheads="1"/>
          </p:cNvSpPr>
          <p:nvPr/>
        </p:nvSpPr>
        <p:spPr bwMode="auto">
          <a:xfrm>
            <a:off x="152400" y="4816475"/>
            <a:ext cx="3200400" cy="7017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20000"/>
              </a:spcBef>
              <a:buFontTx/>
              <a:buChar char="•"/>
            </a:pPr>
            <a:r>
              <a:rPr lang="en-US" dirty="0">
                <a:solidFill>
                  <a:srgbClr val="000000"/>
                </a:solidFill>
                <a:latin typeface="+mj-lt"/>
              </a:rPr>
              <a:t>  Cystadenoma</a:t>
            </a:r>
          </a:p>
          <a:p>
            <a:pPr algn="l">
              <a:spcBef>
                <a:spcPct val="20000"/>
              </a:spcBef>
              <a:buFontTx/>
              <a:buChar char="•"/>
            </a:pPr>
            <a:r>
              <a:rPr lang="en-US" dirty="0">
                <a:solidFill>
                  <a:srgbClr val="000000"/>
                </a:solidFill>
                <a:latin typeface="+mj-lt"/>
              </a:rPr>
              <a:t>  Cystadenocarcinoma</a:t>
            </a:r>
          </a:p>
        </p:txBody>
      </p:sp>
      <p:sp>
        <p:nvSpPr>
          <p:cNvPr id="1327112" name="Text Box 8"/>
          <p:cNvSpPr txBox="1">
            <a:spLocks noChangeArrowheads="1"/>
          </p:cNvSpPr>
          <p:nvPr/>
        </p:nvSpPr>
        <p:spPr bwMode="auto">
          <a:xfrm>
            <a:off x="2895600" y="4442619"/>
            <a:ext cx="2895600" cy="430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US" sz="2200" dirty="0">
                <a:solidFill>
                  <a:srgbClr val="000000"/>
                </a:solidFill>
                <a:latin typeface="+mj-lt"/>
              </a:rPr>
              <a:t>Germ cell tumors</a:t>
            </a:r>
          </a:p>
        </p:txBody>
      </p:sp>
      <p:sp>
        <p:nvSpPr>
          <p:cNvPr id="1327113" name="Text Box 9"/>
          <p:cNvSpPr txBox="1">
            <a:spLocks noChangeArrowheads="1"/>
          </p:cNvSpPr>
          <p:nvPr/>
        </p:nvSpPr>
        <p:spPr bwMode="auto">
          <a:xfrm>
            <a:off x="3352800" y="4816475"/>
            <a:ext cx="2133600" cy="16435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20000"/>
              </a:spcBef>
              <a:buFontTx/>
              <a:buChar char="•"/>
            </a:pPr>
            <a:r>
              <a:rPr lang="en-US" dirty="0">
                <a:solidFill>
                  <a:srgbClr val="000000"/>
                </a:solidFill>
                <a:latin typeface="+mj-lt"/>
              </a:rPr>
              <a:t>  Teratoma </a:t>
            </a:r>
          </a:p>
          <a:p>
            <a:pPr algn="l">
              <a:spcBef>
                <a:spcPct val="20000"/>
              </a:spcBef>
              <a:buFontTx/>
              <a:buChar char="•"/>
            </a:pPr>
            <a:r>
              <a:rPr lang="en-US" dirty="0">
                <a:solidFill>
                  <a:srgbClr val="000000"/>
                </a:solidFill>
                <a:latin typeface="+mj-lt"/>
              </a:rPr>
              <a:t>  Dysgerminoma</a:t>
            </a:r>
          </a:p>
          <a:p>
            <a:pPr algn="l">
              <a:spcBef>
                <a:spcPct val="20000"/>
              </a:spcBef>
              <a:buFontTx/>
              <a:buChar char="•"/>
            </a:pPr>
            <a:r>
              <a:rPr lang="en-US" dirty="0">
                <a:solidFill>
                  <a:srgbClr val="000000"/>
                </a:solidFill>
                <a:latin typeface="+mj-lt"/>
              </a:rPr>
              <a:t>  Yolk sac tumor</a:t>
            </a:r>
          </a:p>
          <a:p>
            <a:pPr algn="l">
              <a:spcBef>
                <a:spcPct val="20000"/>
              </a:spcBef>
              <a:buFontTx/>
              <a:buChar char="•"/>
            </a:pPr>
            <a:r>
              <a:rPr lang="en-US" dirty="0">
                <a:solidFill>
                  <a:srgbClr val="000000"/>
                </a:solidFill>
                <a:latin typeface="+mj-lt"/>
              </a:rPr>
              <a:t>  Choriocarcinoma</a:t>
            </a:r>
          </a:p>
          <a:p>
            <a:endParaRPr lang="en-US" dirty="0">
              <a:solidFill>
                <a:srgbClr val="000000"/>
              </a:solidFill>
              <a:latin typeface="+mj-lt"/>
            </a:endParaRPr>
          </a:p>
        </p:txBody>
      </p:sp>
      <p:sp>
        <p:nvSpPr>
          <p:cNvPr id="1327115" name="Text Box 11"/>
          <p:cNvSpPr txBox="1">
            <a:spLocks noChangeArrowheads="1"/>
          </p:cNvSpPr>
          <p:nvPr/>
        </p:nvSpPr>
        <p:spPr bwMode="auto">
          <a:xfrm>
            <a:off x="5943600" y="4816475"/>
            <a:ext cx="3276600" cy="7017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20000"/>
              </a:spcBef>
              <a:buFontTx/>
              <a:buChar char="•"/>
            </a:pPr>
            <a:r>
              <a:rPr lang="en-US" dirty="0">
                <a:solidFill>
                  <a:srgbClr val="000000"/>
                </a:solidFill>
                <a:latin typeface="+mj-lt"/>
              </a:rPr>
              <a:t>  Granulosa-theca cell tumor</a:t>
            </a:r>
          </a:p>
          <a:p>
            <a:pPr algn="l">
              <a:spcBef>
                <a:spcPct val="20000"/>
              </a:spcBef>
              <a:buFontTx/>
              <a:buChar char="•"/>
            </a:pPr>
            <a:r>
              <a:rPr lang="en-US" dirty="0">
                <a:solidFill>
                  <a:srgbClr val="000000"/>
                </a:solidFill>
                <a:latin typeface="+mj-lt"/>
              </a:rPr>
              <a:t>  Sertoli-Leydig cell tumor</a:t>
            </a:r>
          </a:p>
        </p:txBody>
      </p:sp>
      <p:sp>
        <p:nvSpPr>
          <p:cNvPr id="1327116" name="Rectangle 12"/>
          <p:cNvSpPr>
            <a:spLocks noChangeArrowheads="1"/>
          </p:cNvSpPr>
          <p:nvPr/>
        </p:nvSpPr>
        <p:spPr bwMode="auto">
          <a:xfrm>
            <a:off x="6172200" y="2759075"/>
            <a:ext cx="2133600" cy="1676400"/>
          </a:xfrm>
          <a:prstGeom prst="rect">
            <a:avLst/>
          </a:prstGeom>
          <a:solidFill>
            <a:srgbClr val="FFFFFF"/>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dirty="0"/>
          </a:p>
        </p:txBody>
      </p:sp>
      <p:sp>
        <p:nvSpPr>
          <p:cNvPr id="1327117" name="Rectangle 13"/>
          <p:cNvSpPr>
            <a:spLocks noChangeArrowheads="1"/>
          </p:cNvSpPr>
          <p:nvPr/>
        </p:nvSpPr>
        <p:spPr bwMode="auto">
          <a:xfrm>
            <a:off x="6248400" y="1692275"/>
            <a:ext cx="2133600" cy="1676400"/>
          </a:xfrm>
          <a:prstGeom prst="rect">
            <a:avLst/>
          </a:prstGeom>
          <a:solidFill>
            <a:srgbClr val="FFFFFF"/>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dirty="0"/>
          </a:p>
        </p:txBody>
      </p:sp>
      <p:sp>
        <p:nvSpPr>
          <p:cNvPr id="1327114" name="Text Box 10"/>
          <p:cNvSpPr txBox="1">
            <a:spLocks noChangeArrowheads="1"/>
          </p:cNvSpPr>
          <p:nvPr/>
        </p:nvSpPr>
        <p:spPr bwMode="auto">
          <a:xfrm>
            <a:off x="5943600" y="4442619"/>
            <a:ext cx="3095812" cy="430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r>
              <a:rPr lang="en-US" sz="2200" dirty="0">
                <a:solidFill>
                  <a:srgbClr val="000000"/>
                </a:solidFill>
                <a:latin typeface="+mj-lt"/>
              </a:rPr>
              <a:t>Sex cord-stromal tumors</a:t>
            </a:r>
          </a:p>
        </p:txBody>
      </p:sp>
      <p:sp>
        <p:nvSpPr>
          <p:cNvPr id="1327118" name="Text Box 14"/>
          <p:cNvSpPr txBox="1">
            <a:spLocks noChangeArrowheads="1"/>
          </p:cNvSpPr>
          <p:nvPr/>
        </p:nvSpPr>
        <p:spPr bwMode="auto">
          <a:xfrm>
            <a:off x="1771650" y="471488"/>
            <a:ext cx="554355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Origin of Ovarian Tumors</a:t>
            </a:r>
          </a:p>
        </p:txBody>
      </p:sp>
      <p:grpSp>
        <p:nvGrpSpPr>
          <p:cNvPr id="5" name="Group 4">
            <a:extLst>
              <a:ext uri="{FF2B5EF4-FFF2-40B4-BE49-F238E27FC236}">
                <a16:creationId xmlns:a16="http://schemas.microsoft.com/office/drawing/2014/main" id="{E67DFE86-0DDD-D547-977A-E98A39343C73}"/>
              </a:ext>
            </a:extLst>
          </p:cNvPr>
          <p:cNvGrpSpPr/>
          <p:nvPr/>
        </p:nvGrpSpPr>
        <p:grpSpPr>
          <a:xfrm>
            <a:off x="88900" y="3937000"/>
            <a:ext cx="3136900" cy="1663700"/>
            <a:chOff x="88900" y="3937000"/>
            <a:chExt cx="3136900" cy="1663700"/>
          </a:xfrm>
        </p:grpSpPr>
        <p:sp>
          <p:nvSpPr>
            <p:cNvPr id="3" name="Rectangle 2">
              <a:extLst>
                <a:ext uri="{FF2B5EF4-FFF2-40B4-BE49-F238E27FC236}">
                  <a16:creationId xmlns:a16="http://schemas.microsoft.com/office/drawing/2014/main" id="{C3DB423B-A4F9-6143-A94D-D1D98A38A40E}"/>
                </a:ext>
              </a:extLst>
            </p:cNvPr>
            <p:cNvSpPr/>
            <p:nvPr/>
          </p:nvSpPr>
          <p:spPr>
            <a:xfrm>
              <a:off x="88900" y="4406900"/>
              <a:ext cx="3136900" cy="1193800"/>
            </a:xfrm>
            <a:prstGeom prst="rect">
              <a:avLst/>
            </a:prstGeom>
            <a:noFill/>
            <a:ln w="444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90E32AA-92AB-904A-95A8-79922383F9A9}"/>
                </a:ext>
              </a:extLst>
            </p:cNvPr>
            <p:cNvSpPr txBox="1"/>
            <p:nvPr/>
          </p:nvSpPr>
          <p:spPr>
            <a:xfrm>
              <a:off x="444500" y="3937000"/>
              <a:ext cx="2400300" cy="461665"/>
            </a:xfrm>
            <a:prstGeom prst="rect">
              <a:avLst/>
            </a:prstGeom>
            <a:noFill/>
          </p:spPr>
          <p:txBody>
            <a:bodyPr wrap="square" rtlCol="0">
              <a:spAutoFit/>
            </a:bodyPr>
            <a:lstStyle/>
            <a:p>
              <a:pPr algn="ctr"/>
              <a:r>
                <a:rPr lang="en-US" sz="2400" dirty="0">
                  <a:solidFill>
                    <a:srgbClr val="FF0000"/>
                  </a:solidFill>
                </a:rPr>
                <a:t>Most common!</a:t>
              </a:r>
            </a:p>
          </p:txBody>
        </p:sp>
      </p:grpSp>
    </p:spTree>
    <p:extLst>
      <p:ext uri="{BB962C8B-B14F-4D97-AF65-F5344CB8AC3E}">
        <p14:creationId xmlns:p14="http://schemas.microsoft.com/office/powerpoint/2010/main" val="197404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5186" name="Rectangle 2"/>
          <p:cNvSpPr>
            <a:spLocks noGrp="1" noChangeArrowheads="1"/>
          </p:cNvSpPr>
          <p:nvPr>
            <p:ph type="title"/>
          </p:nvPr>
        </p:nvSpPr>
        <p:spPr>
          <a:noFill/>
          <a:ln/>
        </p:spPr>
        <p:txBody>
          <a:bodyPr lIns="92075" tIns="46038" rIns="92075" bIns="46038"/>
          <a:lstStyle/>
          <a:p>
            <a:r>
              <a:rPr lang="en-US" sz="3200" dirty="0"/>
              <a:t>Cystadenoma</a:t>
            </a:r>
          </a:p>
        </p:txBody>
      </p:sp>
      <p:sp>
        <p:nvSpPr>
          <p:cNvPr id="1245187" name="Rectangle 3"/>
          <p:cNvSpPr>
            <a:spLocks noGrp="1" noChangeArrowheads="1"/>
          </p:cNvSpPr>
          <p:nvPr>
            <p:ph type="body" idx="1"/>
          </p:nvPr>
        </p:nvSpPr>
        <p:spPr>
          <a:xfrm>
            <a:off x="1167652" y="2305615"/>
            <a:ext cx="7503459" cy="2246769"/>
          </a:xfrm>
        </p:spPr>
        <p:txBody>
          <a:bodyPr wrap="square">
            <a:spAutoFit/>
          </a:bodyPr>
          <a:lstStyle/>
          <a:p>
            <a:pPr>
              <a:spcBef>
                <a:spcPct val="50000"/>
              </a:spcBef>
              <a:buSzPct val="100000"/>
            </a:pPr>
            <a:r>
              <a:rPr lang="en-US" sz="2800" dirty="0">
                <a:latin typeface="+mj-lt"/>
              </a:rPr>
              <a:t>Benign tumor derived from surface epithelium of the ovary</a:t>
            </a:r>
          </a:p>
          <a:p>
            <a:pPr>
              <a:spcBef>
                <a:spcPct val="50000"/>
              </a:spcBef>
              <a:buSzPct val="100000"/>
            </a:pPr>
            <a:r>
              <a:rPr lang="en-US" sz="2800" dirty="0">
                <a:latin typeface="+mj-lt"/>
              </a:rPr>
              <a:t>Contains cystic spaces filled with fluid</a:t>
            </a:r>
          </a:p>
          <a:p>
            <a:pPr>
              <a:spcBef>
                <a:spcPct val="50000"/>
              </a:spcBef>
              <a:buSzPct val="100000"/>
            </a:pPr>
            <a:r>
              <a:rPr lang="en-US" sz="2800" dirty="0">
                <a:latin typeface="+mj-lt"/>
              </a:rPr>
              <a:t>Typically large, occasionally bilateral</a:t>
            </a:r>
          </a:p>
        </p:txBody>
      </p:sp>
    </p:spTree>
    <p:extLst>
      <p:ext uri="{BB962C8B-B14F-4D97-AF65-F5344CB8AC3E}">
        <p14:creationId xmlns:p14="http://schemas.microsoft.com/office/powerpoint/2010/main" val="4271578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49636" name="Picture 4" descr="2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0960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3"/>
          <p:cNvSpPr txBox="1">
            <a:spLocks noChangeArrowheads="1"/>
          </p:cNvSpPr>
          <p:nvPr/>
        </p:nvSpPr>
        <p:spPr bwMode="auto">
          <a:xfrm>
            <a:off x="1319310" y="6202924"/>
            <a:ext cx="6539753"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r">
              <a:buSzTx/>
            </a:pPr>
            <a:r>
              <a:rPr lang="en-US" sz="3200" dirty="0">
                <a:solidFill>
                  <a:srgbClr val="000000"/>
                </a:solidFill>
              </a:rPr>
              <a:t>Patient with ovarian cystadenoma</a:t>
            </a:r>
          </a:p>
        </p:txBody>
      </p:sp>
    </p:spTree>
    <p:extLst>
      <p:ext uri="{BB962C8B-B14F-4D97-AF65-F5344CB8AC3E}">
        <p14:creationId xmlns:p14="http://schemas.microsoft.com/office/powerpoint/2010/main" val="2718436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7346" name="Picture 2" descr="3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90800" y="152400"/>
            <a:ext cx="3900488" cy="59436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3"/>
          <p:cNvSpPr txBox="1">
            <a:spLocks noChangeArrowheads="1"/>
          </p:cNvSpPr>
          <p:nvPr/>
        </p:nvSpPr>
        <p:spPr bwMode="auto">
          <a:xfrm>
            <a:off x="1319310" y="6202924"/>
            <a:ext cx="6539753"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rPr>
              <a:t>Ovarian cystadenoma</a:t>
            </a:r>
          </a:p>
        </p:txBody>
      </p:sp>
    </p:spTree>
    <p:extLst>
      <p:ext uri="{BB962C8B-B14F-4D97-AF65-F5344CB8AC3E}">
        <p14:creationId xmlns:p14="http://schemas.microsoft.com/office/powerpoint/2010/main" val="289001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53732" name="Picture 4" descr="06"/>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9144000" cy="620292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3"/>
          <p:cNvSpPr txBox="1">
            <a:spLocks noChangeArrowheads="1"/>
          </p:cNvSpPr>
          <p:nvPr/>
        </p:nvSpPr>
        <p:spPr bwMode="auto">
          <a:xfrm>
            <a:off x="1319310" y="6202924"/>
            <a:ext cx="6539753"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rPr>
              <a:t>Ovarian cystadenoma</a:t>
            </a:r>
          </a:p>
        </p:txBody>
      </p:sp>
    </p:spTree>
    <p:extLst>
      <p:ext uri="{BB962C8B-B14F-4D97-AF65-F5344CB8AC3E}">
        <p14:creationId xmlns:p14="http://schemas.microsoft.com/office/powerpoint/2010/main" val="2335831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a:noFill/>
          <a:ln/>
        </p:spPr>
        <p:txBody>
          <a:bodyPr lIns="92075" tIns="46038" rIns="92075" bIns="46038"/>
          <a:lstStyle/>
          <a:p>
            <a:r>
              <a:rPr lang="en-US" sz="3200" dirty="0"/>
              <a:t>Teratoma</a:t>
            </a:r>
          </a:p>
        </p:txBody>
      </p:sp>
      <p:sp>
        <p:nvSpPr>
          <p:cNvPr id="1359875" name="Rectangle 3"/>
          <p:cNvSpPr>
            <a:spLocks noGrp="1" noChangeArrowheads="1"/>
          </p:cNvSpPr>
          <p:nvPr>
            <p:ph type="body" idx="1"/>
          </p:nvPr>
        </p:nvSpPr>
        <p:spPr>
          <a:xfrm>
            <a:off x="940547" y="1650255"/>
            <a:ext cx="7874000" cy="3970318"/>
          </a:xfrm>
        </p:spPr>
        <p:txBody>
          <a:bodyPr wrap="square">
            <a:spAutoFit/>
          </a:bodyPr>
          <a:lstStyle/>
          <a:p>
            <a:pPr>
              <a:spcBef>
                <a:spcPct val="50000"/>
              </a:spcBef>
              <a:buSzPct val="100000"/>
            </a:pPr>
            <a:r>
              <a:rPr lang="en-US" sz="2800" dirty="0"/>
              <a:t>Benign tumor arising from germ cells</a:t>
            </a:r>
          </a:p>
          <a:p>
            <a:pPr>
              <a:spcBef>
                <a:spcPct val="50000"/>
              </a:spcBef>
              <a:buSzPct val="100000"/>
            </a:pPr>
            <a:r>
              <a:rPr lang="en-US" sz="2800" dirty="0"/>
              <a:t>Sometimes called “dermoid cyst” because it’s usually cystic and lined by skin</a:t>
            </a:r>
          </a:p>
          <a:p>
            <a:pPr>
              <a:spcBef>
                <a:spcPct val="50000"/>
              </a:spcBef>
              <a:buSzPct val="100000"/>
            </a:pPr>
            <a:r>
              <a:rPr lang="en-US" sz="2800" dirty="0"/>
              <a:t>Usually presents as an abdominal mass</a:t>
            </a:r>
          </a:p>
          <a:p>
            <a:pPr>
              <a:spcBef>
                <a:spcPct val="50000"/>
              </a:spcBef>
              <a:buSzPct val="100000"/>
            </a:pPr>
            <a:r>
              <a:rPr lang="en-US" sz="2800" dirty="0"/>
              <a:t>Often contains many types of tissue such as cartilage, bone, neural tissue</a:t>
            </a:r>
          </a:p>
          <a:p>
            <a:pPr>
              <a:spcBef>
                <a:spcPct val="50000"/>
              </a:spcBef>
              <a:buSzPct val="100000"/>
            </a:pPr>
            <a:r>
              <a:rPr lang="en-US" sz="2800" dirty="0"/>
              <a:t>Rare cases become malignant</a:t>
            </a:r>
          </a:p>
        </p:txBody>
      </p:sp>
    </p:spTree>
    <p:extLst>
      <p:ext uri="{BB962C8B-B14F-4D97-AF65-F5344CB8AC3E}">
        <p14:creationId xmlns:p14="http://schemas.microsoft.com/office/powerpoint/2010/main" val="1553470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45538" name="Picture 2" descr="14 teratom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172200"/>
          </a:xfrm>
          <a:prstGeom prst="rect">
            <a:avLst/>
          </a:prstGeom>
          <a:noFill/>
          <a:extLst>
            <a:ext uri="{909E8E84-426E-40dd-AFC4-6F175D3DCCD1}">
              <a14:hiddenFill xmlns="" xmlns:a14="http://schemas.microsoft.com/office/drawing/2010/main">
                <a:solidFill>
                  <a:srgbClr val="FFFFFF"/>
                </a:solidFill>
              </a14:hiddenFill>
            </a:ext>
          </a:extLst>
        </p:spPr>
      </p:pic>
      <p:sp>
        <p:nvSpPr>
          <p:cNvPr id="1345540" name="Text Box 4"/>
          <p:cNvSpPr txBox="1">
            <a:spLocks noChangeArrowheads="1"/>
          </p:cNvSpPr>
          <p:nvPr/>
        </p:nvSpPr>
        <p:spPr bwMode="auto">
          <a:xfrm>
            <a:off x="1752600" y="6232806"/>
            <a:ext cx="554355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Teratoma</a:t>
            </a:r>
          </a:p>
        </p:txBody>
      </p:sp>
    </p:spTree>
    <p:extLst>
      <p:ext uri="{BB962C8B-B14F-4D97-AF65-F5344CB8AC3E}">
        <p14:creationId xmlns:p14="http://schemas.microsoft.com/office/powerpoint/2010/main" val="37264997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9154" name="Rectangle 2"/>
          <p:cNvSpPr>
            <a:spLocks noGrp="1" noChangeArrowheads="1"/>
          </p:cNvSpPr>
          <p:nvPr>
            <p:ph type="title"/>
          </p:nvPr>
        </p:nvSpPr>
        <p:spPr>
          <a:noFill/>
          <a:ln/>
        </p:spPr>
        <p:txBody>
          <a:bodyPr lIns="92075" tIns="46038" rIns="92075" bIns="46038"/>
          <a:lstStyle/>
          <a:p>
            <a:r>
              <a:rPr lang="en-US" sz="3200" dirty="0"/>
              <a:t>Ovarian Cancer</a:t>
            </a:r>
          </a:p>
        </p:txBody>
      </p:sp>
      <p:sp>
        <p:nvSpPr>
          <p:cNvPr id="1329155" name="Rectangle 3"/>
          <p:cNvSpPr>
            <a:spLocks noGrp="1" noChangeArrowheads="1"/>
          </p:cNvSpPr>
          <p:nvPr>
            <p:ph type="body" idx="1"/>
          </p:nvPr>
        </p:nvSpPr>
        <p:spPr>
          <a:xfrm>
            <a:off x="845668" y="1815451"/>
            <a:ext cx="8119035" cy="4185761"/>
          </a:xfrm>
        </p:spPr>
        <p:txBody>
          <a:bodyPr wrap="square">
            <a:spAutoFit/>
          </a:bodyPr>
          <a:lstStyle/>
          <a:p>
            <a:pPr>
              <a:spcBef>
                <a:spcPct val="50000"/>
              </a:spcBef>
              <a:buSzPct val="100000"/>
            </a:pPr>
            <a:r>
              <a:rPr lang="en-US" sz="2800" dirty="0"/>
              <a:t>2023 estimates: 20,000 new cases / 13,000 deaths</a:t>
            </a:r>
          </a:p>
          <a:p>
            <a:pPr>
              <a:spcBef>
                <a:spcPct val="50000"/>
              </a:spcBef>
              <a:buSzPct val="100000"/>
            </a:pPr>
            <a:r>
              <a:rPr lang="en-US" sz="2800" dirty="0"/>
              <a:t>Peak age: 50</a:t>
            </a:r>
          </a:p>
          <a:p>
            <a:pPr>
              <a:spcBef>
                <a:spcPct val="50000"/>
              </a:spcBef>
              <a:buSzPct val="100000"/>
            </a:pPr>
            <a:r>
              <a:rPr lang="en-US" sz="2800" dirty="0"/>
              <a:t>Risk factors: estrogen excess, family history</a:t>
            </a:r>
          </a:p>
          <a:p>
            <a:pPr>
              <a:spcBef>
                <a:spcPct val="50000"/>
              </a:spcBef>
              <a:buSzPct val="100000"/>
            </a:pPr>
            <a:r>
              <a:rPr lang="en-US" sz="2800" dirty="0"/>
              <a:t>Symptoms: bloating, pain, more frequent/urgent urination</a:t>
            </a:r>
          </a:p>
          <a:p>
            <a:pPr>
              <a:spcBef>
                <a:spcPct val="50000"/>
              </a:spcBef>
              <a:buSzPct val="100000"/>
            </a:pPr>
            <a:r>
              <a:rPr lang="en-US" sz="2800" dirty="0"/>
              <a:t>Often metastatic at diagnosis</a:t>
            </a:r>
          </a:p>
          <a:p>
            <a:pPr>
              <a:spcBef>
                <a:spcPct val="50000"/>
              </a:spcBef>
              <a:buSzPct val="100000"/>
            </a:pPr>
            <a:r>
              <a:rPr lang="en-US" sz="2800" dirty="0"/>
              <a:t>Most are cystadenocarcinomas</a:t>
            </a:r>
          </a:p>
        </p:txBody>
      </p:sp>
    </p:spTree>
    <p:extLst>
      <p:ext uri="{BB962C8B-B14F-4D97-AF65-F5344CB8AC3E}">
        <p14:creationId xmlns:p14="http://schemas.microsoft.com/office/powerpoint/2010/main" val="14948915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0114" name="Text Box 2"/>
          <p:cNvSpPr txBox="1">
            <a:spLocks noChangeArrowheads="1"/>
          </p:cNvSpPr>
          <p:nvPr/>
        </p:nvSpPr>
        <p:spPr bwMode="auto">
          <a:xfrm>
            <a:off x="1752600" y="6232806"/>
            <a:ext cx="554355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Papillary cystadenocarcinoma</a:t>
            </a:r>
          </a:p>
        </p:txBody>
      </p:sp>
      <p:pic>
        <p:nvPicPr>
          <p:cNvPr id="1370119" name="Picture 7" descr="FEM07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172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69338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4213" name="Picture 5" descr="FEM05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1722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2"/>
          <p:cNvSpPr txBox="1">
            <a:spLocks noChangeArrowheads="1"/>
          </p:cNvSpPr>
          <p:nvPr/>
        </p:nvSpPr>
        <p:spPr bwMode="auto">
          <a:xfrm>
            <a:off x="1752600" y="6232806"/>
            <a:ext cx="554355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Papillary cystadenocarcinoma</a:t>
            </a:r>
          </a:p>
        </p:txBody>
      </p:sp>
    </p:spTree>
    <p:extLst>
      <p:ext uri="{BB962C8B-B14F-4D97-AF65-F5344CB8AC3E}">
        <p14:creationId xmlns:p14="http://schemas.microsoft.com/office/powerpoint/2010/main" val="2647743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8066" name="Rectangle 2"/>
          <p:cNvSpPr>
            <a:spLocks noGrp="1" noChangeArrowheads="1"/>
          </p:cNvSpPr>
          <p:nvPr>
            <p:ph type="title"/>
          </p:nvPr>
        </p:nvSpPr>
        <p:spPr>
          <a:noFill/>
          <a:ln/>
        </p:spPr>
        <p:txBody>
          <a:bodyPr lIns="92075" tIns="46038" rIns="92075" bIns="46038"/>
          <a:lstStyle/>
          <a:p>
            <a:r>
              <a:rPr lang="en-US" sz="3200" dirty="0"/>
              <a:t>Ovarian Cancer</a:t>
            </a:r>
          </a:p>
        </p:txBody>
      </p:sp>
      <p:sp>
        <p:nvSpPr>
          <p:cNvPr id="1368067" name="Rectangle 3"/>
          <p:cNvSpPr>
            <a:spLocks noGrp="1" noChangeArrowheads="1"/>
          </p:cNvSpPr>
          <p:nvPr>
            <p:ph type="body" idx="1"/>
          </p:nvPr>
        </p:nvSpPr>
        <p:spPr>
          <a:xfrm>
            <a:off x="1072777" y="2446354"/>
            <a:ext cx="7289800" cy="2185214"/>
          </a:xfrm>
        </p:spPr>
        <p:txBody>
          <a:bodyPr>
            <a:spAutoFit/>
          </a:bodyPr>
          <a:lstStyle/>
          <a:p>
            <a:pPr>
              <a:spcBef>
                <a:spcPct val="50000"/>
              </a:spcBef>
              <a:buSzPct val="100000"/>
            </a:pPr>
            <a:r>
              <a:rPr lang="en-US" sz="2800" dirty="0">
                <a:latin typeface="+mj-lt"/>
              </a:rPr>
              <a:t>Treatment: surgery, radiation, chemotherapy</a:t>
            </a:r>
          </a:p>
          <a:p>
            <a:pPr>
              <a:spcBef>
                <a:spcPct val="50000"/>
              </a:spcBef>
              <a:buSzPct val="100000"/>
            </a:pPr>
            <a:r>
              <a:rPr lang="en-US" sz="2800" dirty="0">
                <a:latin typeface="+mj-lt"/>
              </a:rPr>
              <a:t>Prognosis depends on stage</a:t>
            </a:r>
          </a:p>
          <a:p>
            <a:pPr lvl="1">
              <a:spcBef>
                <a:spcPts val="600"/>
              </a:spcBef>
              <a:buSzPct val="100000"/>
            </a:pPr>
            <a:r>
              <a:rPr lang="en-US" sz="2800" dirty="0">
                <a:latin typeface="+mj-lt"/>
              </a:rPr>
              <a:t>Cancer inside ovary: 5y survival 70%</a:t>
            </a:r>
          </a:p>
          <a:p>
            <a:pPr lvl="1">
              <a:spcBef>
                <a:spcPts val="600"/>
              </a:spcBef>
              <a:buSzPct val="100000"/>
            </a:pPr>
            <a:r>
              <a:rPr lang="en-US" sz="2800" dirty="0">
                <a:latin typeface="+mj-lt"/>
              </a:rPr>
              <a:t>Cancer outside ovary: 5y survival 13%</a:t>
            </a:r>
          </a:p>
        </p:txBody>
      </p:sp>
    </p:spTree>
    <p:extLst>
      <p:ext uri="{BB962C8B-B14F-4D97-AF65-F5344CB8AC3E}">
        <p14:creationId xmlns:p14="http://schemas.microsoft.com/office/powerpoint/2010/main" val="1082499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ChangeArrowheads="1"/>
          </p:cNvSpPr>
          <p:nvPr>
            <p:ph type="title"/>
          </p:nvPr>
        </p:nvSpPr>
        <p:spPr>
          <a:noFill/>
          <a:ln/>
        </p:spPr>
        <p:txBody>
          <a:bodyPr lIns="92075" tIns="46038" rIns="92075" bIns="46038"/>
          <a:lstStyle/>
          <a:p>
            <a:r>
              <a:rPr lang="en-US" sz="3200" dirty="0"/>
              <a:t>Female Reproductive System Outline</a:t>
            </a:r>
          </a:p>
        </p:txBody>
      </p:sp>
      <p:sp>
        <p:nvSpPr>
          <p:cNvPr id="899075" name="Rectangle 3"/>
          <p:cNvSpPr>
            <a:spLocks noGrp="1" noChangeArrowheads="1"/>
          </p:cNvSpPr>
          <p:nvPr>
            <p:ph type="body" idx="1"/>
          </p:nvPr>
        </p:nvSpPr>
        <p:spPr>
          <a:xfrm>
            <a:off x="3088341" y="2182906"/>
            <a:ext cx="3829424" cy="3659463"/>
          </a:xfrm>
        </p:spPr>
        <p:txBody>
          <a:bodyPr>
            <a:spAutoFit/>
          </a:bodyPr>
          <a:lstStyle/>
          <a:p>
            <a:pPr>
              <a:buClrTx/>
              <a:buSzPct val="100000"/>
            </a:pPr>
            <a:r>
              <a:rPr lang="en-US" sz="2800" dirty="0">
                <a:solidFill>
                  <a:srgbClr val="484345"/>
                </a:solidFill>
                <a:latin typeface="+mj-lt"/>
              </a:rPr>
              <a:t>Cervix</a:t>
            </a:r>
          </a:p>
          <a:p>
            <a:pPr>
              <a:spcBef>
                <a:spcPct val="70000"/>
              </a:spcBef>
              <a:buClrTx/>
              <a:buSzPct val="100000"/>
            </a:pPr>
            <a:r>
              <a:rPr lang="en-US" sz="2800" dirty="0">
                <a:solidFill>
                  <a:srgbClr val="484345"/>
                </a:solidFill>
                <a:latin typeface="+mj-lt"/>
              </a:rPr>
              <a:t>Uterus</a:t>
            </a:r>
          </a:p>
          <a:p>
            <a:pPr>
              <a:spcBef>
                <a:spcPct val="70000"/>
              </a:spcBef>
              <a:buClrTx/>
              <a:buSzPct val="100000"/>
            </a:pPr>
            <a:r>
              <a:rPr lang="en-US" sz="2800" dirty="0">
                <a:solidFill>
                  <a:srgbClr val="484345"/>
                </a:solidFill>
                <a:latin typeface="+mj-lt"/>
              </a:rPr>
              <a:t>Ovaries</a:t>
            </a:r>
          </a:p>
          <a:p>
            <a:pPr>
              <a:spcBef>
                <a:spcPct val="70000"/>
              </a:spcBef>
              <a:buSzPct val="100000"/>
            </a:pPr>
            <a:r>
              <a:rPr lang="en-US" sz="2800" dirty="0">
                <a:latin typeface="+mj-lt"/>
              </a:rPr>
              <a:t>Breast</a:t>
            </a:r>
          </a:p>
          <a:p>
            <a:pPr lvl="1">
              <a:spcBef>
                <a:spcPts val="300"/>
              </a:spcBef>
              <a:buSzPct val="100000"/>
            </a:pPr>
            <a:r>
              <a:rPr lang="en-US" sz="2800" dirty="0">
                <a:latin typeface="+mj-lt"/>
              </a:rPr>
              <a:t>Fibrocystic change</a:t>
            </a:r>
          </a:p>
          <a:p>
            <a:pPr lvl="1">
              <a:spcBef>
                <a:spcPts val="300"/>
              </a:spcBef>
              <a:buSzPct val="100000"/>
            </a:pPr>
            <a:r>
              <a:rPr lang="en-US" sz="2800" dirty="0">
                <a:latin typeface="+mj-lt"/>
              </a:rPr>
              <a:t>Tumors</a:t>
            </a:r>
          </a:p>
        </p:txBody>
      </p:sp>
    </p:spTree>
    <p:extLst>
      <p:ext uri="{BB962C8B-B14F-4D97-AF65-F5344CB8AC3E}">
        <p14:creationId xmlns:p14="http://schemas.microsoft.com/office/powerpoint/2010/main" val="2918240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82" name="Rectangle 2"/>
          <p:cNvSpPr>
            <a:spLocks noGrp="1" noChangeArrowheads="1"/>
          </p:cNvSpPr>
          <p:nvPr>
            <p:ph type="title"/>
          </p:nvPr>
        </p:nvSpPr>
        <p:spPr>
          <a:noFill/>
          <a:ln/>
        </p:spPr>
        <p:txBody>
          <a:bodyPr lIns="92075" tIns="46038" rIns="92075" bIns="46038"/>
          <a:lstStyle/>
          <a:p>
            <a:r>
              <a:rPr lang="en-US" sz="3200" dirty="0"/>
              <a:t>Breast</a:t>
            </a:r>
          </a:p>
        </p:txBody>
      </p:sp>
      <p:sp>
        <p:nvSpPr>
          <p:cNvPr id="1249283" name="Rectangle 3"/>
          <p:cNvSpPr>
            <a:spLocks noGrp="1" noChangeArrowheads="1"/>
          </p:cNvSpPr>
          <p:nvPr>
            <p:ph type="body" idx="1"/>
          </p:nvPr>
        </p:nvSpPr>
        <p:spPr>
          <a:xfrm>
            <a:off x="1210235" y="2167967"/>
            <a:ext cx="7231529" cy="2893100"/>
          </a:xfrm>
        </p:spPr>
        <p:txBody>
          <a:bodyPr wrap="square">
            <a:spAutoFit/>
          </a:bodyPr>
          <a:lstStyle/>
          <a:p>
            <a:pPr>
              <a:spcBef>
                <a:spcPct val="50000"/>
              </a:spcBef>
              <a:buSzPct val="100000"/>
            </a:pPr>
            <a:r>
              <a:rPr lang="en-US" sz="2800" dirty="0">
                <a:latin typeface="+mj-lt"/>
              </a:rPr>
              <a:t>Many breast diseases present as lumps</a:t>
            </a:r>
          </a:p>
          <a:p>
            <a:pPr>
              <a:spcBef>
                <a:spcPct val="50000"/>
              </a:spcBef>
              <a:buSzPct val="100000"/>
            </a:pPr>
            <a:r>
              <a:rPr lang="en-US" sz="2800" dirty="0">
                <a:latin typeface="+mj-lt"/>
              </a:rPr>
              <a:t>Most lumps are NOT cancerous…</a:t>
            </a:r>
          </a:p>
          <a:p>
            <a:pPr>
              <a:spcBef>
                <a:spcPct val="50000"/>
              </a:spcBef>
              <a:buSzPct val="100000"/>
            </a:pPr>
            <a:r>
              <a:rPr lang="en-US" sz="2800" dirty="0">
                <a:latin typeface="+mj-lt"/>
              </a:rPr>
              <a:t>…but a lump always needs to be evaluated</a:t>
            </a:r>
          </a:p>
          <a:p>
            <a:pPr>
              <a:spcBef>
                <a:spcPct val="50000"/>
              </a:spcBef>
              <a:buSzPct val="100000"/>
            </a:pPr>
            <a:r>
              <a:rPr lang="en-US" sz="2800" dirty="0">
                <a:latin typeface="+mj-lt"/>
              </a:rPr>
              <a:t>Ultrasound, mammography, fine needle aspiration, and biopsy are the usual methods</a:t>
            </a:r>
          </a:p>
        </p:txBody>
      </p:sp>
    </p:spTree>
    <p:extLst>
      <p:ext uri="{BB962C8B-B14F-4D97-AF65-F5344CB8AC3E}">
        <p14:creationId xmlns:p14="http://schemas.microsoft.com/office/powerpoint/2010/main" val="2915574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8309" name="Picture 5" descr="show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0" y="1257300"/>
            <a:ext cx="7620000" cy="4762500"/>
          </a:xfrm>
          <a:prstGeom prst="rect">
            <a:avLst/>
          </a:prstGeom>
          <a:noFill/>
          <a:extLst>
            <a:ext uri="{909E8E84-426E-40dd-AFC4-6F175D3DCCD1}">
              <a14:hiddenFill xmlns="" xmlns:a14="http://schemas.microsoft.com/office/drawing/2010/main">
                <a:solidFill>
                  <a:srgbClr val="FFFFFF"/>
                </a:solidFill>
              </a14:hiddenFill>
            </a:ext>
          </a:extLst>
        </p:spPr>
      </p:pic>
      <p:sp>
        <p:nvSpPr>
          <p:cNvPr id="1378310" name="Text Box 6"/>
          <p:cNvSpPr txBox="1">
            <a:spLocks noChangeArrowheads="1"/>
          </p:cNvSpPr>
          <p:nvPr/>
        </p:nvSpPr>
        <p:spPr bwMode="auto">
          <a:xfrm>
            <a:off x="1269906" y="309282"/>
            <a:ext cx="6604187"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rPr>
              <a:t>Most breast lumps are not cancerous</a:t>
            </a:r>
          </a:p>
        </p:txBody>
      </p:sp>
    </p:spTree>
    <p:extLst>
      <p:ext uri="{BB962C8B-B14F-4D97-AF65-F5344CB8AC3E}">
        <p14:creationId xmlns:p14="http://schemas.microsoft.com/office/powerpoint/2010/main" val="2916175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1330" name="Rectangle 2"/>
          <p:cNvSpPr>
            <a:spLocks noGrp="1" noChangeArrowheads="1"/>
          </p:cNvSpPr>
          <p:nvPr>
            <p:ph type="title"/>
          </p:nvPr>
        </p:nvSpPr>
        <p:spPr>
          <a:noFill/>
          <a:ln/>
        </p:spPr>
        <p:txBody>
          <a:bodyPr lIns="92075" tIns="46038" rIns="92075" bIns="46038"/>
          <a:lstStyle/>
          <a:p>
            <a:r>
              <a:rPr lang="en-US" sz="3200" dirty="0"/>
              <a:t>Fibrocystic Change</a:t>
            </a:r>
          </a:p>
        </p:txBody>
      </p:sp>
      <p:sp>
        <p:nvSpPr>
          <p:cNvPr id="1251331" name="Rectangle 3"/>
          <p:cNvSpPr>
            <a:spLocks noGrp="1" noChangeArrowheads="1"/>
          </p:cNvSpPr>
          <p:nvPr>
            <p:ph type="body" idx="1"/>
          </p:nvPr>
        </p:nvSpPr>
        <p:spPr>
          <a:xfrm>
            <a:off x="1645770" y="2084295"/>
            <a:ext cx="6990230" cy="3379694"/>
          </a:xfrm>
        </p:spPr>
        <p:txBody>
          <a:bodyPr>
            <a:normAutofit/>
          </a:bodyPr>
          <a:lstStyle/>
          <a:p>
            <a:pPr>
              <a:spcBef>
                <a:spcPct val="50000"/>
              </a:spcBef>
              <a:buSzPct val="100000"/>
            </a:pPr>
            <a:r>
              <a:rPr lang="en-US" sz="2800" dirty="0">
                <a:latin typeface="+mj-lt"/>
              </a:rPr>
              <a:t>“Lumpy bumpy” breast tissue containing cysts and fibrous tissue</a:t>
            </a:r>
          </a:p>
          <a:p>
            <a:pPr>
              <a:spcBef>
                <a:spcPct val="50000"/>
              </a:spcBef>
              <a:buSzPct val="100000"/>
            </a:pPr>
            <a:r>
              <a:rPr lang="en-US" sz="2800" dirty="0"/>
              <a:t>Very common</a:t>
            </a:r>
          </a:p>
          <a:p>
            <a:pPr>
              <a:spcBef>
                <a:spcPct val="50000"/>
              </a:spcBef>
              <a:buSzPct val="100000"/>
            </a:pPr>
            <a:r>
              <a:rPr lang="en-US" sz="2800" dirty="0">
                <a:latin typeface="+mj-lt"/>
              </a:rPr>
              <a:t>Most cases are NOT associated with increased cancer risk</a:t>
            </a:r>
            <a:endParaRPr lang="en-US" sz="2800" i="1" dirty="0">
              <a:latin typeface="+mj-lt"/>
            </a:endParaRPr>
          </a:p>
        </p:txBody>
      </p:sp>
    </p:spTree>
    <p:extLst>
      <p:ext uri="{BB962C8B-B14F-4D97-AF65-F5344CB8AC3E}">
        <p14:creationId xmlns:p14="http://schemas.microsoft.com/office/powerpoint/2010/main" val="2546802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0356" name="Text Box 4"/>
          <p:cNvSpPr txBox="1">
            <a:spLocks noChangeArrowheads="1"/>
          </p:cNvSpPr>
          <p:nvPr/>
        </p:nvSpPr>
        <p:spPr bwMode="auto">
          <a:xfrm>
            <a:off x="1390650" y="6232806"/>
            <a:ext cx="638175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Fibrocystic change</a:t>
            </a:r>
          </a:p>
        </p:txBody>
      </p:sp>
      <p:pic>
        <p:nvPicPr>
          <p:cNvPr id="1380359" name="Picture 7" descr="21 nodular hyperplasia micr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1690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882577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88547" name="Picture 3" descr="showimage"/>
          <p:cNvPicPr>
            <a:picLocks noChangeAspect="1" noChangeArrowheads="1"/>
          </p:cNvPicPr>
          <p:nvPr/>
        </p:nvPicPr>
        <p:blipFill>
          <a:blip r:embed="rId3">
            <a:lum bright="-12000" contrast="12000"/>
            <a:extLst>
              <a:ext uri="{28A0092B-C50C-407E-A947-70E740481C1C}">
                <a14:useLocalDpi xmlns:a14="http://schemas.microsoft.com/office/drawing/2010/main"/>
              </a:ext>
            </a:extLst>
          </a:blip>
          <a:srcRect/>
          <a:stretch>
            <a:fillRect/>
          </a:stretch>
        </p:blipFill>
        <p:spPr bwMode="auto">
          <a:xfrm>
            <a:off x="0" y="0"/>
            <a:ext cx="9144000" cy="61722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4"/>
          <p:cNvSpPr txBox="1">
            <a:spLocks noChangeArrowheads="1"/>
          </p:cNvSpPr>
          <p:nvPr/>
        </p:nvSpPr>
        <p:spPr bwMode="auto">
          <a:xfrm>
            <a:off x="1390650" y="6232806"/>
            <a:ext cx="638175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Fibrocystic change</a:t>
            </a:r>
          </a:p>
        </p:txBody>
      </p:sp>
    </p:spTree>
    <p:extLst>
      <p:ext uri="{BB962C8B-B14F-4D97-AF65-F5344CB8AC3E}">
        <p14:creationId xmlns:p14="http://schemas.microsoft.com/office/powerpoint/2010/main" val="1038306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0594" name="Rectangle 2"/>
          <p:cNvSpPr>
            <a:spLocks noGrp="1" noChangeArrowheads="1"/>
          </p:cNvSpPr>
          <p:nvPr>
            <p:ph type="title"/>
          </p:nvPr>
        </p:nvSpPr>
        <p:spPr>
          <a:noFill/>
          <a:ln/>
        </p:spPr>
        <p:txBody>
          <a:bodyPr lIns="92075" tIns="46038" rIns="92075" bIns="46038"/>
          <a:lstStyle/>
          <a:p>
            <a:r>
              <a:rPr lang="en-US" sz="3200" dirty="0"/>
              <a:t>Fibroadenoma</a:t>
            </a:r>
          </a:p>
        </p:txBody>
      </p:sp>
      <p:sp>
        <p:nvSpPr>
          <p:cNvPr id="1390595" name="Rectangle 3"/>
          <p:cNvSpPr>
            <a:spLocks noGrp="1" noChangeArrowheads="1"/>
          </p:cNvSpPr>
          <p:nvPr>
            <p:ph type="body" idx="1"/>
          </p:nvPr>
        </p:nvSpPr>
        <p:spPr>
          <a:xfrm>
            <a:off x="941294" y="2061882"/>
            <a:ext cx="7897906" cy="3108543"/>
          </a:xfrm>
        </p:spPr>
        <p:txBody>
          <a:bodyPr wrap="square">
            <a:spAutoFit/>
          </a:bodyPr>
          <a:lstStyle/>
          <a:p>
            <a:pPr>
              <a:spcBef>
                <a:spcPct val="50000"/>
              </a:spcBef>
              <a:buSzPct val="100000"/>
            </a:pPr>
            <a:r>
              <a:rPr lang="en-US" sz="2800" dirty="0">
                <a:latin typeface="+mj-lt"/>
              </a:rPr>
              <a:t>Most common benign breast tumor</a:t>
            </a:r>
          </a:p>
          <a:p>
            <a:pPr>
              <a:spcBef>
                <a:spcPct val="50000"/>
              </a:spcBef>
              <a:buSzPct val="100000"/>
            </a:pPr>
            <a:r>
              <a:rPr lang="en-US" sz="2800" dirty="0">
                <a:latin typeface="+mj-lt"/>
              </a:rPr>
              <a:t>Stimulated by estrogen</a:t>
            </a:r>
          </a:p>
          <a:p>
            <a:pPr>
              <a:spcBef>
                <a:spcPct val="50000"/>
              </a:spcBef>
              <a:buSzPct val="100000"/>
            </a:pPr>
            <a:r>
              <a:rPr lang="en-US" sz="2800" dirty="0">
                <a:latin typeface="+mj-lt"/>
              </a:rPr>
              <a:t>Peak incidence: 20s</a:t>
            </a:r>
          </a:p>
          <a:p>
            <a:pPr>
              <a:spcBef>
                <a:spcPct val="50000"/>
              </a:spcBef>
              <a:buSzPct val="100000"/>
            </a:pPr>
            <a:r>
              <a:rPr lang="en-US" sz="2800" dirty="0">
                <a:latin typeface="+mj-lt"/>
              </a:rPr>
              <a:t>Solitary, discrete, moveable mass</a:t>
            </a:r>
          </a:p>
          <a:p>
            <a:pPr>
              <a:spcBef>
                <a:spcPct val="50000"/>
              </a:spcBef>
              <a:buSzPct val="100000"/>
            </a:pPr>
            <a:r>
              <a:rPr lang="en-US" sz="2800" dirty="0">
                <a:latin typeface="+mj-lt"/>
              </a:rPr>
              <a:t>Fibrous tissue with compressed ducts and lobules</a:t>
            </a:r>
          </a:p>
        </p:txBody>
      </p:sp>
    </p:spTree>
    <p:extLst>
      <p:ext uri="{BB962C8B-B14F-4D97-AF65-F5344CB8AC3E}">
        <p14:creationId xmlns:p14="http://schemas.microsoft.com/office/powerpoint/2010/main" val="1607848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6742" name="Rectangle 6"/>
          <p:cNvSpPr>
            <a:spLocks noChangeArrowheads="1"/>
          </p:cNvSpPr>
          <p:nvPr/>
        </p:nvSpPr>
        <p:spPr bwMode="auto">
          <a:xfrm>
            <a:off x="0" y="0"/>
            <a:ext cx="9144000" cy="6172200"/>
          </a:xfrm>
          <a:prstGeom prst="rect">
            <a:avLst/>
          </a:prstGeom>
          <a:solidFill>
            <a:srgbClr val="000000"/>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dirty="0"/>
          </a:p>
        </p:txBody>
      </p:sp>
      <p:sp>
        <p:nvSpPr>
          <p:cNvPr id="1396738" name="Text Box 2"/>
          <p:cNvSpPr txBox="1">
            <a:spLocks noChangeArrowheads="1"/>
          </p:cNvSpPr>
          <p:nvPr/>
        </p:nvSpPr>
        <p:spPr bwMode="auto">
          <a:xfrm>
            <a:off x="1390650" y="6247747"/>
            <a:ext cx="638175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Fibroadenoma</a:t>
            </a:r>
          </a:p>
        </p:txBody>
      </p:sp>
      <p:pic>
        <p:nvPicPr>
          <p:cNvPr id="1396741" name="Picture 5" descr="show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457200"/>
            <a:ext cx="9144000" cy="5181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73095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94692" name="Picture 4" descr="show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18807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2"/>
          <p:cNvSpPr txBox="1">
            <a:spLocks noChangeArrowheads="1"/>
          </p:cNvSpPr>
          <p:nvPr/>
        </p:nvSpPr>
        <p:spPr bwMode="auto">
          <a:xfrm>
            <a:off x="1390650" y="6247747"/>
            <a:ext cx="638175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latin typeface="+mj-lt"/>
              </a:rPr>
              <a:t>Fibroadenoma</a:t>
            </a:r>
          </a:p>
        </p:txBody>
      </p:sp>
    </p:spTree>
    <p:extLst>
      <p:ext uri="{BB962C8B-B14F-4D97-AF65-F5344CB8AC3E}">
        <p14:creationId xmlns:p14="http://schemas.microsoft.com/office/powerpoint/2010/main" val="7604364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786" name="Rectangle 2"/>
          <p:cNvSpPr>
            <a:spLocks noGrp="1" noChangeArrowheads="1"/>
          </p:cNvSpPr>
          <p:nvPr>
            <p:ph type="title"/>
          </p:nvPr>
        </p:nvSpPr>
        <p:spPr>
          <a:noFill/>
          <a:ln/>
        </p:spPr>
        <p:txBody>
          <a:bodyPr lIns="92075" tIns="46038" rIns="92075" bIns="46038"/>
          <a:lstStyle/>
          <a:p>
            <a:r>
              <a:rPr lang="en-US" sz="3200" dirty="0"/>
              <a:t>Breast Carcinoma</a:t>
            </a:r>
          </a:p>
        </p:txBody>
      </p:sp>
      <p:sp>
        <p:nvSpPr>
          <p:cNvPr id="1398787" name="Rectangle 3"/>
          <p:cNvSpPr>
            <a:spLocks noGrp="1" noChangeArrowheads="1"/>
          </p:cNvSpPr>
          <p:nvPr>
            <p:ph type="body" idx="1"/>
          </p:nvPr>
        </p:nvSpPr>
        <p:spPr>
          <a:xfrm>
            <a:off x="741080" y="2303929"/>
            <a:ext cx="8174319" cy="3323987"/>
          </a:xfrm>
        </p:spPr>
        <p:txBody>
          <a:bodyPr wrap="square">
            <a:spAutoFit/>
          </a:bodyPr>
          <a:lstStyle/>
          <a:p>
            <a:pPr>
              <a:spcBef>
                <a:spcPct val="50000"/>
              </a:spcBef>
              <a:buSzPct val="100000"/>
            </a:pPr>
            <a:r>
              <a:rPr lang="en-US" sz="2800" dirty="0">
                <a:latin typeface="+mj-lt"/>
              </a:rPr>
              <a:t>2023 estimates: 300,000 new cases / 44,000 deaths </a:t>
            </a:r>
          </a:p>
          <a:p>
            <a:pPr>
              <a:spcBef>
                <a:spcPct val="50000"/>
              </a:spcBef>
              <a:buSzPct val="100000"/>
            </a:pPr>
            <a:r>
              <a:rPr lang="en-US" sz="2800" dirty="0">
                <a:latin typeface="+mj-lt"/>
              </a:rPr>
              <a:t>Really common! Incidence: 1 in 8 women! </a:t>
            </a:r>
          </a:p>
          <a:p>
            <a:pPr>
              <a:spcBef>
                <a:spcPct val="50000"/>
              </a:spcBef>
              <a:buSzPct val="100000"/>
            </a:pPr>
            <a:r>
              <a:rPr lang="en-US" sz="2800" dirty="0">
                <a:latin typeface="+mj-lt"/>
              </a:rPr>
              <a:t>Usually presents as a lump</a:t>
            </a:r>
          </a:p>
          <a:p>
            <a:pPr>
              <a:spcBef>
                <a:spcPct val="50000"/>
              </a:spcBef>
              <a:buSzPct val="100000"/>
            </a:pPr>
            <a:r>
              <a:rPr lang="en-US" sz="2800" dirty="0">
                <a:latin typeface="+mj-lt"/>
              </a:rPr>
              <a:t>Risk factors: age (75% of patients are &gt;50), estrogen excess, alcohol consumption, high-fat diet, family history (less than 10% of all cases)</a:t>
            </a:r>
          </a:p>
        </p:txBody>
      </p:sp>
    </p:spTree>
    <p:extLst>
      <p:ext uri="{BB962C8B-B14F-4D97-AF65-F5344CB8AC3E}">
        <p14:creationId xmlns:p14="http://schemas.microsoft.com/office/powerpoint/2010/main" val="19599805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746" name="Rectangle 2"/>
          <p:cNvSpPr>
            <a:spLocks noGrp="1" noChangeArrowheads="1"/>
          </p:cNvSpPr>
          <p:nvPr>
            <p:ph type="title"/>
          </p:nvPr>
        </p:nvSpPr>
        <p:spPr>
          <a:noFill/>
          <a:ln/>
        </p:spPr>
        <p:txBody>
          <a:bodyPr lIns="92075" tIns="46038" rIns="92075" bIns="46038"/>
          <a:lstStyle/>
          <a:p>
            <a:r>
              <a:rPr lang="en-US" sz="3200" dirty="0"/>
              <a:t>Breast Carcinoma Family History</a:t>
            </a:r>
          </a:p>
        </p:txBody>
      </p:sp>
      <p:sp>
        <p:nvSpPr>
          <p:cNvPr id="1439747" name="Rectangle 3"/>
          <p:cNvSpPr>
            <a:spLocks noGrp="1" noChangeArrowheads="1"/>
          </p:cNvSpPr>
          <p:nvPr>
            <p:ph type="body" idx="1"/>
          </p:nvPr>
        </p:nvSpPr>
        <p:spPr>
          <a:xfrm>
            <a:off x="969683" y="2081463"/>
            <a:ext cx="7924800" cy="3108543"/>
          </a:xfrm>
        </p:spPr>
        <p:txBody>
          <a:bodyPr wrap="square">
            <a:spAutoFit/>
          </a:bodyPr>
          <a:lstStyle/>
          <a:p>
            <a:pPr>
              <a:spcBef>
                <a:spcPct val="50000"/>
              </a:spcBef>
              <a:buSzPct val="100000"/>
            </a:pPr>
            <a:r>
              <a:rPr lang="en-US" sz="2800" dirty="0">
                <a:latin typeface="+mj-lt"/>
              </a:rPr>
              <a:t>Worry if first degree relative with breast cancer</a:t>
            </a:r>
          </a:p>
          <a:p>
            <a:pPr>
              <a:spcBef>
                <a:spcPct val="50000"/>
              </a:spcBef>
              <a:buSzPct val="100000"/>
            </a:pPr>
            <a:r>
              <a:rPr lang="en-US" sz="2800" dirty="0">
                <a:latin typeface="+mj-lt"/>
              </a:rPr>
              <a:t>Most have BRCA-1 or BRCA-2 mutations</a:t>
            </a:r>
          </a:p>
          <a:p>
            <a:pPr>
              <a:spcBef>
                <a:spcPct val="50000"/>
              </a:spcBef>
              <a:buSzPct val="100000"/>
            </a:pPr>
            <a:r>
              <a:rPr lang="en-US" sz="2800" dirty="0">
                <a:latin typeface="+mj-lt"/>
              </a:rPr>
              <a:t>Tumor suppressor genes; help repair DNA</a:t>
            </a:r>
          </a:p>
          <a:p>
            <a:pPr>
              <a:spcBef>
                <a:spcPct val="50000"/>
              </a:spcBef>
              <a:buSzPct val="100000"/>
            </a:pPr>
            <a:r>
              <a:rPr lang="en-US" sz="2800" dirty="0">
                <a:latin typeface="+mj-lt"/>
              </a:rPr>
              <a:t>Genetic testing difficult</a:t>
            </a:r>
          </a:p>
          <a:p>
            <a:pPr>
              <a:spcBef>
                <a:spcPct val="50000"/>
              </a:spcBef>
              <a:buSzPct val="100000"/>
            </a:pPr>
            <a:r>
              <a:rPr lang="en-US" sz="2800" dirty="0">
                <a:latin typeface="+mj-lt"/>
              </a:rPr>
              <a:t>Most carriers get cancer by age 70</a:t>
            </a:r>
          </a:p>
        </p:txBody>
      </p:sp>
    </p:spTree>
    <p:extLst>
      <p:ext uri="{BB962C8B-B14F-4D97-AF65-F5344CB8AC3E}">
        <p14:creationId xmlns:p14="http://schemas.microsoft.com/office/powerpoint/2010/main" val="18247016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698" name="Rectangle 2"/>
          <p:cNvSpPr>
            <a:spLocks noGrp="1" noChangeArrowheads="1"/>
          </p:cNvSpPr>
          <p:nvPr>
            <p:ph type="title"/>
          </p:nvPr>
        </p:nvSpPr>
        <p:spPr>
          <a:xfrm>
            <a:off x="457200" y="0"/>
            <a:ext cx="8229600" cy="1143000"/>
          </a:xfrm>
          <a:noFill/>
          <a:ln/>
        </p:spPr>
        <p:txBody>
          <a:bodyPr lIns="92075" tIns="46038" rIns="92075" bIns="46038"/>
          <a:lstStyle/>
          <a:p>
            <a:r>
              <a:rPr lang="en-US" sz="3200" dirty="0"/>
              <a:t>Breast Carcinoma Clinical Findings</a:t>
            </a:r>
          </a:p>
        </p:txBody>
      </p:sp>
      <p:sp>
        <p:nvSpPr>
          <p:cNvPr id="1437699" name="Rectangle 3"/>
          <p:cNvSpPr>
            <a:spLocks noGrp="1" noChangeArrowheads="1"/>
          </p:cNvSpPr>
          <p:nvPr>
            <p:ph type="body" idx="1"/>
          </p:nvPr>
        </p:nvSpPr>
        <p:spPr>
          <a:xfrm>
            <a:off x="1468715" y="1113585"/>
            <a:ext cx="7543800" cy="5498942"/>
          </a:xfrm>
        </p:spPr>
        <p:txBody>
          <a:bodyPr wrap="square">
            <a:spAutoFit/>
          </a:bodyPr>
          <a:lstStyle/>
          <a:p>
            <a:pPr>
              <a:spcBef>
                <a:spcPct val="50000"/>
              </a:spcBef>
              <a:buClr>
                <a:schemeClr val="tx2"/>
              </a:buClr>
              <a:buSzPct val="110000"/>
              <a:buFontTx/>
              <a:buNone/>
            </a:pPr>
            <a:r>
              <a:rPr lang="en-US" sz="2800" dirty="0">
                <a:solidFill>
                  <a:srgbClr val="509601"/>
                </a:solidFill>
                <a:latin typeface="+mj-lt"/>
              </a:rPr>
              <a:t>If discovered by palpation:</a:t>
            </a:r>
          </a:p>
          <a:p>
            <a:pPr>
              <a:spcBef>
                <a:spcPts val="200"/>
              </a:spcBef>
              <a:buSzPct val="100000"/>
            </a:pPr>
            <a:r>
              <a:rPr lang="en-US" sz="2800" dirty="0">
                <a:latin typeface="+mj-lt"/>
              </a:rPr>
              <a:t>Solitary, painless, moveable mass</a:t>
            </a:r>
          </a:p>
          <a:p>
            <a:pPr>
              <a:spcBef>
                <a:spcPts val="200"/>
              </a:spcBef>
              <a:buSzPct val="100000"/>
            </a:pPr>
            <a:r>
              <a:rPr lang="en-US" sz="2800" dirty="0">
                <a:latin typeface="+mj-lt"/>
              </a:rPr>
              <a:t>2-3 cm in diameter</a:t>
            </a:r>
          </a:p>
          <a:p>
            <a:pPr>
              <a:spcBef>
                <a:spcPts val="200"/>
              </a:spcBef>
              <a:buSzPct val="100000"/>
            </a:pPr>
            <a:r>
              <a:rPr lang="en-US" sz="2800" dirty="0">
                <a:latin typeface="+mj-lt"/>
              </a:rPr>
              <a:t>Axillary nodes positive in 50% of patients</a:t>
            </a:r>
          </a:p>
          <a:p>
            <a:pPr>
              <a:spcBef>
                <a:spcPts val="1400"/>
              </a:spcBef>
              <a:buClr>
                <a:schemeClr val="tx2"/>
              </a:buClr>
              <a:buSzPct val="110000"/>
              <a:buFontTx/>
              <a:buNone/>
            </a:pPr>
            <a:r>
              <a:rPr lang="en-US" sz="2800" dirty="0">
                <a:solidFill>
                  <a:srgbClr val="509601"/>
                </a:solidFill>
                <a:latin typeface="+mj-lt"/>
              </a:rPr>
              <a:t>If discovered by mammography:</a:t>
            </a:r>
          </a:p>
          <a:p>
            <a:pPr>
              <a:spcBef>
                <a:spcPts val="200"/>
              </a:spcBef>
              <a:buSzPct val="100000"/>
            </a:pPr>
            <a:r>
              <a:rPr lang="en-US" sz="2800" dirty="0">
                <a:latin typeface="+mj-lt"/>
              </a:rPr>
              <a:t>1 cm in diameter</a:t>
            </a:r>
          </a:p>
          <a:p>
            <a:pPr>
              <a:spcBef>
                <a:spcPts val="200"/>
              </a:spcBef>
              <a:buSzPct val="100000"/>
            </a:pPr>
            <a:r>
              <a:rPr lang="en-US" sz="2800" dirty="0">
                <a:latin typeface="+mj-lt"/>
              </a:rPr>
              <a:t>Axillary nodes positive in 15% of patients</a:t>
            </a:r>
          </a:p>
          <a:p>
            <a:pPr>
              <a:spcBef>
                <a:spcPts val="1400"/>
              </a:spcBef>
              <a:buClr>
                <a:schemeClr val="tx2"/>
              </a:buClr>
              <a:buSzPct val="110000"/>
              <a:buFontTx/>
              <a:buNone/>
            </a:pPr>
            <a:r>
              <a:rPr lang="en-US" sz="2800" dirty="0">
                <a:solidFill>
                  <a:srgbClr val="509601"/>
                </a:solidFill>
                <a:latin typeface="+mj-lt"/>
              </a:rPr>
              <a:t>As disease progresses:</a:t>
            </a:r>
          </a:p>
          <a:p>
            <a:pPr>
              <a:spcBef>
                <a:spcPts val="200"/>
              </a:spcBef>
              <a:buSzPct val="100000"/>
            </a:pPr>
            <a:r>
              <a:rPr lang="en-US" sz="2800" dirty="0">
                <a:latin typeface="+mj-lt"/>
              </a:rPr>
              <a:t>Fixation to chest wall</a:t>
            </a:r>
          </a:p>
          <a:p>
            <a:pPr>
              <a:spcBef>
                <a:spcPts val="200"/>
              </a:spcBef>
              <a:buSzPct val="100000"/>
            </a:pPr>
            <a:r>
              <a:rPr lang="en-US" sz="2800" dirty="0">
                <a:latin typeface="+mj-lt"/>
              </a:rPr>
              <a:t>Adherence to overlying skin</a:t>
            </a:r>
          </a:p>
          <a:p>
            <a:pPr>
              <a:spcBef>
                <a:spcPts val="200"/>
              </a:spcBef>
              <a:buSzPct val="100000"/>
            </a:pPr>
            <a:r>
              <a:rPr lang="en-US" sz="2800" dirty="0">
                <a:latin typeface="+mj-lt"/>
              </a:rPr>
              <a:t>Peau d’orange</a:t>
            </a:r>
          </a:p>
        </p:txBody>
      </p:sp>
    </p:spTree>
    <p:extLst>
      <p:ext uri="{BB962C8B-B14F-4D97-AF65-F5344CB8AC3E}">
        <p14:creationId xmlns:p14="http://schemas.microsoft.com/office/powerpoint/2010/main" val="34024598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1560" name="Picture 8" descr="AMA_MedicalTests_Tests_Lev20_ScreeningForBreastCancer_JPP_0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38113"/>
            <a:ext cx="9144000" cy="664368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767400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9986" name="Rectangle 2"/>
          <p:cNvSpPr>
            <a:spLocks noChangeArrowheads="1"/>
          </p:cNvSpPr>
          <p:nvPr/>
        </p:nvSpPr>
        <p:spPr bwMode="auto">
          <a:xfrm>
            <a:off x="228600" y="6172200"/>
            <a:ext cx="87630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nchor="ctr"/>
          <a:lstStyle/>
          <a:p>
            <a:pPr algn="ctr">
              <a:spcBef>
                <a:spcPct val="0"/>
              </a:spcBef>
              <a:buSzTx/>
            </a:pPr>
            <a:r>
              <a:rPr lang="en-US" sz="3200" dirty="0">
                <a:solidFill>
                  <a:srgbClr val="000000"/>
                </a:solidFill>
                <a:latin typeface="+mj-lt"/>
              </a:rPr>
              <a:t>Advanced breast carcinoma: fixation to skin</a:t>
            </a:r>
          </a:p>
        </p:txBody>
      </p:sp>
      <p:pic>
        <p:nvPicPr>
          <p:cNvPr id="1449987" name="Picture 3" descr="Locally advanced breast carcinom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7700" y="152400"/>
            <a:ext cx="7848600" cy="58959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69555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29509" name="Picture 5" descr="3205907fig1"/>
          <p:cNvPicPr>
            <a:picLocks noChangeAspect="1" noChangeArrowheads="1"/>
          </p:cNvPicPr>
          <p:nvPr/>
        </p:nvPicPr>
        <p:blipFill>
          <a:blip r:embed="rId3" cstate="screen">
            <a:extLst>
              <a:ext uri="{28A0092B-C50C-407E-A947-70E740481C1C}">
                <a14:useLocalDpi xmlns:a14="http://schemas.microsoft.com/office/drawing/2010/main"/>
              </a:ext>
            </a:extLst>
          </a:blip>
          <a:srcRect t="6941" b="29604"/>
          <a:stretch>
            <a:fillRect/>
          </a:stretch>
        </p:blipFill>
        <p:spPr bwMode="auto">
          <a:xfrm>
            <a:off x="1308100" y="88900"/>
            <a:ext cx="6477000" cy="60579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2"/>
          <p:cNvSpPr>
            <a:spLocks noChangeArrowheads="1"/>
          </p:cNvSpPr>
          <p:nvPr/>
        </p:nvSpPr>
        <p:spPr bwMode="auto">
          <a:xfrm>
            <a:off x="228600" y="6172200"/>
            <a:ext cx="87630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nchor="ctr"/>
          <a:lstStyle/>
          <a:p>
            <a:pPr algn="ctr">
              <a:spcBef>
                <a:spcPct val="0"/>
              </a:spcBef>
              <a:buSzTx/>
            </a:pPr>
            <a:r>
              <a:rPr lang="en-US" sz="3200" dirty="0">
                <a:solidFill>
                  <a:srgbClr val="000000"/>
                </a:solidFill>
                <a:latin typeface="+mj-lt"/>
              </a:rPr>
              <a:t>Peau d’orange</a:t>
            </a:r>
          </a:p>
        </p:txBody>
      </p:sp>
    </p:spTree>
    <p:extLst>
      <p:ext uri="{BB962C8B-B14F-4D97-AF65-F5344CB8AC3E}">
        <p14:creationId xmlns:p14="http://schemas.microsoft.com/office/powerpoint/2010/main" val="5642785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0834" name="Rectangle 2"/>
          <p:cNvSpPr>
            <a:spLocks noGrp="1" noChangeArrowheads="1"/>
          </p:cNvSpPr>
          <p:nvPr>
            <p:ph type="title"/>
          </p:nvPr>
        </p:nvSpPr>
        <p:spPr>
          <a:noFill/>
          <a:ln/>
        </p:spPr>
        <p:txBody>
          <a:bodyPr lIns="92075" tIns="46038" rIns="92075" bIns="46038"/>
          <a:lstStyle/>
          <a:p>
            <a:r>
              <a:rPr lang="en-US" sz="3200" dirty="0"/>
              <a:t>Breast Carcinoma Histologic Types</a:t>
            </a:r>
          </a:p>
        </p:txBody>
      </p:sp>
      <p:sp>
        <p:nvSpPr>
          <p:cNvPr id="1400835" name="Rectangle 3"/>
          <p:cNvSpPr>
            <a:spLocks noGrp="1" noChangeArrowheads="1"/>
          </p:cNvSpPr>
          <p:nvPr>
            <p:ph type="body" idx="1"/>
          </p:nvPr>
        </p:nvSpPr>
        <p:spPr>
          <a:xfrm>
            <a:off x="1946836" y="1576294"/>
            <a:ext cx="5410200" cy="4324261"/>
          </a:xfrm>
        </p:spPr>
        <p:txBody>
          <a:bodyPr>
            <a:spAutoFit/>
          </a:bodyPr>
          <a:lstStyle/>
          <a:p>
            <a:pPr>
              <a:spcBef>
                <a:spcPct val="50000"/>
              </a:spcBef>
              <a:buSzPct val="100000"/>
              <a:buFontTx/>
              <a:buNone/>
            </a:pPr>
            <a:r>
              <a:rPr lang="en-US" sz="2800" dirty="0">
                <a:solidFill>
                  <a:srgbClr val="509601"/>
                </a:solidFill>
                <a:latin typeface="+mj-lt"/>
              </a:rPr>
              <a:t>Non-invasive</a:t>
            </a:r>
          </a:p>
          <a:p>
            <a:pPr>
              <a:spcBef>
                <a:spcPts val="600"/>
              </a:spcBef>
              <a:buSzPct val="100000"/>
            </a:pPr>
            <a:r>
              <a:rPr lang="en-US" sz="2800" dirty="0">
                <a:latin typeface="+mj-lt"/>
              </a:rPr>
              <a:t>Ductal carcinoma in situ (DCIS)</a:t>
            </a:r>
          </a:p>
          <a:p>
            <a:pPr>
              <a:spcBef>
                <a:spcPts val="600"/>
              </a:spcBef>
              <a:buSzPct val="100000"/>
            </a:pPr>
            <a:r>
              <a:rPr lang="en-US" sz="2800" dirty="0">
                <a:latin typeface="+mj-lt"/>
              </a:rPr>
              <a:t>Lobular carcinoma in situ (LCIS)</a:t>
            </a:r>
          </a:p>
          <a:p>
            <a:pPr>
              <a:spcBef>
                <a:spcPct val="75000"/>
              </a:spcBef>
              <a:buSzPct val="100000"/>
              <a:buFontTx/>
              <a:buNone/>
            </a:pPr>
            <a:r>
              <a:rPr lang="en-US" sz="2800" dirty="0">
                <a:solidFill>
                  <a:srgbClr val="509601"/>
                </a:solidFill>
                <a:latin typeface="+mj-lt"/>
              </a:rPr>
              <a:t>Invasive</a:t>
            </a:r>
          </a:p>
          <a:p>
            <a:pPr>
              <a:spcBef>
                <a:spcPts val="600"/>
              </a:spcBef>
              <a:buSzPct val="100000"/>
            </a:pPr>
            <a:r>
              <a:rPr lang="en-US" sz="2800" dirty="0">
                <a:latin typeface="+mj-lt"/>
              </a:rPr>
              <a:t>Ductal</a:t>
            </a:r>
          </a:p>
          <a:p>
            <a:pPr>
              <a:spcBef>
                <a:spcPts val="600"/>
              </a:spcBef>
              <a:buSzPct val="100000"/>
            </a:pPr>
            <a:r>
              <a:rPr lang="en-US" sz="2800" dirty="0">
                <a:latin typeface="+mj-lt"/>
              </a:rPr>
              <a:t>Lobular</a:t>
            </a:r>
          </a:p>
          <a:p>
            <a:pPr>
              <a:spcBef>
                <a:spcPts val="600"/>
              </a:spcBef>
              <a:buSzPct val="100000"/>
            </a:pPr>
            <a:r>
              <a:rPr lang="en-US" sz="2800" dirty="0">
                <a:latin typeface="+mj-lt"/>
              </a:rPr>
              <a:t>Inflammatory</a:t>
            </a:r>
          </a:p>
          <a:p>
            <a:pPr>
              <a:spcBef>
                <a:spcPts val="600"/>
              </a:spcBef>
              <a:buSzPct val="100000"/>
            </a:pPr>
            <a:r>
              <a:rPr lang="en-US" sz="2800" dirty="0">
                <a:latin typeface="+mj-lt"/>
              </a:rPr>
              <a:t>…and a bunch of other rare types</a:t>
            </a:r>
          </a:p>
        </p:txBody>
      </p:sp>
    </p:spTree>
    <p:extLst>
      <p:ext uri="{BB962C8B-B14F-4D97-AF65-F5344CB8AC3E}">
        <p14:creationId xmlns:p14="http://schemas.microsoft.com/office/powerpoint/2010/main" val="117526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noFill/>
          <a:ln/>
        </p:spPr>
        <p:txBody>
          <a:bodyPr lIns="92075" tIns="46038" rIns="92075" bIns="46038"/>
          <a:lstStyle/>
          <a:p>
            <a:r>
              <a:rPr lang="en-US" sz="3200" dirty="0"/>
              <a:t>Breast Carcinoma Prognostic Factors</a:t>
            </a:r>
          </a:p>
        </p:txBody>
      </p:sp>
      <p:sp>
        <p:nvSpPr>
          <p:cNvPr id="1404931" name="Rectangle 3"/>
          <p:cNvSpPr>
            <a:spLocks noGrp="1" noChangeArrowheads="1"/>
          </p:cNvSpPr>
          <p:nvPr>
            <p:ph type="body" idx="1"/>
          </p:nvPr>
        </p:nvSpPr>
        <p:spPr>
          <a:xfrm>
            <a:off x="2814916" y="2484717"/>
            <a:ext cx="5091953" cy="1815882"/>
          </a:xfrm>
        </p:spPr>
        <p:txBody>
          <a:bodyPr wrap="square">
            <a:spAutoFit/>
          </a:bodyPr>
          <a:lstStyle/>
          <a:p>
            <a:pPr>
              <a:spcBef>
                <a:spcPct val="50000"/>
              </a:spcBef>
              <a:buSzPct val="100000"/>
            </a:pPr>
            <a:r>
              <a:rPr lang="en-US" sz="2800" dirty="0">
                <a:latin typeface="+mj-lt"/>
              </a:rPr>
              <a:t>Stage</a:t>
            </a:r>
          </a:p>
          <a:p>
            <a:pPr>
              <a:spcBef>
                <a:spcPct val="50000"/>
              </a:spcBef>
              <a:buSzPct val="100000"/>
            </a:pPr>
            <a:r>
              <a:rPr lang="en-US" sz="2800" dirty="0">
                <a:latin typeface="+mj-lt"/>
              </a:rPr>
              <a:t>Grade</a:t>
            </a:r>
          </a:p>
          <a:p>
            <a:pPr>
              <a:spcBef>
                <a:spcPct val="50000"/>
              </a:spcBef>
              <a:buSzPct val="100000"/>
            </a:pPr>
            <a:r>
              <a:rPr lang="en-US" sz="2800" dirty="0">
                <a:latin typeface="+mj-lt"/>
              </a:rPr>
              <a:t>Type (inflammatory is worst)</a:t>
            </a:r>
          </a:p>
        </p:txBody>
      </p:sp>
    </p:spTree>
    <p:extLst>
      <p:ext uri="{BB962C8B-B14F-4D97-AF65-F5344CB8AC3E}">
        <p14:creationId xmlns:p14="http://schemas.microsoft.com/office/powerpoint/2010/main" val="37022026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13125" name="Picture 5" descr="show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1722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 Box 2"/>
          <p:cNvSpPr txBox="1">
            <a:spLocks noChangeArrowheads="1"/>
          </p:cNvSpPr>
          <p:nvPr/>
        </p:nvSpPr>
        <p:spPr bwMode="auto">
          <a:xfrm>
            <a:off x="1752600" y="6232806"/>
            <a:ext cx="554355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buSzTx/>
            </a:pPr>
            <a:r>
              <a:rPr lang="en-US" sz="3200" dirty="0">
                <a:solidFill>
                  <a:srgbClr val="000000"/>
                </a:solidFill>
              </a:rPr>
              <a:t>Lobular carcinoma in situ</a:t>
            </a:r>
          </a:p>
        </p:txBody>
      </p:sp>
    </p:spTree>
    <p:extLst>
      <p:ext uri="{BB962C8B-B14F-4D97-AF65-F5344CB8AC3E}">
        <p14:creationId xmlns:p14="http://schemas.microsoft.com/office/powerpoint/2010/main" val="33372245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23363" name="Picture 3" descr="breast cancer low grad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1722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2"/>
          <p:cNvSpPr txBox="1">
            <a:spLocks noChangeArrowheads="1"/>
          </p:cNvSpPr>
          <p:nvPr/>
        </p:nvSpPr>
        <p:spPr bwMode="auto">
          <a:xfrm>
            <a:off x="821766" y="6232806"/>
            <a:ext cx="7500471"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rPr>
              <a:t>Low-grade invasive ductal carcinoma</a:t>
            </a:r>
          </a:p>
        </p:txBody>
      </p:sp>
    </p:spTree>
    <p:extLst>
      <p:ext uri="{BB962C8B-B14F-4D97-AF65-F5344CB8AC3E}">
        <p14:creationId xmlns:p14="http://schemas.microsoft.com/office/powerpoint/2010/main" val="20428535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25411" name="Picture 3" descr="breast cancer high grad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1722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2"/>
          <p:cNvSpPr txBox="1">
            <a:spLocks noChangeArrowheads="1"/>
          </p:cNvSpPr>
          <p:nvPr/>
        </p:nvSpPr>
        <p:spPr bwMode="auto">
          <a:xfrm>
            <a:off x="821766" y="6232806"/>
            <a:ext cx="7500471"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rPr>
              <a:t>High-grade invasive ductal carcinoma</a:t>
            </a:r>
          </a:p>
        </p:txBody>
      </p:sp>
    </p:spTree>
    <p:extLst>
      <p:ext uri="{BB962C8B-B14F-4D97-AF65-F5344CB8AC3E}">
        <p14:creationId xmlns:p14="http://schemas.microsoft.com/office/powerpoint/2010/main" val="20168857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47941" name="Picture 5" descr="inflbrcalp"/>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217488"/>
            <a:ext cx="7772400" cy="587851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2"/>
          <p:cNvSpPr txBox="1">
            <a:spLocks noChangeArrowheads="1"/>
          </p:cNvSpPr>
          <p:nvPr/>
        </p:nvSpPr>
        <p:spPr bwMode="auto">
          <a:xfrm>
            <a:off x="821766" y="6232806"/>
            <a:ext cx="7500471"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rPr>
              <a:t>Inflammatory breast carcinoma</a:t>
            </a:r>
          </a:p>
        </p:txBody>
      </p:sp>
    </p:spTree>
    <p:extLst>
      <p:ext uri="{BB962C8B-B14F-4D97-AF65-F5344CB8AC3E}">
        <p14:creationId xmlns:p14="http://schemas.microsoft.com/office/powerpoint/2010/main" val="8840682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605" name="Picture 5" descr="Blue sentinel nod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0960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2"/>
          <p:cNvSpPr txBox="1">
            <a:spLocks noChangeArrowheads="1"/>
          </p:cNvSpPr>
          <p:nvPr/>
        </p:nvSpPr>
        <p:spPr bwMode="auto">
          <a:xfrm>
            <a:off x="821766" y="6202924"/>
            <a:ext cx="7500471"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buSzTx/>
            </a:pPr>
            <a:r>
              <a:rPr lang="en-US" sz="3200" dirty="0">
                <a:solidFill>
                  <a:srgbClr val="000000"/>
                </a:solidFill>
              </a:rPr>
              <a:t>Sentinel node biopsy</a:t>
            </a:r>
          </a:p>
        </p:txBody>
      </p:sp>
    </p:spTree>
    <p:extLst>
      <p:ext uri="{BB962C8B-B14F-4D97-AF65-F5344CB8AC3E}">
        <p14:creationId xmlns:p14="http://schemas.microsoft.com/office/powerpoint/2010/main" val="32491970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6978" name="Text Box 2"/>
          <p:cNvSpPr txBox="1">
            <a:spLocks noChangeArrowheads="1"/>
          </p:cNvSpPr>
          <p:nvPr/>
        </p:nvSpPr>
        <p:spPr bwMode="auto">
          <a:xfrm>
            <a:off x="1847850" y="1325282"/>
            <a:ext cx="1600200" cy="43396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25000"/>
              </a:spcBef>
            </a:pPr>
            <a:endParaRPr lang="en-US" sz="1600" dirty="0">
              <a:solidFill>
                <a:srgbClr val="CC0000"/>
              </a:solidFill>
              <a:latin typeface="Arial" charset="0"/>
            </a:endParaRPr>
          </a:p>
          <a:p>
            <a:pPr>
              <a:spcBef>
                <a:spcPct val="25000"/>
              </a:spcBef>
            </a:pPr>
            <a:r>
              <a:rPr lang="en-US" sz="1600" dirty="0">
                <a:solidFill>
                  <a:srgbClr val="CC0000"/>
                </a:solidFill>
                <a:latin typeface="Arial" charset="0"/>
              </a:rPr>
              <a:t>Stage 0</a:t>
            </a:r>
          </a:p>
          <a:p>
            <a:pPr>
              <a:spcBef>
                <a:spcPct val="25000"/>
              </a:spcBef>
            </a:pPr>
            <a:endParaRPr lang="en-US" sz="1600" dirty="0">
              <a:solidFill>
                <a:srgbClr val="CC0000"/>
              </a:solidFill>
              <a:latin typeface="Arial" charset="0"/>
            </a:endParaRPr>
          </a:p>
          <a:p>
            <a:pPr>
              <a:spcBef>
                <a:spcPct val="25000"/>
              </a:spcBef>
            </a:pPr>
            <a:r>
              <a:rPr lang="en-US" sz="1600" dirty="0">
                <a:solidFill>
                  <a:schemeClr val="accent2"/>
                </a:solidFill>
                <a:latin typeface="Arial" charset="0"/>
              </a:rPr>
              <a:t>Stage I</a:t>
            </a:r>
          </a:p>
          <a:p>
            <a:pPr>
              <a:spcBef>
                <a:spcPct val="25000"/>
              </a:spcBef>
            </a:pPr>
            <a:endParaRPr lang="en-US" sz="1600" dirty="0">
              <a:solidFill>
                <a:srgbClr val="CC0000"/>
              </a:solidFill>
              <a:latin typeface="Arial" charset="0"/>
            </a:endParaRPr>
          </a:p>
          <a:p>
            <a:pPr>
              <a:spcBef>
                <a:spcPct val="25000"/>
              </a:spcBef>
            </a:pPr>
            <a:r>
              <a:rPr lang="en-US" sz="1600" dirty="0">
                <a:solidFill>
                  <a:srgbClr val="006600"/>
                </a:solidFill>
                <a:latin typeface="Arial" charset="0"/>
              </a:rPr>
              <a:t>Stage II</a:t>
            </a:r>
          </a:p>
          <a:p>
            <a:pPr>
              <a:spcBef>
                <a:spcPct val="25000"/>
              </a:spcBef>
            </a:pPr>
            <a:endParaRPr lang="en-US" sz="1600" dirty="0">
              <a:solidFill>
                <a:srgbClr val="006600"/>
              </a:solidFill>
              <a:latin typeface="Arial" charset="0"/>
            </a:endParaRPr>
          </a:p>
          <a:p>
            <a:pPr>
              <a:spcBef>
                <a:spcPct val="25000"/>
              </a:spcBef>
            </a:pPr>
            <a:endParaRPr lang="en-US" sz="1600" dirty="0">
              <a:solidFill>
                <a:srgbClr val="CC0000"/>
              </a:solidFill>
              <a:latin typeface="Arial" charset="0"/>
            </a:endParaRPr>
          </a:p>
          <a:p>
            <a:pPr>
              <a:spcBef>
                <a:spcPct val="25000"/>
              </a:spcBef>
            </a:pPr>
            <a:r>
              <a:rPr lang="en-US" sz="1600" dirty="0">
                <a:solidFill>
                  <a:srgbClr val="990099"/>
                </a:solidFill>
                <a:latin typeface="Arial" charset="0"/>
              </a:rPr>
              <a:t>Stage III</a:t>
            </a:r>
          </a:p>
          <a:p>
            <a:pPr>
              <a:spcBef>
                <a:spcPct val="25000"/>
              </a:spcBef>
            </a:pPr>
            <a:endParaRPr lang="en-US" sz="1600" dirty="0">
              <a:solidFill>
                <a:srgbClr val="CC0000"/>
              </a:solidFill>
              <a:latin typeface="Arial" charset="0"/>
            </a:endParaRPr>
          </a:p>
          <a:p>
            <a:pPr>
              <a:spcBef>
                <a:spcPct val="25000"/>
              </a:spcBef>
            </a:pPr>
            <a:endParaRPr lang="en-US" sz="1600" dirty="0">
              <a:solidFill>
                <a:srgbClr val="CC0000"/>
              </a:solidFill>
              <a:latin typeface="Arial" charset="0"/>
            </a:endParaRPr>
          </a:p>
          <a:p>
            <a:pPr>
              <a:spcBef>
                <a:spcPct val="25000"/>
              </a:spcBef>
            </a:pPr>
            <a:endParaRPr lang="en-US" sz="1600" dirty="0">
              <a:solidFill>
                <a:srgbClr val="CC0000"/>
              </a:solidFill>
              <a:latin typeface="Arial" charset="0"/>
            </a:endParaRPr>
          </a:p>
          <a:p>
            <a:pPr>
              <a:spcBef>
                <a:spcPct val="25000"/>
              </a:spcBef>
            </a:pPr>
            <a:endParaRPr lang="en-US" sz="1600" dirty="0">
              <a:solidFill>
                <a:srgbClr val="CC0000"/>
              </a:solidFill>
              <a:latin typeface="Arial" charset="0"/>
            </a:endParaRPr>
          </a:p>
          <a:p>
            <a:pPr>
              <a:spcBef>
                <a:spcPct val="25000"/>
              </a:spcBef>
            </a:pPr>
            <a:r>
              <a:rPr lang="en-US" sz="1600" dirty="0">
                <a:solidFill>
                  <a:srgbClr val="663300"/>
                </a:solidFill>
                <a:latin typeface="Arial" charset="0"/>
              </a:rPr>
              <a:t>Stage IV</a:t>
            </a:r>
          </a:p>
        </p:txBody>
      </p:sp>
      <p:sp>
        <p:nvSpPr>
          <p:cNvPr id="1406979" name="Text Box 3"/>
          <p:cNvSpPr txBox="1">
            <a:spLocks noChangeArrowheads="1"/>
          </p:cNvSpPr>
          <p:nvPr/>
        </p:nvSpPr>
        <p:spPr bwMode="auto">
          <a:xfrm>
            <a:off x="990600" y="261472"/>
            <a:ext cx="716280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US" sz="3200" dirty="0">
                <a:solidFill>
                  <a:srgbClr val="000000"/>
                </a:solidFill>
              </a:rPr>
              <a:t>TNM* staging system for breast cancer</a:t>
            </a:r>
          </a:p>
        </p:txBody>
      </p:sp>
      <p:sp>
        <p:nvSpPr>
          <p:cNvPr id="1406980" name="Text Box 4"/>
          <p:cNvSpPr txBox="1">
            <a:spLocks noChangeArrowheads="1"/>
          </p:cNvSpPr>
          <p:nvPr/>
        </p:nvSpPr>
        <p:spPr bwMode="auto">
          <a:xfrm>
            <a:off x="3429000" y="1295400"/>
            <a:ext cx="914400" cy="4349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rIns="0">
            <a:spAutoFit/>
          </a:bodyPr>
          <a:lstStyle/>
          <a:p>
            <a:endParaRPr lang="en-US" sz="1800" dirty="0">
              <a:solidFill>
                <a:srgbClr val="000000"/>
              </a:solidFill>
              <a:latin typeface="Arial" charset="0"/>
            </a:endParaRPr>
          </a:p>
          <a:p>
            <a:pPr>
              <a:spcBef>
                <a:spcPct val="25000"/>
              </a:spcBef>
            </a:pPr>
            <a:r>
              <a:rPr lang="en-US" sz="1600" dirty="0">
                <a:solidFill>
                  <a:srgbClr val="CC0000"/>
                </a:solidFill>
                <a:latin typeface="Arial" charset="0"/>
              </a:rPr>
              <a:t>DCIS</a:t>
            </a:r>
          </a:p>
          <a:p>
            <a:pPr>
              <a:spcBef>
                <a:spcPct val="25000"/>
              </a:spcBef>
            </a:pPr>
            <a:endParaRPr lang="en-US" sz="1600" dirty="0">
              <a:solidFill>
                <a:srgbClr val="CC0000"/>
              </a:solidFill>
              <a:latin typeface="Arial" charset="0"/>
            </a:endParaRPr>
          </a:p>
          <a:p>
            <a:pPr>
              <a:spcBef>
                <a:spcPct val="25000"/>
              </a:spcBef>
            </a:pPr>
            <a:r>
              <a:rPr lang="en-US" sz="1600" dirty="0">
                <a:solidFill>
                  <a:schemeClr val="accent2"/>
                </a:solidFill>
                <a:latin typeface="Arial" charset="0"/>
              </a:rPr>
              <a:t>&lt;2 cm</a:t>
            </a:r>
          </a:p>
          <a:p>
            <a:pPr>
              <a:spcBef>
                <a:spcPct val="25000"/>
              </a:spcBef>
            </a:pPr>
            <a:endParaRPr lang="en-US" sz="1600" dirty="0">
              <a:solidFill>
                <a:schemeClr val="accent2"/>
              </a:solidFill>
              <a:latin typeface="Arial" charset="0"/>
            </a:endParaRPr>
          </a:p>
          <a:p>
            <a:pPr>
              <a:spcBef>
                <a:spcPct val="25000"/>
              </a:spcBef>
            </a:pPr>
            <a:r>
              <a:rPr lang="en-US" sz="1600" dirty="0">
                <a:solidFill>
                  <a:srgbClr val="006600"/>
                </a:solidFill>
                <a:latin typeface="Arial" charset="0"/>
              </a:rPr>
              <a:t>&lt;5 cm</a:t>
            </a:r>
          </a:p>
          <a:p>
            <a:pPr>
              <a:spcBef>
                <a:spcPct val="25000"/>
              </a:spcBef>
            </a:pPr>
            <a:r>
              <a:rPr lang="en-US" sz="1600" dirty="0">
                <a:solidFill>
                  <a:srgbClr val="006600"/>
                </a:solidFill>
                <a:latin typeface="Arial" charset="0"/>
              </a:rPr>
              <a:t>&gt;5 cm</a:t>
            </a:r>
          </a:p>
          <a:p>
            <a:pPr>
              <a:spcBef>
                <a:spcPct val="25000"/>
              </a:spcBef>
            </a:pPr>
            <a:endParaRPr lang="en-US" sz="1600" dirty="0">
              <a:solidFill>
                <a:srgbClr val="006600"/>
              </a:solidFill>
              <a:latin typeface="Arial" charset="0"/>
            </a:endParaRPr>
          </a:p>
          <a:p>
            <a:pPr>
              <a:spcBef>
                <a:spcPct val="25000"/>
              </a:spcBef>
            </a:pPr>
            <a:r>
              <a:rPr lang="en-US" sz="1600" dirty="0">
                <a:solidFill>
                  <a:srgbClr val="990099"/>
                </a:solidFill>
                <a:latin typeface="Arial" charset="0"/>
              </a:rPr>
              <a:t>&lt;5 cm</a:t>
            </a:r>
          </a:p>
          <a:p>
            <a:pPr>
              <a:spcBef>
                <a:spcPct val="25000"/>
              </a:spcBef>
            </a:pPr>
            <a:r>
              <a:rPr lang="en-US" sz="1600" dirty="0">
                <a:solidFill>
                  <a:srgbClr val="990099"/>
                </a:solidFill>
                <a:latin typeface="Arial" charset="0"/>
              </a:rPr>
              <a:t>&gt;5 cm</a:t>
            </a:r>
          </a:p>
          <a:p>
            <a:pPr>
              <a:spcBef>
                <a:spcPct val="25000"/>
              </a:spcBef>
            </a:pPr>
            <a:r>
              <a:rPr lang="en-US" sz="1600" dirty="0">
                <a:solidFill>
                  <a:srgbClr val="990099"/>
                </a:solidFill>
                <a:latin typeface="Arial" charset="0"/>
              </a:rPr>
              <a:t>Any T</a:t>
            </a:r>
          </a:p>
          <a:p>
            <a:pPr>
              <a:spcBef>
                <a:spcPct val="25000"/>
              </a:spcBef>
            </a:pPr>
            <a:r>
              <a:rPr lang="en-US" sz="1600" dirty="0">
                <a:solidFill>
                  <a:srgbClr val="990099"/>
                </a:solidFill>
                <a:latin typeface="Arial" charset="0"/>
              </a:rPr>
              <a:t>Any T</a:t>
            </a:r>
          </a:p>
          <a:p>
            <a:pPr>
              <a:spcBef>
                <a:spcPct val="25000"/>
              </a:spcBef>
            </a:pPr>
            <a:endParaRPr lang="en-US" sz="1600" dirty="0">
              <a:solidFill>
                <a:srgbClr val="990099"/>
              </a:solidFill>
              <a:latin typeface="Arial" charset="0"/>
            </a:endParaRPr>
          </a:p>
          <a:p>
            <a:pPr>
              <a:spcBef>
                <a:spcPct val="25000"/>
              </a:spcBef>
            </a:pPr>
            <a:r>
              <a:rPr lang="en-US" sz="1600" dirty="0">
                <a:solidFill>
                  <a:srgbClr val="663300"/>
                </a:solidFill>
                <a:latin typeface="Arial" charset="0"/>
              </a:rPr>
              <a:t>Any T</a:t>
            </a:r>
          </a:p>
        </p:txBody>
      </p:sp>
      <p:sp>
        <p:nvSpPr>
          <p:cNvPr id="1406981" name="Text Box 5"/>
          <p:cNvSpPr txBox="1">
            <a:spLocks noChangeArrowheads="1"/>
          </p:cNvSpPr>
          <p:nvPr/>
        </p:nvSpPr>
        <p:spPr bwMode="auto">
          <a:xfrm>
            <a:off x="4267200" y="1295400"/>
            <a:ext cx="990600" cy="4349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rIns="0">
            <a:spAutoFit/>
          </a:bodyPr>
          <a:lstStyle/>
          <a:p>
            <a:endParaRPr lang="en-US" sz="1800" dirty="0">
              <a:solidFill>
                <a:srgbClr val="000000"/>
              </a:solidFill>
              <a:latin typeface="Arial" charset="0"/>
            </a:endParaRPr>
          </a:p>
          <a:p>
            <a:pPr>
              <a:spcBef>
                <a:spcPct val="25000"/>
              </a:spcBef>
            </a:pPr>
            <a:r>
              <a:rPr lang="en-US" sz="1600" dirty="0">
                <a:solidFill>
                  <a:srgbClr val="CC0000"/>
                </a:solidFill>
                <a:latin typeface="Arial" charset="0"/>
              </a:rPr>
              <a:t>0</a:t>
            </a:r>
          </a:p>
          <a:p>
            <a:pPr>
              <a:spcBef>
                <a:spcPct val="25000"/>
              </a:spcBef>
            </a:pPr>
            <a:endParaRPr lang="en-US" sz="1600" dirty="0">
              <a:solidFill>
                <a:srgbClr val="CC0000"/>
              </a:solidFill>
              <a:latin typeface="Arial" charset="0"/>
            </a:endParaRPr>
          </a:p>
          <a:p>
            <a:pPr>
              <a:spcBef>
                <a:spcPct val="25000"/>
              </a:spcBef>
            </a:pPr>
            <a:r>
              <a:rPr lang="en-US" sz="1600" dirty="0">
                <a:solidFill>
                  <a:schemeClr val="accent2"/>
                </a:solidFill>
                <a:latin typeface="Arial" charset="0"/>
              </a:rPr>
              <a:t>0</a:t>
            </a:r>
          </a:p>
          <a:p>
            <a:pPr>
              <a:spcBef>
                <a:spcPct val="25000"/>
              </a:spcBef>
            </a:pPr>
            <a:endParaRPr lang="en-US" sz="1600" dirty="0">
              <a:solidFill>
                <a:schemeClr val="accent2"/>
              </a:solidFill>
              <a:latin typeface="Arial" charset="0"/>
            </a:endParaRPr>
          </a:p>
          <a:p>
            <a:pPr>
              <a:spcBef>
                <a:spcPct val="25000"/>
              </a:spcBef>
            </a:pPr>
            <a:r>
              <a:rPr lang="en-US" sz="1600" dirty="0">
                <a:solidFill>
                  <a:srgbClr val="006600"/>
                </a:solidFill>
                <a:latin typeface="Arial" charset="0"/>
              </a:rPr>
              <a:t>&lt;3</a:t>
            </a:r>
          </a:p>
          <a:p>
            <a:pPr>
              <a:spcBef>
                <a:spcPct val="25000"/>
              </a:spcBef>
            </a:pPr>
            <a:r>
              <a:rPr lang="en-US" sz="1600" dirty="0">
                <a:solidFill>
                  <a:srgbClr val="006600"/>
                </a:solidFill>
                <a:latin typeface="Arial" charset="0"/>
              </a:rPr>
              <a:t>0</a:t>
            </a:r>
          </a:p>
          <a:p>
            <a:pPr>
              <a:spcBef>
                <a:spcPct val="25000"/>
              </a:spcBef>
            </a:pPr>
            <a:endParaRPr lang="en-US" sz="1600" dirty="0">
              <a:solidFill>
                <a:srgbClr val="006600"/>
              </a:solidFill>
              <a:latin typeface="Arial" charset="0"/>
            </a:endParaRPr>
          </a:p>
          <a:p>
            <a:pPr>
              <a:spcBef>
                <a:spcPct val="25000"/>
              </a:spcBef>
            </a:pPr>
            <a:r>
              <a:rPr lang="en-US" sz="1600" dirty="0">
                <a:solidFill>
                  <a:srgbClr val="990099"/>
                </a:solidFill>
                <a:latin typeface="Arial" charset="0"/>
              </a:rPr>
              <a:t>4+</a:t>
            </a:r>
          </a:p>
          <a:p>
            <a:pPr>
              <a:spcBef>
                <a:spcPct val="25000"/>
              </a:spcBef>
            </a:pPr>
            <a:r>
              <a:rPr lang="en-US" sz="1600" dirty="0">
                <a:solidFill>
                  <a:srgbClr val="990099"/>
                </a:solidFill>
                <a:latin typeface="Arial" charset="0"/>
              </a:rPr>
              <a:t>1+</a:t>
            </a:r>
          </a:p>
          <a:p>
            <a:pPr>
              <a:spcBef>
                <a:spcPct val="25000"/>
              </a:spcBef>
            </a:pPr>
            <a:r>
              <a:rPr lang="en-US" sz="1600" dirty="0">
                <a:solidFill>
                  <a:srgbClr val="990099"/>
                </a:solidFill>
                <a:latin typeface="Arial" charset="0"/>
              </a:rPr>
              <a:t>10+</a:t>
            </a:r>
          </a:p>
          <a:p>
            <a:pPr>
              <a:spcBef>
                <a:spcPct val="25000"/>
              </a:spcBef>
            </a:pPr>
            <a:r>
              <a:rPr lang="en-US" sz="1600" dirty="0">
                <a:solidFill>
                  <a:srgbClr val="990099"/>
                </a:solidFill>
                <a:latin typeface="Arial" charset="0"/>
              </a:rPr>
              <a:t>Any N</a:t>
            </a:r>
          </a:p>
          <a:p>
            <a:pPr>
              <a:spcBef>
                <a:spcPct val="25000"/>
              </a:spcBef>
            </a:pPr>
            <a:endParaRPr lang="en-US" sz="1600" dirty="0">
              <a:solidFill>
                <a:srgbClr val="990099"/>
              </a:solidFill>
              <a:latin typeface="Arial" charset="0"/>
            </a:endParaRPr>
          </a:p>
          <a:p>
            <a:pPr>
              <a:spcBef>
                <a:spcPct val="25000"/>
              </a:spcBef>
            </a:pPr>
            <a:r>
              <a:rPr lang="en-US" sz="1600" dirty="0">
                <a:solidFill>
                  <a:srgbClr val="663300"/>
                </a:solidFill>
                <a:latin typeface="Arial" charset="0"/>
              </a:rPr>
              <a:t>Any N</a:t>
            </a:r>
          </a:p>
        </p:txBody>
      </p:sp>
      <p:sp>
        <p:nvSpPr>
          <p:cNvPr id="1406982" name="Text Box 6"/>
          <p:cNvSpPr txBox="1">
            <a:spLocks noChangeArrowheads="1"/>
          </p:cNvSpPr>
          <p:nvPr/>
        </p:nvSpPr>
        <p:spPr bwMode="auto">
          <a:xfrm>
            <a:off x="5181600" y="1295400"/>
            <a:ext cx="1219200" cy="43608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sz="1800" dirty="0">
              <a:solidFill>
                <a:srgbClr val="000000"/>
              </a:solidFill>
              <a:latin typeface="Arial" charset="0"/>
            </a:endParaRPr>
          </a:p>
          <a:p>
            <a:pPr>
              <a:spcBef>
                <a:spcPct val="25000"/>
              </a:spcBef>
            </a:pPr>
            <a:r>
              <a:rPr lang="en-US" sz="1600" dirty="0">
                <a:solidFill>
                  <a:srgbClr val="CC0000"/>
                </a:solidFill>
                <a:latin typeface="Arial" charset="0"/>
              </a:rPr>
              <a:t>M0</a:t>
            </a:r>
          </a:p>
          <a:p>
            <a:pPr>
              <a:spcBef>
                <a:spcPct val="25000"/>
              </a:spcBef>
            </a:pPr>
            <a:endParaRPr lang="en-US" sz="1600" dirty="0">
              <a:solidFill>
                <a:srgbClr val="CC0000"/>
              </a:solidFill>
              <a:latin typeface="Arial" charset="0"/>
            </a:endParaRPr>
          </a:p>
          <a:p>
            <a:pPr>
              <a:spcBef>
                <a:spcPct val="25000"/>
              </a:spcBef>
            </a:pPr>
            <a:r>
              <a:rPr lang="en-US" sz="1600" dirty="0">
                <a:solidFill>
                  <a:schemeClr val="accent2"/>
                </a:solidFill>
                <a:latin typeface="Arial" charset="0"/>
              </a:rPr>
              <a:t>M0</a:t>
            </a:r>
          </a:p>
          <a:p>
            <a:pPr>
              <a:spcBef>
                <a:spcPct val="25000"/>
              </a:spcBef>
            </a:pPr>
            <a:endParaRPr lang="en-US" sz="1600" dirty="0">
              <a:solidFill>
                <a:schemeClr val="accent2"/>
              </a:solidFill>
              <a:latin typeface="Arial" charset="0"/>
            </a:endParaRPr>
          </a:p>
          <a:p>
            <a:pPr>
              <a:spcBef>
                <a:spcPct val="25000"/>
              </a:spcBef>
            </a:pPr>
            <a:r>
              <a:rPr lang="en-US" sz="1600" dirty="0">
                <a:solidFill>
                  <a:srgbClr val="006600"/>
                </a:solidFill>
                <a:latin typeface="Arial" charset="0"/>
              </a:rPr>
              <a:t>M0</a:t>
            </a:r>
          </a:p>
          <a:p>
            <a:pPr>
              <a:spcBef>
                <a:spcPct val="25000"/>
              </a:spcBef>
            </a:pPr>
            <a:r>
              <a:rPr lang="en-US" sz="1600" dirty="0">
                <a:solidFill>
                  <a:srgbClr val="006600"/>
                </a:solidFill>
                <a:latin typeface="Arial" charset="0"/>
              </a:rPr>
              <a:t>M0</a:t>
            </a:r>
          </a:p>
          <a:p>
            <a:pPr>
              <a:spcBef>
                <a:spcPct val="25000"/>
              </a:spcBef>
            </a:pPr>
            <a:endParaRPr lang="en-US" sz="1600" dirty="0">
              <a:solidFill>
                <a:srgbClr val="006600"/>
              </a:solidFill>
              <a:latin typeface="Arial" charset="0"/>
            </a:endParaRPr>
          </a:p>
          <a:p>
            <a:pPr>
              <a:spcBef>
                <a:spcPct val="25000"/>
              </a:spcBef>
            </a:pPr>
            <a:r>
              <a:rPr lang="en-US" sz="1600" dirty="0">
                <a:solidFill>
                  <a:srgbClr val="990099"/>
                </a:solidFill>
                <a:latin typeface="Arial" charset="0"/>
              </a:rPr>
              <a:t>M0</a:t>
            </a:r>
          </a:p>
          <a:p>
            <a:pPr>
              <a:spcBef>
                <a:spcPct val="25000"/>
              </a:spcBef>
            </a:pPr>
            <a:r>
              <a:rPr lang="en-US" sz="1600" dirty="0">
                <a:solidFill>
                  <a:srgbClr val="990099"/>
                </a:solidFill>
                <a:latin typeface="Arial" charset="0"/>
              </a:rPr>
              <a:t>M0</a:t>
            </a:r>
          </a:p>
          <a:p>
            <a:pPr>
              <a:spcBef>
                <a:spcPct val="25000"/>
              </a:spcBef>
            </a:pPr>
            <a:r>
              <a:rPr lang="en-US" sz="1600" dirty="0">
                <a:solidFill>
                  <a:srgbClr val="990099"/>
                </a:solidFill>
                <a:latin typeface="Arial" charset="0"/>
              </a:rPr>
              <a:t>M0</a:t>
            </a:r>
          </a:p>
          <a:p>
            <a:pPr>
              <a:spcBef>
                <a:spcPct val="25000"/>
              </a:spcBef>
            </a:pPr>
            <a:r>
              <a:rPr lang="en-US" sz="1600" dirty="0">
                <a:solidFill>
                  <a:srgbClr val="990099"/>
                </a:solidFill>
                <a:latin typeface="Arial" charset="0"/>
              </a:rPr>
              <a:t>skin or chest wall</a:t>
            </a:r>
          </a:p>
          <a:p>
            <a:pPr>
              <a:spcBef>
                <a:spcPct val="55000"/>
              </a:spcBef>
            </a:pPr>
            <a:r>
              <a:rPr lang="en-US" sz="1600" dirty="0">
                <a:solidFill>
                  <a:srgbClr val="663300"/>
                </a:solidFill>
                <a:latin typeface="Arial" charset="0"/>
              </a:rPr>
              <a:t>M1</a:t>
            </a:r>
          </a:p>
        </p:txBody>
      </p:sp>
      <p:sp>
        <p:nvSpPr>
          <p:cNvPr id="1406984" name="Text Box 8"/>
          <p:cNvSpPr txBox="1">
            <a:spLocks noChangeArrowheads="1"/>
          </p:cNvSpPr>
          <p:nvPr/>
        </p:nvSpPr>
        <p:spPr bwMode="auto">
          <a:xfrm>
            <a:off x="6248400" y="1295400"/>
            <a:ext cx="1524000" cy="43576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sz="1800" dirty="0">
              <a:solidFill>
                <a:srgbClr val="000000"/>
              </a:solidFill>
              <a:latin typeface="Arial" charset="0"/>
            </a:endParaRPr>
          </a:p>
          <a:p>
            <a:pPr>
              <a:spcBef>
                <a:spcPct val="25000"/>
              </a:spcBef>
            </a:pPr>
            <a:r>
              <a:rPr lang="en-US" sz="1600" dirty="0">
                <a:solidFill>
                  <a:srgbClr val="CC0000"/>
                </a:solidFill>
                <a:latin typeface="Arial" charset="0"/>
              </a:rPr>
              <a:t>92%</a:t>
            </a:r>
          </a:p>
          <a:p>
            <a:pPr>
              <a:spcBef>
                <a:spcPct val="25000"/>
              </a:spcBef>
            </a:pPr>
            <a:endParaRPr lang="en-US" sz="1600" dirty="0">
              <a:solidFill>
                <a:srgbClr val="CC0000"/>
              </a:solidFill>
              <a:latin typeface="Arial" charset="0"/>
            </a:endParaRPr>
          </a:p>
          <a:p>
            <a:pPr>
              <a:spcBef>
                <a:spcPct val="25000"/>
              </a:spcBef>
            </a:pPr>
            <a:r>
              <a:rPr lang="en-US" sz="1600" dirty="0">
                <a:solidFill>
                  <a:schemeClr val="accent2"/>
                </a:solidFill>
                <a:latin typeface="Arial" charset="0"/>
              </a:rPr>
              <a:t>87%</a:t>
            </a:r>
          </a:p>
          <a:p>
            <a:pPr>
              <a:spcBef>
                <a:spcPct val="25000"/>
              </a:spcBef>
            </a:pPr>
            <a:endParaRPr lang="en-US" sz="1600" dirty="0">
              <a:solidFill>
                <a:schemeClr val="accent2"/>
              </a:solidFill>
              <a:latin typeface="Arial" charset="0"/>
            </a:endParaRPr>
          </a:p>
          <a:p>
            <a:pPr>
              <a:spcBef>
                <a:spcPct val="0"/>
              </a:spcBef>
            </a:pPr>
            <a:endParaRPr lang="en-US" sz="1600" dirty="0">
              <a:solidFill>
                <a:schemeClr val="accent2"/>
              </a:solidFill>
              <a:latin typeface="Arial" charset="0"/>
            </a:endParaRPr>
          </a:p>
          <a:p>
            <a:pPr>
              <a:spcBef>
                <a:spcPct val="0"/>
              </a:spcBef>
            </a:pPr>
            <a:r>
              <a:rPr lang="en-US" sz="1600" dirty="0">
                <a:solidFill>
                  <a:srgbClr val="006600"/>
                </a:solidFill>
                <a:latin typeface="Arial" charset="0"/>
              </a:rPr>
              <a:t>75%</a:t>
            </a:r>
          </a:p>
          <a:p>
            <a:pPr>
              <a:spcBef>
                <a:spcPct val="25000"/>
              </a:spcBef>
            </a:pPr>
            <a:endParaRPr lang="en-US" sz="1600" dirty="0">
              <a:solidFill>
                <a:srgbClr val="006600"/>
              </a:solidFill>
              <a:latin typeface="Arial" charset="0"/>
            </a:endParaRPr>
          </a:p>
          <a:p>
            <a:pPr>
              <a:spcBef>
                <a:spcPct val="25000"/>
              </a:spcBef>
            </a:pPr>
            <a:endParaRPr lang="en-US" sz="1600" dirty="0">
              <a:solidFill>
                <a:srgbClr val="006600"/>
              </a:solidFill>
              <a:latin typeface="Arial" charset="0"/>
            </a:endParaRPr>
          </a:p>
          <a:p>
            <a:pPr>
              <a:spcBef>
                <a:spcPct val="125000"/>
              </a:spcBef>
            </a:pPr>
            <a:r>
              <a:rPr lang="en-US" sz="1600" dirty="0">
                <a:solidFill>
                  <a:srgbClr val="990099"/>
                </a:solidFill>
                <a:latin typeface="Arial" charset="0"/>
              </a:rPr>
              <a:t>46%</a:t>
            </a:r>
          </a:p>
          <a:p>
            <a:endParaRPr lang="en-US" sz="1600" dirty="0">
              <a:solidFill>
                <a:srgbClr val="990099"/>
              </a:solidFill>
              <a:latin typeface="Arial" charset="0"/>
            </a:endParaRPr>
          </a:p>
          <a:p>
            <a:endParaRPr lang="en-US" sz="1600" dirty="0">
              <a:solidFill>
                <a:srgbClr val="990099"/>
              </a:solidFill>
              <a:latin typeface="Arial" charset="0"/>
            </a:endParaRPr>
          </a:p>
          <a:p>
            <a:endParaRPr lang="en-US" sz="1600" dirty="0">
              <a:solidFill>
                <a:srgbClr val="990099"/>
              </a:solidFill>
              <a:latin typeface="Arial" charset="0"/>
            </a:endParaRPr>
          </a:p>
          <a:p>
            <a:pPr>
              <a:spcBef>
                <a:spcPct val="55000"/>
              </a:spcBef>
            </a:pPr>
            <a:r>
              <a:rPr lang="en-US" sz="1600" dirty="0">
                <a:solidFill>
                  <a:srgbClr val="663300"/>
                </a:solidFill>
                <a:latin typeface="Arial" charset="0"/>
              </a:rPr>
              <a:t>13%</a:t>
            </a:r>
          </a:p>
        </p:txBody>
      </p:sp>
      <p:sp>
        <p:nvSpPr>
          <p:cNvPr id="1406985" name="Line 9"/>
          <p:cNvSpPr>
            <a:spLocks noChangeShapeType="1"/>
          </p:cNvSpPr>
          <p:nvPr/>
        </p:nvSpPr>
        <p:spPr bwMode="auto">
          <a:xfrm>
            <a:off x="1524000" y="2105025"/>
            <a:ext cx="6096000" cy="0"/>
          </a:xfrm>
          <a:prstGeom prst="line">
            <a:avLst/>
          </a:prstGeom>
          <a:noFill/>
          <a:ln w="19050">
            <a:solidFill>
              <a:srgbClr val="B2B2B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dirty="0"/>
          </a:p>
        </p:txBody>
      </p:sp>
      <p:sp>
        <p:nvSpPr>
          <p:cNvPr id="1406986" name="Line 10"/>
          <p:cNvSpPr>
            <a:spLocks noChangeShapeType="1"/>
          </p:cNvSpPr>
          <p:nvPr/>
        </p:nvSpPr>
        <p:spPr bwMode="auto">
          <a:xfrm>
            <a:off x="1524000" y="2743200"/>
            <a:ext cx="6096000" cy="0"/>
          </a:xfrm>
          <a:prstGeom prst="line">
            <a:avLst/>
          </a:prstGeom>
          <a:noFill/>
          <a:ln w="19050">
            <a:solidFill>
              <a:srgbClr val="B2B2B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dirty="0"/>
          </a:p>
        </p:txBody>
      </p:sp>
      <p:sp>
        <p:nvSpPr>
          <p:cNvPr id="1406987" name="Line 11"/>
          <p:cNvSpPr>
            <a:spLocks noChangeShapeType="1"/>
          </p:cNvSpPr>
          <p:nvPr/>
        </p:nvSpPr>
        <p:spPr bwMode="auto">
          <a:xfrm>
            <a:off x="1524000" y="3581400"/>
            <a:ext cx="6096000" cy="0"/>
          </a:xfrm>
          <a:prstGeom prst="line">
            <a:avLst/>
          </a:prstGeom>
          <a:noFill/>
          <a:ln w="19050">
            <a:solidFill>
              <a:srgbClr val="B2B2B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dirty="0"/>
          </a:p>
        </p:txBody>
      </p:sp>
      <p:sp>
        <p:nvSpPr>
          <p:cNvPr id="1406988" name="Line 12"/>
          <p:cNvSpPr>
            <a:spLocks noChangeShapeType="1"/>
          </p:cNvSpPr>
          <p:nvPr/>
        </p:nvSpPr>
        <p:spPr bwMode="auto">
          <a:xfrm>
            <a:off x="1524000" y="5257800"/>
            <a:ext cx="6019800" cy="0"/>
          </a:xfrm>
          <a:prstGeom prst="line">
            <a:avLst/>
          </a:prstGeom>
          <a:noFill/>
          <a:ln w="19050">
            <a:solidFill>
              <a:srgbClr val="B2B2B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dirty="0"/>
          </a:p>
        </p:txBody>
      </p:sp>
      <p:sp>
        <p:nvSpPr>
          <p:cNvPr id="12" name="Text Box 3"/>
          <p:cNvSpPr txBox="1">
            <a:spLocks noChangeArrowheads="1"/>
          </p:cNvSpPr>
          <p:nvPr/>
        </p:nvSpPr>
        <p:spPr bwMode="auto">
          <a:xfrm>
            <a:off x="1305860" y="5797638"/>
            <a:ext cx="7144871"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2800" dirty="0">
                <a:solidFill>
                  <a:srgbClr val="000000"/>
                </a:solidFill>
              </a:rPr>
              <a:t>* Tumor (size), nodes (# positive), metastases</a:t>
            </a:r>
          </a:p>
        </p:txBody>
      </p:sp>
      <p:sp>
        <p:nvSpPr>
          <p:cNvPr id="2" name="TextBox 1"/>
          <p:cNvSpPr txBox="1"/>
          <p:nvPr/>
        </p:nvSpPr>
        <p:spPr>
          <a:xfrm>
            <a:off x="1438835" y="1145716"/>
            <a:ext cx="1624106" cy="400110"/>
          </a:xfrm>
          <a:prstGeom prst="rect">
            <a:avLst/>
          </a:prstGeom>
          <a:noFill/>
        </p:spPr>
        <p:txBody>
          <a:bodyPr wrap="square" rtlCol="0">
            <a:spAutoFit/>
          </a:bodyPr>
          <a:lstStyle/>
          <a:p>
            <a:pPr algn="ctr"/>
            <a:r>
              <a:rPr lang="en-US" sz="2000" dirty="0"/>
              <a:t>Stage</a:t>
            </a:r>
          </a:p>
        </p:txBody>
      </p:sp>
      <p:sp>
        <p:nvSpPr>
          <p:cNvPr id="14" name="TextBox 13"/>
          <p:cNvSpPr txBox="1"/>
          <p:nvPr/>
        </p:nvSpPr>
        <p:spPr>
          <a:xfrm>
            <a:off x="3189944" y="1145716"/>
            <a:ext cx="914400" cy="400110"/>
          </a:xfrm>
          <a:prstGeom prst="rect">
            <a:avLst/>
          </a:prstGeom>
          <a:noFill/>
        </p:spPr>
        <p:txBody>
          <a:bodyPr wrap="square" rtlCol="0">
            <a:spAutoFit/>
          </a:bodyPr>
          <a:lstStyle/>
          <a:p>
            <a:pPr algn="ctr"/>
            <a:r>
              <a:rPr lang="en-US" sz="2000" dirty="0"/>
              <a:t>T</a:t>
            </a:r>
          </a:p>
        </p:txBody>
      </p:sp>
      <p:sp>
        <p:nvSpPr>
          <p:cNvPr id="15" name="TextBox 14"/>
          <p:cNvSpPr txBox="1"/>
          <p:nvPr/>
        </p:nvSpPr>
        <p:spPr>
          <a:xfrm>
            <a:off x="3871259" y="1145716"/>
            <a:ext cx="914400" cy="400110"/>
          </a:xfrm>
          <a:prstGeom prst="rect">
            <a:avLst/>
          </a:prstGeom>
          <a:noFill/>
        </p:spPr>
        <p:txBody>
          <a:bodyPr wrap="square" rtlCol="0">
            <a:spAutoFit/>
          </a:bodyPr>
          <a:lstStyle/>
          <a:p>
            <a:pPr algn="ctr"/>
            <a:r>
              <a:rPr lang="en-US" sz="2000" dirty="0"/>
              <a:t>N</a:t>
            </a:r>
          </a:p>
        </p:txBody>
      </p:sp>
      <p:sp>
        <p:nvSpPr>
          <p:cNvPr id="16" name="TextBox 15"/>
          <p:cNvSpPr txBox="1"/>
          <p:nvPr/>
        </p:nvSpPr>
        <p:spPr>
          <a:xfrm>
            <a:off x="4890246" y="1145716"/>
            <a:ext cx="914400" cy="400110"/>
          </a:xfrm>
          <a:prstGeom prst="rect">
            <a:avLst/>
          </a:prstGeom>
          <a:noFill/>
        </p:spPr>
        <p:txBody>
          <a:bodyPr wrap="square" rtlCol="0">
            <a:spAutoFit/>
          </a:bodyPr>
          <a:lstStyle/>
          <a:p>
            <a:pPr algn="ctr"/>
            <a:r>
              <a:rPr lang="en-US" sz="2000" dirty="0"/>
              <a:t>M</a:t>
            </a:r>
          </a:p>
        </p:txBody>
      </p:sp>
      <p:sp>
        <p:nvSpPr>
          <p:cNvPr id="17" name="TextBox 16"/>
          <p:cNvSpPr txBox="1"/>
          <p:nvPr/>
        </p:nvSpPr>
        <p:spPr>
          <a:xfrm>
            <a:off x="5715000" y="1145716"/>
            <a:ext cx="2200832" cy="400110"/>
          </a:xfrm>
          <a:prstGeom prst="rect">
            <a:avLst/>
          </a:prstGeom>
          <a:noFill/>
        </p:spPr>
        <p:txBody>
          <a:bodyPr wrap="square" rtlCol="0">
            <a:spAutoFit/>
          </a:bodyPr>
          <a:lstStyle/>
          <a:p>
            <a:pPr algn="ctr"/>
            <a:r>
              <a:rPr lang="en-US" sz="2000" dirty="0"/>
              <a:t>5-year survival</a:t>
            </a:r>
          </a:p>
        </p:txBody>
      </p:sp>
      <p:sp>
        <p:nvSpPr>
          <p:cNvPr id="3" name="Text Box 3">
            <a:extLst>
              <a:ext uri="{FF2B5EF4-FFF2-40B4-BE49-F238E27FC236}">
                <a16:creationId xmlns:a16="http://schemas.microsoft.com/office/drawing/2014/main" id="{4CC4F58A-9B84-6859-B064-ACC0FB15E6DC}"/>
              </a:ext>
            </a:extLst>
          </p:cNvPr>
          <p:cNvSpPr txBox="1">
            <a:spLocks noChangeArrowheads="1"/>
          </p:cNvSpPr>
          <p:nvPr/>
        </p:nvSpPr>
        <p:spPr bwMode="auto">
          <a:xfrm>
            <a:off x="430306" y="6286216"/>
            <a:ext cx="8713694"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2400" dirty="0">
                <a:solidFill>
                  <a:srgbClr val="000000"/>
                </a:solidFill>
              </a:rPr>
              <a:t>Don’t memorize the numbers in this table! See learning objectives!</a:t>
            </a:r>
          </a:p>
        </p:txBody>
      </p:sp>
    </p:spTree>
    <p:extLst>
      <p:ext uri="{BB962C8B-B14F-4D97-AF65-F5344CB8AC3E}">
        <p14:creationId xmlns:p14="http://schemas.microsoft.com/office/powerpoint/2010/main" val="526714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1120</TotalTime>
  <Words>1250</Words>
  <Application>Microsoft Macintosh PowerPoint</Application>
  <PresentationFormat>On-screen Show (4:3)</PresentationFormat>
  <Paragraphs>288</Paragraphs>
  <Slides>58</Slides>
  <Notes>58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Calibri</vt:lpstr>
      <vt:lpstr>Office Theme</vt:lpstr>
      <vt:lpstr>PowerPoint Presentation</vt:lpstr>
      <vt:lpstr>Female Reproductive Learning Objectives</vt:lpstr>
      <vt:lpstr>More Female Reproductive Learning Objectives</vt:lpstr>
      <vt:lpstr>Yet More Female Repro Learning Objectives</vt:lpstr>
      <vt:lpstr>Female Reproductive System Outline</vt:lpstr>
      <vt:lpstr>Female Reproductive System Outline</vt:lpstr>
      <vt:lpstr>Cervical Carcinoma</vt:lpstr>
      <vt:lpstr>Squamous Intraepithelial Lesion (SIL)</vt:lpstr>
      <vt:lpstr>PowerPoint Presentation</vt:lpstr>
      <vt:lpstr>PowerPoint Presentation</vt:lpstr>
      <vt:lpstr>PowerPoint Presentation</vt:lpstr>
      <vt:lpstr>Invasive Cervical Carcinoma</vt:lpstr>
      <vt:lpstr>Female Reproductive System Outline</vt:lpstr>
      <vt:lpstr>Endometriosis</vt:lpstr>
      <vt:lpstr>PowerPoint Presentation</vt:lpstr>
      <vt:lpstr>PowerPoint Presentation</vt:lpstr>
      <vt:lpstr>Endometrial Hyperplasia</vt:lpstr>
      <vt:lpstr>PowerPoint Presentation</vt:lpstr>
      <vt:lpstr>Leiomyoma (“Fibroid”)</vt:lpstr>
      <vt:lpstr>Leiomyosarcoma</vt:lpstr>
      <vt:lpstr>PowerPoint Presentation</vt:lpstr>
      <vt:lpstr>PowerPoint Presentation</vt:lpstr>
      <vt:lpstr>Endometrial Carcinoma</vt:lpstr>
      <vt:lpstr>Female Reproductive System Outline</vt:lpstr>
      <vt:lpstr>PowerPoint Presentation</vt:lpstr>
      <vt:lpstr>Cystadenoma</vt:lpstr>
      <vt:lpstr>PowerPoint Presentation</vt:lpstr>
      <vt:lpstr>PowerPoint Presentation</vt:lpstr>
      <vt:lpstr>PowerPoint Presentation</vt:lpstr>
      <vt:lpstr>Teratoma</vt:lpstr>
      <vt:lpstr>PowerPoint Presentation</vt:lpstr>
      <vt:lpstr>Ovarian Cancer</vt:lpstr>
      <vt:lpstr>PowerPoint Presentation</vt:lpstr>
      <vt:lpstr>PowerPoint Presentation</vt:lpstr>
      <vt:lpstr>Ovarian Cancer</vt:lpstr>
      <vt:lpstr>Female Reproductive System Outline</vt:lpstr>
      <vt:lpstr>Breast</vt:lpstr>
      <vt:lpstr>PowerPoint Presentation</vt:lpstr>
      <vt:lpstr>Fibrocystic Change</vt:lpstr>
      <vt:lpstr>PowerPoint Presentation</vt:lpstr>
      <vt:lpstr>PowerPoint Presentation</vt:lpstr>
      <vt:lpstr>Fibroadenoma</vt:lpstr>
      <vt:lpstr>PowerPoint Presentation</vt:lpstr>
      <vt:lpstr>PowerPoint Presentation</vt:lpstr>
      <vt:lpstr>Breast Carcinoma</vt:lpstr>
      <vt:lpstr>Breast Carcinoma Family History</vt:lpstr>
      <vt:lpstr>Breast Carcinoma Clinical Findings</vt:lpstr>
      <vt:lpstr>PowerPoint Presentation</vt:lpstr>
      <vt:lpstr>PowerPoint Presentation</vt:lpstr>
      <vt:lpstr>PowerPoint Presentation</vt:lpstr>
      <vt:lpstr>Breast Carcinoma Histologic Types</vt:lpstr>
      <vt:lpstr>Breast Carcinoma Prognostic Factors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Krafts</dc:creator>
  <cp:lastModifiedBy>Kristine P Krafts</cp:lastModifiedBy>
  <cp:revision>151</cp:revision>
  <cp:lastPrinted>2015-11-24T05:23:10Z</cp:lastPrinted>
  <dcterms:created xsi:type="dcterms:W3CDTF">2011-10-27T17:49:46Z</dcterms:created>
  <dcterms:modified xsi:type="dcterms:W3CDTF">2023-10-23T06:39:01Z</dcterms:modified>
</cp:coreProperties>
</file>