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54" r:id="rId2"/>
    <p:sldMasterId id="2147483679" r:id="rId3"/>
  </p:sldMasterIdLst>
  <p:notesMasterIdLst>
    <p:notesMasterId r:id="rId35"/>
  </p:notesMasterIdLst>
  <p:handoutMasterIdLst>
    <p:handoutMasterId r:id="rId36"/>
  </p:handoutMasterIdLst>
  <p:sldIdLst>
    <p:sldId id="1032" r:id="rId4"/>
    <p:sldId id="1205" r:id="rId5"/>
    <p:sldId id="453" r:id="rId6"/>
    <p:sldId id="1536" r:id="rId7"/>
    <p:sldId id="1327" r:id="rId8"/>
    <p:sldId id="1331" r:id="rId9"/>
    <p:sldId id="1341" r:id="rId10"/>
    <p:sldId id="1330" r:id="rId11"/>
    <p:sldId id="1334" r:id="rId12"/>
    <p:sldId id="1439" r:id="rId13"/>
    <p:sldId id="1338" r:id="rId14"/>
    <p:sldId id="1339" r:id="rId15"/>
    <p:sldId id="1372" r:id="rId16"/>
    <p:sldId id="1373" r:id="rId17"/>
    <p:sldId id="1343" r:id="rId18"/>
    <p:sldId id="1344" r:id="rId19"/>
    <p:sldId id="1374" r:id="rId20"/>
    <p:sldId id="1537" r:id="rId21"/>
    <p:sldId id="1349" r:id="rId22"/>
    <p:sldId id="1375" r:id="rId23"/>
    <p:sldId id="1480" r:id="rId24"/>
    <p:sldId id="1376" r:id="rId25"/>
    <p:sldId id="1352" r:id="rId26"/>
    <p:sldId id="1377" r:id="rId27"/>
    <p:sldId id="1353" r:id="rId28"/>
    <p:sldId id="1548" r:id="rId29"/>
    <p:sldId id="1354" r:id="rId30"/>
    <p:sldId id="1380" r:id="rId31"/>
    <p:sldId id="1544" r:id="rId32"/>
    <p:sldId id="1357" r:id="rId33"/>
    <p:sldId id="1550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94558"/>
  </p:normalViewPr>
  <p:slideViewPr>
    <p:cSldViewPr showGuides="1">
      <p:cViewPr varScale="1">
        <p:scale>
          <a:sx n="121" d="100"/>
          <a:sy n="121" d="100"/>
        </p:scale>
        <p:origin x="1896" y="168"/>
      </p:cViewPr>
      <p:guideLst>
        <p:guide orient="horz" pos="254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16"/>
    </p:cViewPr>
  </p:sorterViewPr>
  <p:notesViewPr>
    <p:cSldViewPr showGuides="1"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2D8CEBD-05BD-0147-B05A-C819DF57055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455822E-5966-DD4A-A703-98F847D7973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3418A3A-B705-154D-B181-389203A178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9B725B47-FE09-AA41-AAA6-64524974917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7E06FB2-65DF-B742-ABE6-65185AF3DE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51DBA908-60F4-814A-A359-598EA77039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3C85B329-0C38-AC46-B685-5375DA86192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42FD8A14-D008-C06C-EF6E-586AEE3B460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A1D78307-9618-9C45-9DCE-0A7AD614DE7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C47FCFBE-C174-304E-913E-9086E802D4C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A4E0FC55-E8D4-2047-B946-B5B56292E8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EE30D731-3C38-3340-A363-DC9D041F8D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0BC5DFDA-E6B1-6D62-2CB1-C2BFB97D52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03DB358-8528-3647-AFBE-2E23A63A677D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2CD475F7-5A16-4D6E-CBC4-47F227FB61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601539" name="Rectangle 3">
            <a:extLst>
              <a:ext uri="{FF2B5EF4-FFF2-40B4-BE49-F238E27FC236}">
                <a16:creationId xmlns:a16="http://schemas.microsoft.com/office/drawing/2014/main" id="{A848CFB5-D418-CB49-B1FE-F2F24F77B6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800AF733-0B37-F0F6-AA81-DED6647208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E0FD293-0DF3-8A4B-AD55-09F45AC221EF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71159E00-3454-6E0E-6F9B-9EF36E0687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F2B92D88-6315-3D48-9910-30471070A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62572560-6C22-3E64-3E93-594DC1C38A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C0CD5E6-D0D2-7F43-97DA-AD3F59268B7C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20A5E186-4993-7128-87A8-0F5A65FF91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887683" name="Rectangle 3">
            <a:extLst>
              <a:ext uri="{FF2B5EF4-FFF2-40B4-BE49-F238E27FC236}">
                <a16:creationId xmlns:a16="http://schemas.microsoft.com/office/drawing/2014/main" id="{76D875B3-C236-C540-AB23-85339632E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CF5162C3-1989-F995-85C7-E8F50433CF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B16F278-5049-6144-8D95-EB8D13A8E985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8B9CDF6-24C8-3022-B3B4-308B9E23C9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8643" name="Rectangle 3">
            <a:extLst>
              <a:ext uri="{FF2B5EF4-FFF2-40B4-BE49-F238E27FC236}">
                <a16:creationId xmlns:a16="http://schemas.microsoft.com/office/drawing/2014/main" id="{2E8C768B-AE7B-F743-AA05-533AFB235D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21B27DC6-AA0B-9B30-5A1A-B4AF5077EA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FFF5EB6-8A38-A441-B9A1-711821E74D33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8F29EE63-3E36-412C-372B-8122BCDB16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296835" name="Rectangle 3">
            <a:extLst>
              <a:ext uri="{FF2B5EF4-FFF2-40B4-BE49-F238E27FC236}">
                <a16:creationId xmlns:a16="http://schemas.microsoft.com/office/drawing/2014/main" id="{D3BDA00E-61EE-C245-B736-DEEFA3F82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156A28CA-372A-EFFD-73FC-A2BBA82F5A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8E391C0-B8A7-1343-BC81-74762EAC1558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1FB1A647-A544-FEC2-2857-01A8C0B6AB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7315" name="Rectangle 3">
            <a:extLst>
              <a:ext uri="{FF2B5EF4-FFF2-40B4-BE49-F238E27FC236}">
                <a16:creationId xmlns:a16="http://schemas.microsoft.com/office/drawing/2014/main" id="{571E6F18-919F-5D49-B751-C04DF2D45F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BED27F05-2137-A3BB-68E5-3387F732B2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6E4B176-3482-6145-841E-36A8E8D2A890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293FFDBE-D354-20E3-FD7E-52435A13FC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294787" name="Rectangle 3">
            <a:extLst>
              <a:ext uri="{FF2B5EF4-FFF2-40B4-BE49-F238E27FC236}">
                <a16:creationId xmlns:a16="http://schemas.microsoft.com/office/drawing/2014/main" id="{B4D20938-477B-1949-9977-44B1D777B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9216E8A6-A69A-AA8B-AC20-231CC62B80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9E73DAF-3764-1449-9102-FA9AC568E202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ECAF18FE-8CFE-B0EF-40FE-A3D9DFD8A4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2979" name="Rectangle 3">
            <a:extLst>
              <a:ext uri="{FF2B5EF4-FFF2-40B4-BE49-F238E27FC236}">
                <a16:creationId xmlns:a16="http://schemas.microsoft.com/office/drawing/2014/main" id="{10B73BF5-2281-3C4D-B9E2-33FE12EE67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B1AF0085-2495-7980-3BE8-8F2FDF61DA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A5F1A6D-44EA-7243-980E-F1C35BA2C983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6" name="Rectangle 1026">
            <a:extLst>
              <a:ext uri="{FF2B5EF4-FFF2-40B4-BE49-F238E27FC236}">
                <a16:creationId xmlns:a16="http://schemas.microsoft.com/office/drawing/2014/main" id="{EC561E89-85DA-1506-6C8B-B977138B03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7715" name="Rectangle 1027">
            <a:extLst>
              <a:ext uri="{FF2B5EF4-FFF2-40B4-BE49-F238E27FC236}">
                <a16:creationId xmlns:a16="http://schemas.microsoft.com/office/drawing/2014/main" id="{B4B4249C-B3CE-FE47-89A0-C07DB0EE2E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898CCFF7-0791-CCCE-6908-6BAF65E836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2A791DA-0677-384B-8593-B2345C9851E7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09B06FC9-CC19-FD10-3933-C880B39EA8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311171" name="Rectangle 3">
            <a:extLst>
              <a:ext uri="{FF2B5EF4-FFF2-40B4-BE49-F238E27FC236}">
                <a16:creationId xmlns:a16="http://schemas.microsoft.com/office/drawing/2014/main" id="{26CD3916-0D69-BE41-A656-B559C4BD5D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8D6B7480-1D87-7750-095B-26899447D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FD345419-9944-7C46-9F04-3F2609C8859A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F91F6D29-3EC4-EEDE-79E0-71014A34E8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3219" name="Rectangle 3">
            <a:extLst>
              <a:ext uri="{FF2B5EF4-FFF2-40B4-BE49-F238E27FC236}">
                <a16:creationId xmlns:a16="http://schemas.microsoft.com/office/drawing/2014/main" id="{1F44A3DC-968B-DB43-AF78-51BEB8F40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17EEB1A7-49FB-E82E-2007-61FF63D480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12B204F-A042-DF4D-BE38-B7C2FE24548E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1026">
            <a:extLst>
              <a:ext uri="{FF2B5EF4-FFF2-40B4-BE49-F238E27FC236}">
                <a16:creationId xmlns:a16="http://schemas.microsoft.com/office/drawing/2014/main" id="{266CD6FB-46AD-33D2-134C-C8AE2BC536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8995" name="Rectangle 1027">
            <a:extLst>
              <a:ext uri="{FF2B5EF4-FFF2-40B4-BE49-F238E27FC236}">
                <a16:creationId xmlns:a16="http://schemas.microsoft.com/office/drawing/2014/main" id="{307828B8-6F41-6945-8E26-721D77624A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0F979031-1D48-8761-FBEE-B803C73991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40F7FE5B-4C45-EA44-88E6-BBB00666A80C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19FD2E4D-9345-4CD0-48B7-E4C3957A1A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1043" name="Rectangle 3">
            <a:extLst>
              <a:ext uri="{FF2B5EF4-FFF2-40B4-BE49-F238E27FC236}">
                <a16:creationId xmlns:a16="http://schemas.microsoft.com/office/drawing/2014/main" id="{3FD5D957-8B0E-394F-BF49-3092F6DBC8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157889EA-E477-6C67-6874-6936237D73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9F2CDC6-AC75-864B-8A6E-2634639077CD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4DAF9383-7F99-4010-EF38-CB0D52CC31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44B4B46C-C236-72E3-5687-26761E64D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/>
            <a: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1FB5CB8C-50BB-4728-4ED3-38ECCA1ABE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7D7FE88-4F47-AF43-A84F-07C6E6C6D677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BA9E42BB-AD66-1144-5524-08F29B4272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3459" name="Rectangle 3">
            <a:extLst>
              <a:ext uri="{FF2B5EF4-FFF2-40B4-BE49-F238E27FC236}">
                <a16:creationId xmlns:a16="http://schemas.microsoft.com/office/drawing/2014/main" id="{42B8AF2D-CE23-D94E-8D92-87AEBA9F48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EAA29697-018D-5118-1F99-2AF9296FF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E6FAF18-C732-8B4C-BC18-3BAEAC94D172}" type="slidenum">
              <a:rPr lang="en-US" altLang="en-US" sz="120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F2720046-18B1-2BDC-7F65-4B2B6429C2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5139" name="Rectangle 3">
            <a:extLst>
              <a:ext uri="{FF2B5EF4-FFF2-40B4-BE49-F238E27FC236}">
                <a16:creationId xmlns:a16="http://schemas.microsoft.com/office/drawing/2014/main" id="{BCA5ECDC-EAB2-8A45-A7BB-BF88130DD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D47B305B-0183-2BAE-0D3B-76B31334C4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FB8BC95-F57D-7840-B495-18F99C7A3D7C}" type="slidenum">
              <a:rPr lang="en-US" altLang="en-US" sz="120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5C816C4-21A0-A999-F99D-B40AB59094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889731" name="Rectangle 3">
            <a:extLst>
              <a:ext uri="{FF2B5EF4-FFF2-40B4-BE49-F238E27FC236}">
                <a16:creationId xmlns:a16="http://schemas.microsoft.com/office/drawing/2014/main" id="{2E66DE4B-E71E-3943-99DE-9C5A3D3D3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95503C4A-44C6-39D2-CD51-88EAF134A9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05C0E0A-D0EC-654D-AB6C-2761135E7056}" type="slidenum">
              <a:rPr lang="en-US" altLang="en-US" sz="120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4B14ACAC-37DD-2611-1954-609AEB04B4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333699" name="Rectangle 3">
            <a:extLst>
              <a:ext uri="{FF2B5EF4-FFF2-40B4-BE49-F238E27FC236}">
                <a16:creationId xmlns:a16="http://schemas.microsoft.com/office/drawing/2014/main" id="{FB56BCF6-7DBC-1841-A7E5-85BA7BFD63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9114D312-2EB8-961A-2EB3-E836D865FA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E2138CD-7E8F-7D44-B28D-46FF5759EB96}" type="slidenum">
              <a:rPr lang="en-US" altLang="en-US" sz="120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E0654C19-135A-9CDE-3090-5E075E69CC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7187" name="Rectangle 3">
            <a:extLst>
              <a:ext uri="{FF2B5EF4-FFF2-40B4-BE49-F238E27FC236}">
                <a16:creationId xmlns:a16="http://schemas.microsoft.com/office/drawing/2014/main" id="{93087B77-7B74-A745-A7DE-765FF07156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06F37C20-D868-7A36-016C-4A2AA1582D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BACBE46-900B-9A45-ABFF-E434C21B613C}" type="slidenum">
              <a:rPr lang="en-US" altLang="en-US" sz="120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9634" name="Rectangle 1026">
            <a:extLst>
              <a:ext uri="{FF2B5EF4-FFF2-40B4-BE49-F238E27FC236}">
                <a16:creationId xmlns:a16="http://schemas.microsoft.com/office/drawing/2014/main" id="{C3DD963C-17F0-CEAF-42B9-3367832107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4387" name="Rectangle 1027">
            <a:extLst>
              <a:ext uri="{FF2B5EF4-FFF2-40B4-BE49-F238E27FC236}">
                <a16:creationId xmlns:a16="http://schemas.microsoft.com/office/drawing/2014/main" id="{AF772763-06D5-C94F-BFF3-12D1A8F333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27DC6BC5-73E5-C48C-5889-78BF693569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DE5D73D-94F8-0942-9D25-BF28FFAC7B69}" type="slidenum">
              <a:rPr lang="en-US" altLang="en-US" sz="120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20663AE2-0233-1F43-4CF7-52DF51C1BE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9235" name="Rectangle 3">
            <a:extLst>
              <a:ext uri="{FF2B5EF4-FFF2-40B4-BE49-F238E27FC236}">
                <a16:creationId xmlns:a16="http://schemas.microsoft.com/office/drawing/2014/main" id="{B213FF8C-FD30-DE47-9AF9-E75C6E2A3D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F3C69711-2323-1984-DFA8-76125A6025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29ADE5D-E4A1-1E4E-87BF-6DDB96EE327B}" type="slidenum">
              <a:rPr lang="en-US" altLang="en-US" sz="1200"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3D0CAF8D-EC0F-31B7-0B02-67C2ECD4F1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339843" name="Rectangle 3">
            <a:extLst>
              <a:ext uri="{FF2B5EF4-FFF2-40B4-BE49-F238E27FC236}">
                <a16:creationId xmlns:a16="http://schemas.microsoft.com/office/drawing/2014/main" id="{5F200C50-8EED-DC44-82C7-9BEA834D3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73B83D"/>
              </a:buClr>
              <a:buSzPct val="90000"/>
              <a:buFont typeface="Times" charset="0"/>
              <a:buNone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BE707B9B-9C50-F9AD-7744-7F8952F025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DBB0C42-8CEE-3440-B529-3DA24FE86DC0}" type="slidenum">
              <a:rPr lang="en-US" altLang="en-US" sz="1200"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5778" name="Rectangle 1026">
            <a:extLst>
              <a:ext uri="{FF2B5EF4-FFF2-40B4-BE49-F238E27FC236}">
                <a16:creationId xmlns:a16="http://schemas.microsoft.com/office/drawing/2014/main" id="{3A8DBBE7-6205-D72D-F608-E427133B1B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4355" name="Rectangle 1027">
            <a:extLst>
              <a:ext uri="{FF2B5EF4-FFF2-40B4-BE49-F238E27FC236}">
                <a16:creationId xmlns:a16="http://schemas.microsoft.com/office/drawing/2014/main" id="{1E86C1D8-B66D-D144-80E4-5AF495BC1E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DCBC8F34-2171-F2EC-BA84-32628BF14C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A456FE6-29DA-7D41-9291-0D7BFEE05F8A}" type="slidenum">
              <a:rPr lang="en-US" altLang="en-US" sz="1200"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5C87F6B0-ABB3-00B5-5A25-0DD42C877B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341891" name="Rectangle 3">
            <a:extLst>
              <a:ext uri="{FF2B5EF4-FFF2-40B4-BE49-F238E27FC236}">
                <a16:creationId xmlns:a16="http://schemas.microsoft.com/office/drawing/2014/main" id="{0B6B914E-C745-F34B-A999-BBA6FD43B5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EEA9E44B-67B2-3715-2298-B00A86ACB22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EF5B9150-7FDA-8F4E-A37D-C044FC08768F}" type="slidenum">
              <a:rPr lang="en-US" altLang="en-US" sz="1200">
                <a:latin typeface="Arial" panose="020B0604020202020204" pitchFamily="34" charset="0"/>
              </a:rPr>
              <a:pPr algn="r" eaLnBrk="1" hangingPunct="1"/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E2269BE4-A17B-5369-5C9C-1266868A3F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3B666038-64BD-D10E-E7D9-B724D0FF6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D1FA875E-15AA-7E9C-40B1-25A7ABFE4A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380ECF6-C1F4-BB4F-BEFA-B55A44196637}" type="slidenum">
              <a:rPr lang="en-US" altLang="en-US" sz="1200">
                <a:latin typeface="Arial" panose="020B0604020202020204" pitchFamily="34" charset="0"/>
              </a:rPr>
              <a:pPr/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7B514523-F3B7-F043-0EE0-5342FAB3FA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3939" name="Rectangle 3">
            <a:extLst>
              <a:ext uri="{FF2B5EF4-FFF2-40B4-BE49-F238E27FC236}">
                <a16:creationId xmlns:a16="http://schemas.microsoft.com/office/drawing/2014/main" id="{BCC3EE96-49BD-A14F-A448-04EB24C14F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6D8A5962-E9F1-71E8-D79E-F6B82E0E48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F9AED90-A4A0-F345-B904-072D5F5DE7DA}" type="slidenum">
              <a:rPr lang="en-US" altLang="en-US" sz="1200">
                <a:latin typeface="Arial" panose="020B0604020202020204" pitchFamily="34" charset="0"/>
              </a:rPr>
              <a:pPr/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3970" name="Rectangle 1026">
            <a:extLst>
              <a:ext uri="{FF2B5EF4-FFF2-40B4-BE49-F238E27FC236}">
                <a16:creationId xmlns:a16="http://schemas.microsoft.com/office/drawing/2014/main" id="{99C44DCB-4AED-F9F1-CC93-98D9F58A08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0499" name="Rectangle 1027">
            <a:extLst>
              <a:ext uri="{FF2B5EF4-FFF2-40B4-BE49-F238E27FC236}">
                <a16:creationId xmlns:a16="http://schemas.microsoft.com/office/drawing/2014/main" id="{A5B2DA65-4329-F947-A46E-8F2D2C3CE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1A063B9F-CEB8-92B8-D8BA-8A8AD6A7F0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F9CA0048-D400-A14A-B20A-B55F64A082A7}" type="slidenum">
              <a:rPr lang="en-US" altLang="en-US" sz="1200"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EBE6C54B-B82E-5066-058A-05CFF2F575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6355" name="Rectangle 3">
            <a:extLst>
              <a:ext uri="{FF2B5EF4-FFF2-40B4-BE49-F238E27FC236}">
                <a16:creationId xmlns:a16="http://schemas.microsoft.com/office/drawing/2014/main" id="{7DB42C83-0730-2340-973C-C20D75064E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133E5E22-C933-1CB6-C5B0-2E993E06FC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3C3CAB2-D3AF-2242-8913-322C3CA41FDE}" type="slidenum">
              <a:rPr lang="en-US" altLang="en-US" sz="1200">
                <a:latin typeface="Arial" panose="020B0604020202020204" pitchFamily="34" charset="0"/>
              </a:rPr>
              <a:pPr/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36526CD2-308B-05B3-BDE2-402FAAC8E6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0083" name="Rectangle 3">
            <a:extLst>
              <a:ext uri="{FF2B5EF4-FFF2-40B4-BE49-F238E27FC236}">
                <a16:creationId xmlns:a16="http://schemas.microsoft.com/office/drawing/2014/main" id="{81FBC4C2-2085-9845-8EE6-795AC38AD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133E5E22-C933-1CB6-C5B0-2E993E06FC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3C3CAB2-D3AF-2242-8913-322C3CA41FDE}" type="slidenum">
              <a:rPr lang="en-US" altLang="en-US" sz="1200">
                <a:latin typeface="Arial" panose="020B0604020202020204" pitchFamily="34" charset="0"/>
              </a:rPr>
              <a:pPr/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36526CD2-308B-05B3-BDE2-402FAAC8E6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0083" name="Rectangle 3">
            <a:extLst>
              <a:ext uri="{FF2B5EF4-FFF2-40B4-BE49-F238E27FC236}">
                <a16:creationId xmlns:a16="http://schemas.microsoft.com/office/drawing/2014/main" id="{81FBC4C2-2085-9845-8EE6-795AC38AD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7865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E6ED0F-D9D7-BD54-21FB-7072D54E9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C60733-F483-BAB6-70B0-1AE03D4C49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94FCFF-EB51-299C-0A18-CAF5268EFB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F01835-566C-B840-AD12-7B520EB29B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93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818C0D-0442-BF5E-4FAC-5B63123497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6A8A16-C6B1-FD4C-D382-C735469132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5B28B8-AEC3-F1F8-2BF0-6C8DF345E0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4BAA88-7674-5546-871E-59F2CFEB7C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38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9728CE-B866-41A9-A320-714C0B8D47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3DAA7B-4568-E80E-8B1A-FC4427B73D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AF0801-154D-AA40-A00B-05B77BC452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0AB477-29E7-3946-BAAC-29A7FCA4B5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168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0F2115-193E-FDF6-1E56-4725D849A9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037671-D76E-4FE4-2A3D-335A8F82E6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AD0AC4-096D-9FB5-3BEC-0DD74A3765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C1E641-70C3-F04F-ABC4-D463BEB8E7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87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3C4E01-AD29-AC13-B2FB-564F036C7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7E74FCE-14F4-F5BE-0BDE-82F83E9AFF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14E25B4-2636-A577-474B-0A4105BACE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5E8981-AE9A-FA40-B158-DB23977FB4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558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DC1CAD6-BCFE-92DD-5A79-932288DFD1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71A163F-2122-0B09-7313-3287DD87B6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A3A8DBE-606C-2F3B-0E8C-202B38FADF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4C6CE9-5B56-D34E-A410-87612CD288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626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231FCAC-29D5-BE5F-3383-0F18D3FA8E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E8A2685-D062-FF4F-2C38-79BFDD6BDB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EE514D6-985D-B235-B64A-3E134389F9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186C5-27B1-464D-970B-4E8BE48E71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925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3F34A7-A91A-8124-97E9-59F28E89B0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D0AA7B-8239-5BF7-F61B-8506AA86D1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196C4E-A194-673B-A088-360D0BB408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47F3AB-11AA-534B-8018-F9A42D744E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925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BECF0C-E5BF-3F10-FAB7-FDA34AEDB5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CFB241-41FC-96D1-509F-024254E1DA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A52525-419B-6AE0-9311-D28390AEFB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3511E-8A7B-9141-9874-E452431EEC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01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C8B045-32B7-95B4-1908-5BBFCC5884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F7A99DA-6CDA-94B5-9746-E311C9CFB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6CC24E-EBC5-CB62-3CCD-D90C6CFEA9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B5B286-A6F5-3940-A187-C1FB9B256E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7818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F7AC95-59C5-6050-F6E8-D308FE2C01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B29878-90D5-B37C-04B1-7A4B9E8979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22D3A8-8578-D9B1-963E-A0D0CB8339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43DE18-7A8D-9F42-ACCA-34D52F2147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449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CF96B7-7E91-6CD9-90EA-B67196E019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FFC8DC-9FD5-3A28-3D3D-1130A82A03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625583-D7A8-0DF9-AD44-27E96579C4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3EAA3-DA13-8F4F-B84A-DBB7066153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362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2692D2-0BBC-5078-6D73-81819DA88C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2DBE04-B746-655A-6A98-53216B7EDC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6B09F9-7AE0-757A-EEFB-4F59C173F3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EA20BC-80C7-4B4D-AFFD-6B142ED63F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0770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FB5E36-3EA1-744D-BBEE-A4ADE4C465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74A07A-B21D-4A93-4A3B-D34A232A1D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D1411F-A320-EB4E-3AB4-6E29DB078A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5125C2-D0C3-1F42-8C08-B58218AB9F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691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B2B43F-E6C5-9B92-F1B8-6265AF1EF6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56DD68-BAE3-1581-59A2-72B44D401C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25E274-1FA7-AC4C-C9F8-921407AC0F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099D50-EE99-8C42-88F9-0EC91A7D20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046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E5079F-1641-13D7-76A4-47A8065AA9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7734D8-5AD4-B33B-FF54-9449DA9997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0DFB02-DC87-D310-1A35-F14C6CDFD5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9313AF-75FA-BB4D-B671-C17B333B91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26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BB0F86-3207-117D-543D-AC8D30C6F8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E034D2-CEDC-EDE7-4D91-3928438ACD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0958AB-B565-AD61-3295-FAFEBE4813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8617BE-985A-9B49-8C28-DA255E3BC3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6689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0FCBDC-97E4-C5A6-97F4-445F98EBC9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DB5105-4DCD-3B6C-CA8C-9254158F2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107837-4484-F390-6F3A-60F826B5A2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252493-6771-A54E-A9BE-DDE04DC37C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569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82D0A89-B12F-89E9-1F77-FEA5BF0563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98D2C4C-9500-4BCD-35EF-07261C402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B8E2393-0A6B-9456-4BD0-897268F8E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03D01-2D44-6A4D-8E19-0C3E3ACA0E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437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ED9528F-C4AA-71CE-67E9-AC3561675D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11F0445-E626-6509-437B-A401CA2CA9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00F923B-A78D-C952-5C3A-7E53885B2F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A4548A-0FF3-B644-959B-D3257FA9B2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09998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025448-20C5-7D47-156E-124880D7B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D0CB0B-E387-EDC6-6FA1-DE9B65AAA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228274-C8F1-8560-A778-D6D2B535AA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D272F5-4C49-BA45-9B9D-66F2146E87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2859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E54308-8F90-7281-9BA7-6717A7FCD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7FF5E8-5DD8-0789-DB31-2614280331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D12EA8-7417-6730-12CD-A67B75A453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8029BE-70AA-A346-B9C8-417DD6C98C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260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2BF2C7-C6FE-5202-62DE-625A04EA83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BBB25B-5A1B-6DDD-6BAB-8471A31AE2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8CA0CF-F189-EE2A-C60B-693EFCA6E9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BD995-9B2C-0A4A-8C42-071E142E43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3253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2E9DF2-9BA0-0DCB-1415-D125CE6864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279EF-5960-8559-5081-0029CF8919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F11D15-FD12-DDA3-7763-9FEE225382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5C4BF9-8929-3640-833F-E060107265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715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CE4F06-D7A5-8749-8DF1-0DAE0F70C599}" type="datetime1">
              <a:rPr lang="en-US" smtClean="0"/>
              <a:t>10/2/23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83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9DA06C-4CA9-0742-AFE7-5F020FD229DF}" type="datetime1">
              <a:rPr lang="en-US" smtClean="0"/>
              <a:t>10/2/23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116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506A88-3CD9-8941-B86D-3A04E25525C3}" type="datetime1">
              <a:rPr lang="en-US" smtClean="0"/>
              <a:t>10/2/23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940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C62ABD-127F-8D4B-B899-138C779D359A}" type="datetime1">
              <a:rPr lang="en-US" smtClean="0"/>
              <a:t>10/2/23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60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F7F651-26D3-4947-9D2C-0FA13AC9D948}" type="datetime1">
              <a:rPr lang="en-US" smtClean="0"/>
              <a:t>10/2/23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389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0A34E0-D40D-0947-8588-F1C1B6B2BBED}" type="datetime1">
              <a:rPr lang="en-US" smtClean="0"/>
              <a:t>10/2/23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459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11150-A3BE-FD43-9CC8-03B74069C7D7}" type="datetime1">
              <a:rPr lang="en-US" smtClean="0"/>
              <a:t>10/2/23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866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F55F143-5CA4-8543-98E6-B0CE41FA3ED0}" type="datetime1">
              <a:rPr lang="en-US" smtClean="0"/>
              <a:t>10/2/23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945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374D68-C1AC-1245-8D2A-B7A291EF636E}" type="datetime1">
              <a:rPr lang="en-US" smtClean="0"/>
              <a:t>10/2/23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288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030051-EFFE-534C-99BC-9CA77E9374AD}" type="datetime1">
              <a:rPr lang="en-US" smtClean="0"/>
              <a:t>10/2/23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53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49A6CB-A639-F442-86AD-580C6168B94B}" type="datetime1">
              <a:rPr lang="en-US" smtClean="0"/>
              <a:t>10/2/23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258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0E4BC7A-CB12-3D46-98DC-737C87C050D9}" type="datetime1">
              <a:rPr lang="en-US" smtClean="0"/>
              <a:t>10/2/23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056E5EC-501D-4643-93B6-9FCC258544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75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A903C1B-FD07-14F2-8980-46BBDAD14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BBA2F9C-EB73-BD47-C03C-595F3DE04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664D711C-1BA1-7F47-A31A-FB4545B63E2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04C15C54-BA5C-9A41-BDBB-FC182F6432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0B851DB5-1D3C-3742-8F73-27CA16F853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756EA143-F29C-C442-83EE-7E20CA37877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2329499-69AC-AC12-037C-6C72373202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C94A55E-5DC3-58F6-8F87-FC7B7E43C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80452" name="Rectangle 4">
            <a:extLst>
              <a:ext uri="{FF2B5EF4-FFF2-40B4-BE49-F238E27FC236}">
                <a16:creationId xmlns:a16="http://schemas.microsoft.com/office/drawing/2014/main" id="{A78AC01C-F97E-7344-9BCF-1E7DB9E4F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3" name="Rectangle 5">
            <a:extLst>
              <a:ext uri="{FF2B5EF4-FFF2-40B4-BE49-F238E27FC236}">
                <a16:creationId xmlns:a16="http://schemas.microsoft.com/office/drawing/2014/main" id="{6DD6D9AE-2ABC-0045-9070-DBC7E60151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4" name="Rectangle 6">
            <a:extLst>
              <a:ext uri="{FF2B5EF4-FFF2-40B4-BE49-F238E27FC236}">
                <a16:creationId xmlns:a16="http://schemas.microsoft.com/office/drawing/2014/main" id="{DE901D64-43C4-1D49-890F-5FD57508C6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934D1B5F-AD4A-A944-B635-4CE6E82ED4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770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A9A5D9-BF20-C3C9-E587-73FAA01AA6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Rectangle 9">
            <a:extLst>
              <a:ext uri="{FF2B5EF4-FFF2-40B4-BE49-F238E27FC236}">
                <a16:creationId xmlns:a16="http://schemas.microsoft.com/office/drawing/2014/main" id="{3B2951D9-DF43-6DD2-9D27-EDA7D6D85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3733800"/>
          </a:xfrm>
          <a:prstGeom prst="rect">
            <a:avLst/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buClr>
                <a:srgbClr val="66CCFF"/>
              </a:buClr>
              <a:buSzPct val="90000"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29699" name="Text Box 7">
            <a:extLst>
              <a:ext uri="{FF2B5EF4-FFF2-40B4-BE49-F238E27FC236}">
                <a16:creationId xmlns:a16="http://schemas.microsoft.com/office/drawing/2014/main" id="{DAAB4339-4D6B-957D-137F-0484E3CE9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86400"/>
            <a:ext cx="899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>
                <a:srgbClr val="66CCFF"/>
              </a:buClr>
              <a:buSzPct val="90000"/>
              <a:buFontTx/>
              <a:buNone/>
            </a:pPr>
            <a:r>
              <a:rPr lang="en-US" altLang="en-US" sz="4400">
                <a:latin typeface="Calibri" panose="020F0502020204030204" pitchFamily="34" charset="0"/>
              </a:rPr>
              <a:t>Upper Gastrointestinal Pathology</a:t>
            </a:r>
          </a:p>
        </p:txBody>
      </p:sp>
      <p:sp>
        <p:nvSpPr>
          <p:cNvPr id="29700" name="Text Box 10">
            <a:extLst>
              <a:ext uri="{FF2B5EF4-FFF2-40B4-BE49-F238E27FC236}">
                <a16:creationId xmlns:a16="http://schemas.microsoft.com/office/drawing/2014/main" id="{1D2A41C0-8D81-CE03-C4BE-3B972697A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0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>
                <a:srgbClr val="66CCFF"/>
              </a:buClr>
              <a:buSzPct val="90000"/>
              <a:buFontTx/>
              <a:buNone/>
            </a:pPr>
            <a:r>
              <a:rPr lang="en-US" altLang="en-US" sz="4000">
                <a:latin typeface="Calibri" panose="020F0502020204030204" pitchFamily="34" charset="0"/>
              </a:rPr>
              <a:t>Kristine Krafts, M.D.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7E29D13C-7968-DC4A-8B34-3C1895858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62C7D82A-2379-C848-A9F2-203F8E1C43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2133600"/>
            <a:ext cx="3048000" cy="3352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Stomach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Intestine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Liver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Gallbladder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Pancreas</a:t>
            </a:r>
          </a:p>
        </p:txBody>
      </p:sp>
      <p:sp>
        <p:nvSpPr>
          <p:cNvPr id="31747" name="Line 4">
            <a:extLst>
              <a:ext uri="{FF2B5EF4-FFF2-40B4-BE49-F238E27FC236}">
                <a16:creationId xmlns:a16="http://schemas.microsoft.com/office/drawing/2014/main" id="{347931CE-C045-5299-B063-3A92F1C25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BD0F17-727D-F2BA-4C5B-F7B60D3DDD7A}"/>
              </a:ext>
            </a:extLst>
          </p:cNvPr>
          <p:cNvGrpSpPr/>
          <p:nvPr/>
        </p:nvGrpSpPr>
        <p:grpSpPr>
          <a:xfrm>
            <a:off x="3048000" y="2133601"/>
            <a:ext cx="5562600" cy="1066800"/>
            <a:chOff x="3048000" y="2133601"/>
            <a:chExt cx="5562600" cy="10668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85A510D-7609-D716-B248-0701B4C0EAE3}"/>
                </a:ext>
              </a:extLst>
            </p:cNvPr>
            <p:cNvSpPr/>
            <p:nvPr/>
          </p:nvSpPr>
          <p:spPr bwMode="auto">
            <a:xfrm>
              <a:off x="3048000" y="2133601"/>
              <a:ext cx="2743200" cy="1066800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66CCFF"/>
                </a:buClr>
                <a:buSzPct val="90000"/>
                <a:buFontTx/>
                <a:buChar char="•"/>
                <a:tabLst/>
              </a:pPr>
              <a:endParaRPr kumimoji="0" lang="en-US" sz="6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charset="0"/>
                <a:ea typeface="ＭＳ Ｐゴシック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B8BF784-5B04-CE73-4BBB-A0A145696A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43600" y="2667000"/>
              <a:ext cx="1066800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F0A72B-7BFD-262E-4BC1-D0C4C1BCEC64}"/>
                </a:ext>
              </a:extLst>
            </p:cNvPr>
            <p:cNvSpPr txBox="1"/>
            <p:nvPr/>
          </p:nvSpPr>
          <p:spPr>
            <a:xfrm>
              <a:off x="7010400" y="2405390"/>
              <a:ext cx="1600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Upper GI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9EDAA57-B093-286C-BD4D-F3C94117EC63}"/>
              </a:ext>
            </a:extLst>
          </p:cNvPr>
          <p:cNvGrpSpPr/>
          <p:nvPr/>
        </p:nvGrpSpPr>
        <p:grpSpPr>
          <a:xfrm>
            <a:off x="3042745" y="3261326"/>
            <a:ext cx="5588876" cy="523220"/>
            <a:chOff x="3042745" y="3261326"/>
            <a:chExt cx="5588876" cy="5232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56553BA-3365-6391-3643-713CBC25D026}"/>
                </a:ext>
              </a:extLst>
            </p:cNvPr>
            <p:cNvSpPr/>
            <p:nvPr/>
          </p:nvSpPr>
          <p:spPr bwMode="auto">
            <a:xfrm>
              <a:off x="3042745" y="3294336"/>
              <a:ext cx="2743200" cy="457201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66CCFF"/>
                </a:buClr>
                <a:buSzPct val="90000"/>
                <a:buFontTx/>
                <a:buChar char="•"/>
                <a:tabLst/>
              </a:pPr>
              <a:endParaRPr kumimoji="0" lang="en-US" sz="6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charset="0"/>
                <a:ea typeface="ＭＳ Ｐゴシック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C253B6B-5142-4D4D-B9F6-E5216541EA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43600" y="3505200"/>
              <a:ext cx="1066800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3A420E-A245-BD4A-A030-460B95E4454D}"/>
                </a:ext>
              </a:extLst>
            </p:cNvPr>
            <p:cNvSpPr txBox="1"/>
            <p:nvPr/>
          </p:nvSpPr>
          <p:spPr>
            <a:xfrm>
              <a:off x="7031421" y="3261326"/>
              <a:ext cx="1600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Lower GI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E24916-E0B3-B519-F992-B13D4558CAAF}"/>
              </a:ext>
            </a:extLst>
          </p:cNvPr>
          <p:cNvGrpSpPr/>
          <p:nvPr/>
        </p:nvGrpSpPr>
        <p:grpSpPr>
          <a:xfrm>
            <a:off x="3042745" y="3845471"/>
            <a:ext cx="5671644" cy="1640929"/>
            <a:chOff x="3042745" y="3845471"/>
            <a:chExt cx="5671644" cy="164092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70E3200-E527-3884-0DF5-0B0530AEB5CE}"/>
                </a:ext>
              </a:extLst>
            </p:cNvPr>
            <p:cNvSpPr/>
            <p:nvPr/>
          </p:nvSpPr>
          <p:spPr bwMode="auto">
            <a:xfrm>
              <a:off x="3042745" y="3845471"/>
              <a:ext cx="2743200" cy="1640929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66CCFF"/>
                </a:buClr>
                <a:buSzPct val="90000"/>
                <a:buFontTx/>
                <a:buChar char="•"/>
                <a:tabLst/>
              </a:pPr>
              <a:endParaRPr kumimoji="0" lang="en-US" sz="6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charset="0"/>
                <a:ea typeface="ＭＳ Ｐゴシック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192BAB4-EB7F-5338-BB19-4E52E14C0E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64621" y="4648200"/>
              <a:ext cx="1066800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B96CB8-3B0D-500C-DDE6-5E0D7D0B2492}"/>
                </a:ext>
              </a:extLst>
            </p:cNvPr>
            <p:cNvSpPr txBox="1"/>
            <p:nvPr/>
          </p:nvSpPr>
          <p:spPr>
            <a:xfrm>
              <a:off x="6906610" y="4117262"/>
              <a:ext cx="180777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Accessory</a:t>
              </a:r>
              <a:br>
                <a:rPr lang="en-US" dirty="0"/>
              </a:br>
              <a:r>
                <a:rPr lang="en-US" dirty="0"/>
                <a:t>organs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Upper GI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533400" y="1219200"/>
            <a:ext cx="8268155" cy="450921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Explain what a hiatal hernia is.</a:t>
            </a:r>
          </a:p>
          <a:p>
            <a:pPr>
              <a:spcBef>
                <a:spcPts val="2400"/>
              </a:spcBef>
            </a:pPr>
            <a:r>
              <a:rPr lang="en-US" sz="2800" dirty="0">
                <a:solidFill>
                  <a:srgbClr val="FFFFFF"/>
                </a:solidFill>
              </a:rPr>
              <a:t>Explain what is going on in Barrett esophagus; describe the morphologic appearance of the epithelium, and know why it is important to monitor patients who have this condition.</a:t>
            </a:r>
          </a:p>
          <a:p>
            <a:pPr>
              <a:spcBef>
                <a:spcPts val="2400"/>
              </a:spcBef>
            </a:pPr>
            <a:r>
              <a:rPr lang="en-US" sz="2800" dirty="0">
                <a:solidFill>
                  <a:srgbClr val="FFFFFF"/>
                </a:solidFill>
              </a:rPr>
              <a:t>Define what “gastritis” and “ulcer” mean. Describe the causes and morphologic changes seen in each disorder. </a:t>
            </a:r>
          </a:p>
          <a:p>
            <a:pPr>
              <a:spcBef>
                <a:spcPts val="2400"/>
              </a:spcBef>
            </a:pPr>
            <a:r>
              <a:rPr lang="en-US" sz="2800" dirty="0"/>
              <a:t>Compare and contrast intestinal-type and diffuse-type gastric carcinoma. </a:t>
            </a:r>
          </a:p>
        </p:txBody>
      </p:sp>
    </p:spTree>
    <p:extLst>
      <p:ext uri="{BB962C8B-B14F-4D97-AF65-F5344CB8AC3E}">
        <p14:creationId xmlns:p14="http://schemas.microsoft.com/office/powerpoint/2010/main" val="421662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6658" name="Rectangle 2">
            <a:extLst>
              <a:ext uri="{FF2B5EF4-FFF2-40B4-BE49-F238E27FC236}">
                <a16:creationId xmlns:a16="http://schemas.microsoft.com/office/drawing/2014/main" id="{A0382239-58DD-C44E-9F09-2428B46968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886659" name="Rectangle 3">
            <a:extLst>
              <a:ext uri="{FF2B5EF4-FFF2-40B4-BE49-F238E27FC236}">
                <a16:creationId xmlns:a16="http://schemas.microsoft.com/office/drawing/2014/main" id="{CD93A323-113D-5448-BFFF-9C4164378F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2133600"/>
            <a:ext cx="5334000" cy="3352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Esophagus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Hiatal hernia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Mallory-Weiss syndrome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Barrett esophagus	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Carcinoma</a:t>
            </a:r>
          </a:p>
        </p:txBody>
      </p:sp>
      <p:sp>
        <p:nvSpPr>
          <p:cNvPr id="33795" name="Line 4">
            <a:extLst>
              <a:ext uri="{FF2B5EF4-FFF2-40B4-BE49-F238E27FC236}">
                <a16:creationId xmlns:a16="http://schemas.microsoft.com/office/drawing/2014/main" id="{14D46351-146D-E2AA-1EEE-FA74DA6019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3CD98776-F0B5-DC78-DCD5-488E61D33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1912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Normal esophageal-gastric junction</a:t>
            </a:r>
          </a:p>
        </p:txBody>
      </p:sp>
      <p:pic>
        <p:nvPicPr>
          <p:cNvPr id="35843" name="Picture 3">
            <a:extLst>
              <a:ext uri="{FF2B5EF4-FFF2-40B4-BE49-F238E27FC236}">
                <a16:creationId xmlns:a16="http://schemas.microsoft.com/office/drawing/2014/main" id="{9D837A15-D2F5-75A8-B510-531A5F271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925"/>
            <a:ext cx="9144000" cy="613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811" name="Rectangle 3">
            <a:extLst>
              <a:ext uri="{FF2B5EF4-FFF2-40B4-BE49-F238E27FC236}">
                <a16:creationId xmlns:a16="http://schemas.microsoft.com/office/drawing/2014/main" id="{C54714CB-8D17-B14C-BD00-48BD3E852C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2438400"/>
            <a:ext cx="6705600" cy="31242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Dilated portion of stomach protrudes above diaphragm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Common! Usually asymptomatic.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Heartburn, reflux esophagitis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Danger: ulceration, bleeding</a:t>
            </a:r>
          </a:p>
        </p:txBody>
      </p:sp>
      <p:sp>
        <p:nvSpPr>
          <p:cNvPr id="2295814" name="Rectangle 6">
            <a:extLst>
              <a:ext uri="{FF2B5EF4-FFF2-40B4-BE49-F238E27FC236}">
                <a16:creationId xmlns:a16="http://schemas.microsoft.com/office/drawing/2014/main" id="{C1E4B000-849F-5340-8C22-550DC5D9E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Hiatal Hernia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37891" name="Line 7">
            <a:extLst>
              <a:ext uri="{FF2B5EF4-FFF2-40B4-BE49-F238E27FC236}">
                <a16:creationId xmlns:a16="http://schemas.microsoft.com/office/drawing/2014/main" id="{A206CBA9-3832-E5E1-82F1-CCED34E741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7EAA6036-E74B-66E8-CFF3-94C5CD76B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1912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Sliding (L) and rolling (R) hiatal hernias</a:t>
            </a:r>
          </a:p>
        </p:txBody>
      </p:sp>
      <p:pic>
        <p:nvPicPr>
          <p:cNvPr id="39939" name="Picture 4" descr="hernias">
            <a:extLst>
              <a:ext uri="{FF2B5EF4-FFF2-40B4-BE49-F238E27FC236}">
                <a16:creationId xmlns:a16="http://schemas.microsoft.com/office/drawing/2014/main" id="{C407F7FF-4EB4-AFAE-8C6A-2B064A3F4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b="4041"/>
          <a:stretch>
            <a:fillRect/>
          </a:stretch>
        </p:blipFill>
        <p:spPr bwMode="auto">
          <a:xfrm>
            <a:off x="76200" y="309563"/>
            <a:ext cx="8763000" cy="510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5" descr="hernias">
            <a:extLst>
              <a:ext uri="{FF2B5EF4-FFF2-40B4-BE49-F238E27FC236}">
                <a16:creationId xmlns:a16="http://schemas.microsoft.com/office/drawing/2014/main" id="{D22F6C51-A19D-CF93-1CEE-6F6D4D53F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r="54695" b="75629"/>
          <a:stretch>
            <a:fillRect/>
          </a:stretch>
        </p:blipFill>
        <p:spPr bwMode="auto">
          <a:xfrm>
            <a:off x="2819400" y="381000"/>
            <a:ext cx="17145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6" descr="hernias">
            <a:extLst>
              <a:ext uri="{FF2B5EF4-FFF2-40B4-BE49-F238E27FC236}">
                <a16:creationId xmlns:a16="http://schemas.microsoft.com/office/drawing/2014/main" id="{5256E592-7819-1C21-1FC2-B941E9D2F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r="54695" b="75629"/>
          <a:stretch>
            <a:fillRect/>
          </a:stretch>
        </p:blipFill>
        <p:spPr bwMode="auto">
          <a:xfrm>
            <a:off x="7239000" y="381000"/>
            <a:ext cx="17145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63" name="Rectangle 3">
            <a:extLst>
              <a:ext uri="{FF2B5EF4-FFF2-40B4-BE49-F238E27FC236}">
                <a16:creationId xmlns:a16="http://schemas.microsoft.com/office/drawing/2014/main" id="{76EE8F74-BC14-E14E-B534-722BA49BB1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2209800"/>
            <a:ext cx="6934200" cy="34290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GE junction tears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Severe vomiting (chronic alcoholics)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Symptoms: bleeding, pain, infection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Treatment</a:t>
            </a:r>
            <a:r>
              <a:rPr lang="en-US" sz="2800">
                <a:latin typeface="Calibri" charset="0"/>
                <a:cs typeface="+mn-cs"/>
              </a:rPr>
              <a:t>: cauterization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Prognosis: usually heals; sometimes fatal</a:t>
            </a:r>
          </a:p>
        </p:txBody>
      </p:sp>
      <p:sp>
        <p:nvSpPr>
          <p:cNvPr id="2293766" name="Rectangle 6">
            <a:extLst>
              <a:ext uri="{FF2B5EF4-FFF2-40B4-BE49-F238E27FC236}">
                <a16:creationId xmlns:a16="http://schemas.microsoft.com/office/drawing/2014/main" id="{DB965EDD-7A6E-3948-B7CE-7DFC676DD6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Mallory-Weiss Syndrome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41987" name="Line 7">
            <a:extLst>
              <a:ext uri="{FF2B5EF4-FFF2-40B4-BE49-F238E27FC236}">
                <a16:creationId xmlns:a16="http://schemas.microsoft.com/office/drawing/2014/main" id="{4C887337-4BE2-DB1F-C298-B4290B14FAE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1723D0D2-2C36-4773-F04C-EF4A6D2C0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1912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Mallory-Weiss tears</a:t>
            </a:r>
          </a:p>
        </p:txBody>
      </p:sp>
      <p:pic>
        <p:nvPicPr>
          <p:cNvPr id="44035" name="Picture 5" descr="M-W1">
            <a:extLst>
              <a:ext uri="{FF2B5EF4-FFF2-40B4-BE49-F238E27FC236}">
                <a16:creationId xmlns:a16="http://schemas.microsoft.com/office/drawing/2014/main" id="{4BEA8BDB-0A80-98B7-CCA6-B8679AA02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14"/>
          <a:stretch>
            <a:fillRect/>
          </a:stretch>
        </p:blipFill>
        <p:spPr bwMode="auto">
          <a:xfrm>
            <a:off x="977900" y="76200"/>
            <a:ext cx="7162800" cy="595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6" descr="M-W1">
            <a:extLst>
              <a:ext uri="{FF2B5EF4-FFF2-40B4-BE49-F238E27FC236}">
                <a16:creationId xmlns:a16="http://schemas.microsoft.com/office/drawing/2014/main" id="{FBF55ADA-DC46-A85F-7238-B3517D6C2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3" r="75354" b="80608"/>
          <a:stretch>
            <a:fillRect/>
          </a:stretch>
        </p:blipFill>
        <p:spPr bwMode="auto">
          <a:xfrm>
            <a:off x="2501900" y="2209800"/>
            <a:ext cx="17653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7" descr="M-W1">
            <a:extLst>
              <a:ext uri="{FF2B5EF4-FFF2-40B4-BE49-F238E27FC236}">
                <a16:creationId xmlns:a16="http://schemas.microsoft.com/office/drawing/2014/main" id="{9592EB40-07FD-E88D-FF1A-F4674316E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3" r="75354" b="80608"/>
          <a:stretch>
            <a:fillRect/>
          </a:stretch>
        </p:blipFill>
        <p:spPr bwMode="auto">
          <a:xfrm>
            <a:off x="1600200" y="4724400"/>
            <a:ext cx="7747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>
            <a:extLst>
              <a:ext uri="{FF2B5EF4-FFF2-40B4-BE49-F238E27FC236}">
                <a16:creationId xmlns:a16="http://schemas.microsoft.com/office/drawing/2014/main" id="{ACEA8087-E507-B24B-5C14-BE0A89973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1912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Mallory-Weiss tears</a:t>
            </a:r>
          </a:p>
        </p:txBody>
      </p:sp>
      <p:pic>
        <p:nvPicPr>
          <p:cNvPr id="46083" name="Picture 1">
            <a:extLst>
              <a:ext uri="{FF2B5EF4-FFF2-40B4-BE49-F238E27FC236}">
                <a16:creationId xmlns:a16="http://schemas.microsoft.com/office/drawing/2014/main" id="{DE9362F2-E636-FFAF-EA4A-EE2DCE863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147" name="Rectangle 3">
            <a:extLst>
              <a:ext uri="{FF2B5EF4-FFF2-40B4-BE49-F238E27FC236}">
                <a16:creationId xmlns:a16="http://schemas.microsoft.com/office/drawing/2014/main" id="{73F153ED-3E31-A545-8629-DA3462587B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2438400"/>
            <a:ext cx="7696200" cy="31242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Replacement of squamous epithelium by columnar epithelium with goblet cells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Complication of long-standing reflux esophagitis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Danger: 30-100x risk of adenocarcinoma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Treatment: screen for high-grade dysplasia</a:t>
            </a:r>
          </a:p>
        </p:txBody>
      </p:sp>
      <p:sp>
        <p:nvSpPr>
          <p:cNvPr id="2310151" name="Rectangle 7">
            <a:extLst>
              <a:ext uri="{FF2B5EF4-FFF2-40B4-BE49-F238E27FC236}">
                <a16:creationId xmlns:a16="http://schemas.microsoft.com/office/drawing/2014/main" id="{F596C04C-61BB-A246-A5D2-75059E4A2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Barrett Esophagus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48131" name="Line 8">
            <a:extLst>
              <a:ext uri="{FF2B5EF4-FFF2-40B4-BE49-F238E27FC236}">
                <a16:creationId xmlns:a16="http://schemas.microsoft.com/office/drawing/2014/main" id="{9AEAD33D-87F1-4D50-0743-86332E03EA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>
            <a:extLst>
              <a:ext uri="{FF2B5EF4-FFF2-40B4-BE49-F238E27FC236}">
                <a16:creationId xmlns:a16="http://schemas.microsoft.com/office/drawing/2014/main" id="{E72D0E52-32CA-3A7F-C736-5D41E4EE0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191250"/>
            <a:ext cx="8991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Normal esophagus (L) and Barrett esophagus (R)</a:t>
            </a:r>
          </a:p>
        </p:txBody>
      </p:sp>
      <p:pic>
        <p:nvPicPr>
          <p:cNvPr id="50179" name="Picture 1">
            <a:extLst>
              <a:ext uri="{FF2B5EF4-FFF2-40B4-BE49-F238E27FC236}">
                <a16:creationId xmlns:a16="http://schemas.microsoft.com/office/drawing/2014/main" id="{BF0A670C-74CB-8B29-F377-97CDC8181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0"/>
            <a:ext cx="747395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>
                <a16:creationId xmlns:a16="http://schemas.microsoft.com/office/drawing/2014/main" id="{5844EEA4-A426-B3B3-3A2E-1ED6726D0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2166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Barrett esophagus</a:t>
            </a:r>
          </a:p>
        </p:txBody>
      </p:sp>
      <p:pic>
        <p:nvPicPr>
          <p:cNvPr id="52227" name="Picture 1">
            <a:extLst>
              <a:ext uri="{FF2B5EF4-FFF2-40B4-BE49-F238E27FC236}">
                <a16:creationId xmlns:a16="http://schemas.microsoft.com/office/drawing/2014/main" id="{3CAF50AD-E247-C086-1964-61EEBA4FD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22225"/>
            <a:ext cx="6096000" cy="616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>
            <a:extLst>
              <a:ext uri="{FF2B5EF4-FFF2-40B4-BE49-F238E27FC236}">
                <a16:creationId xmlns:a16="http://schemas.microsoft.com/office/drawing/2014/main" id="{23047038-A5E8-E53B-7767-71808B89C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2166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Barrett esophagus</a:t>
            </a:r>
          </a:p>
        </p:txBody>
      </p:sp>
      <p:pic>
        <p:nvPicPr>
          <p:cNvPr id="54275" name="Picture 1">
            <a:extLst>
              <a:ext uri="{FF2B5EF4-FFF2-40B4-BE49-F238E27FC236}">
                <a16:creationId xmlns:a16="http://schemas.microsoft.com/office/drawing/2014/main" id="{0029A74E-B02E-2BF4-F69A-9AC2A65E9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4781BC-8D01-AA27-2AD0-B038CD73A039}"/>
              </a:ext>
            </a:extLst>
          </p:cNvPr>
          <p:cNvSpPr txBox="1"/>
          <p:nvPr/>
        </p:nvSpPr>
        <p:spPr>
          <a:xfrm>
            <a:off x="152400" y="2057400"/>
            <a:ext cx="2209800" cy="707886"/>
          </a:xfrm>
          <a:prstGeom prst="rect">
            <a:avLst/>
          </a:prstGeom>
          <a:solidFill>
            <a:schemeClr val="tx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Normal squamous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epithelium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CBF6D2-150A-D111-ED35-B6FBBF3DFA93}"/>
              </a:ext>
            </a:extLst>
          </p:cNvPr>
          <p:cNvSpPr txBox="1"/>
          <p:nvPr/>
        </p:nvSpPr>
        <p:spPr>
          <a:xfrm>
            <a:off x="2895600" y="4783460"/>
            <a:ext cx="4191000" cy="400110"/>
          </a:xfrm>
          <a:prstGeom prst="rect">
            <a:avLst/>
          </a:prstGeom>
          <a:solidFill>
            <a:schemeClr val="tx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Columnar epithelium with goblet cells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9C2F7E1-2FAB-6096-C34E-A9E637AEDCC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648200" y="3733800"/>
            <a:ext cx="1219200" cy="1143000"/>
          </a:xfrm>
          <a:prstGeom prst="straightConnector1">
            <a:avLst/>
          </a:prstGeom>
          <a:noFill/>
          <a:ln w="25400">
            <a:solidFill>
              <a:schemeClr val="bg1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5079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18626A8-9D55-AF03-CBB2-55F62C07CB2C}"/>
              </a:ext>
            </a:extLst>
          </p:cNvPr>
          <p:cNvCxnSpPr>
            <a:cxnSpLocks/>
          </p:cNvCxnSpPr>
          <p:nvPr/>
        </p:nvCxnSpPr>
        <p:spPr bwMode="auto">
          <a:xfrm flipV="1">
            <a:off x="3810000" y="3762723"/>
            <a:ext cx="381000" cy="979462"/>
          </a:xfrm>
          <a:prstGeom prst="straightConnector1">
            <a:avLst/>
          </a:prstGeom>
          <a:noFill/>
          <a:ln w="25400">
            <a:solidFill>
              <a:schemeClr val="bg1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5079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2076801-BD3D-CE18-2F15-9018111B137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953000" y="2971800"/>
            <a:ext cx="1066800" cy="1905000"/>
          </a:xfrm>
          <a:prstGeom prst="straightConnector1">
            <a:avLst/>
          </a:prstGeom>
          <a:noFill/>
          <a:ln w="25400">
            <a:solidFill>
              <a:schemeClr val="bg1"/>
            </a:solidFill>
            <a:tailEnd type="triangle" w="lg" len="lg"/>
          </a:ln>
          <a:effectLst>
            <a:outerShdw blurRad="50800" dist="38100" dir="2700000" algn="tl" rotWithShape="0">
              <a:schemeClr val="tx1">
                <a:alpha val="75079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0387" name="Rectangle 3">
            <a:extLst>
              <a:ext uri="{FF2B5EF4-FFF2-40B4-BE49-F238E27FC236}">
                <a16:creationId xmlns:a16="http://schemas.microsoft.com/office/drawing/2014/main" id="{0A5BC8E5-F843-7A49-A1A9-DA0FDEA21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4038600" cy="4038600"/>
          </a:xfrm>
        </p:spPr>
        <p:txBody>
          <a:bodyPr/>
          <a:lstStyle/>
          <a:p>
            <a:pPr>
              <a:buClr>
                <a:srgbClr val="66CCFF"/>
              </a:buClr>
              <a:buSzPct val="90000"/>
              <a:buFontTx/>
              <a:buNone/>
              <a:defRPr/>
            </a:pPr>
            <a:r>
              <a:rPr lang="en-US" sz="2800">
                <a:solidFill>
                  <a:srgbClr val="E56900"/>
                </a:solidFill>
                <a:latin typeface="Calibri" charset="0"/>
                <a:cs typeface="+mn-cs"/>
              </a:rPr>
              <a:t>Adenocarcinoma</a:t>
            </a:r>
            <a:endParaRPr lang="en-US" sz="2800">
              <a:solidFill>
                <a:schemeClr val="tx2"/>
              </a:solidFill>
              <a:latin typeface="Calibri" charset="0"/>
              <a:cs typeface="+mn-cs"/>
            </a:endParaRP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Commonest type in US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Risk factor: Barrett esophagus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Distal 1/3 of esophagus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Symptoms: insidious onset; late obstruction</a:t>
            </a:r>
          </a:p>
        </p:txBody>
      </p:sp>
      <p:sp>
        <p:nvSpPr>
          <p:cNvPr id="56322" name="Rectangle 5">
            <a:extLst>
              <a:ext uri="{FF2B5EF4-FFF2-40B4-BE49-F238E27FC236}">
                <a16:creationId xmlns:a16="http://schemas.microsoft.com/office/drawing/2014/main" id="{FF8E4B0B-A55B-7C00-962D-AC59C938B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981200"/>
            <a:ext cx="4114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66CCFF"/>
              </a:buClr>
              <a:buSzPct val="90000"/>
              <a:buFontTx/>
              <a:buNone/>
            </a:pPr>
            <a:r>
              <a:rPr lang="en-US" altLang="en-US" sz="2800">
                <a:solidFill>
                  <a:srgbClr val="E56900"/>
                </a:solidFill>
                <a:latin typeface="Calibri" panose="020F0502020204030204" pitchFamily="34" charset="0"/>
              </a:rPr>
              <a:t>Squamous cell carcinoma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Commonest type worldwide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Risk factors: esophagitis, smoking, alcohol, genetics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Middle 1/3 of esophagus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Symptoms: insidious onset; late obstruction</a:t>
            </a:r>
          </a:p>
        </p:txBody>
      </p:sp>
      <p:sp>
        <p:nvSpPr>
          <p:cNvPr id="2320391" name="Rectangle 7">
            <a:extLst>
              <a:ext uri="{FF2B5EF4-FFF2-40B4-BE49-F238E27FC236}">
                <a16:creationId xmlns:a16="http://schemas.microsoft.com/office/drawing/2014/main" id="{4DF8C4DD-2E57-314F-A068-211B73CB0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Esophageal Carcinoma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56324" name="Line 8">
            <a:extLst>
              <a:ext uri="{FF2B5EF4-FFF2-40B4-BE49-F238E27FC236}">
                <a16:creationId xmlns:a16="http://schemas.microsoft.com/office/drawing/2014/main" id="{83281182-2A0E-412D-C8FD-EA5D2FEC7F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0273CD8F-699A-7F0A-3304-A99F3A92E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1912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Adenocarcinoma of esophagus</a:t>
            </a:r>
          </a:p>
        </p:txBody>
      </p:sp>
      <p:pic>
        <p:nvPicPr>
          <p:cNvPr id="58371" name="Picture 1">
            <a:extLst>
              <a:ext uri="{FF2B5EF4-FFF2-40B4-BE49-F238E27FC236}">
                <a16:creationId xmlns:a16="http://schemas.microsoft.com/office/drawing/2014/main" id="{3D01E477-23B4-D742-A2AA-21C962A02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228600"/>
            <a:ext cx="504825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7CD2A6F2-60D0-B257-4FB0-51F0C7362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1912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Squamous cell carcinoma of esophagus</a:t>
            </a:r>
          </a:p>
        </p:txBody>
      </p:sp>
      <p:pic>
        <p:nvPicPr>
          <p:cNvPr id="60419" name="Picture 1">
            <a:extLst>
              <a:ext uri="{FF2B5EF4-FFF2-40B4-BE49-F238E27FC236}">
                <a16:creationId xmlns:a16="http://schemas.microsoft.com/office/drawing/2014/main" id="{3B9F2FC0-3416-99A7-393B-311981CB9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8706" name="Rectangle 2">
            <a:extLst>
              <a:ext uri="{FF2B5EF4-FFF2-40B4-BE49-F238E27FC236}">
                <a16:creationId xmlns:a16="http://schemas.microsoft.com/office/drawing/2014/main" id="{36534709-EB13-994A-A29A-0B186652C0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888707" name="Rectangle 3">
            <a:extLst>
              <a:ext uri="{FF2B5EF4-FFF2-40B4-BE49-F238E27FC236}">
                <a16:creationId xmlns:a16="http://schemas.microsoft.com/office/drawing/2014/main" id="{DC3947B2-CF0C-6E48-ACEF-1DBB3B0BE5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2133600"/>
            <a:ext cx="5334000" cy="3352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Stomach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Gastritis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Ulcers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Carcinoma</a:t>
            </a:r>
          </a:p>
        </p:txBody>
      </p:sp>
      <p:sp>
        <p:nvSpPr>
          <p:cNvPr id="62467" name="Line 4">
            <a:extLst>
              <a:ext uri="{FF2B5EF4-FFF2-40B4-BE49-F238E27FC236}">
                <a16:creationId xmlns:a16="http://schemas.microsoft.com/office/drawing/2014/main" id="{E40169CE-8CC0-E14B-11E7-8261FF2EC96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2675" name="Rectangle 3">
            <a:extLst>
              <a:ext uri="{FF2B5EF4-FFF2-40B4-BE49-F238E27FC236}">
                <a16:creationId xmlns:a16="http://schemas.microsoft.com/office/drawing/2014/main" id="{BE2E7CBC-E1A0-D94B-8C88-A446AFF11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362200"/>
            <a:ext cx="6477000" cy="26670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Mucosal inflammation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Asymptomatic, or epigastric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Causes: H. pylori, autoimmune, NSAIDs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Danger: intestinal metaplasia (sometimes turns into gastric cancer)</a:t>
            </a:r>
          </a:p>
        </p:txBody>
      </p:sp>
      <p:sp>
        <p:nvSpPr>
          <p:cNvPr id="2332678" name="Rectangle 6">
            <a:extLst>
              <a:ext uri="{FF2B5EF4-FFF2-40B4-BE49-F238E27FC236}">
                <a16:creationId xmlns:a16="http://schemas.microsoft.com/office/drawing/2014/main" id="{59AFF4AE-6A28-654F-8A2E-055F303AC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Gastritis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64515" name="Line 7">
            <a:extLst>
              <a:ext uri="{FF2B5EF4-FFF2-40B4-BE49-F238E27FC236}">
                <a16:creationId xmlns:a16="http://schemas.microsoft.com/office/drawing/2014/main" id="{389F60E9-4912-6F50-A3A0-C6A2C1B5B9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1693536F-02C3-F9DB-9CF0-6E1DA60A9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191250"/>
            <a:ext cx="8039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Gastritis</a:t>
            </a:r>
          </a:p>
        </p:txBody>
      </p:sp>
      <p:pic>
        <p:nvPicPr>
          <p:cNvPr id="66563" name="Picture 1">
            <a:extLst>
              <a:ext uri="{FF2B5EF4-FFF2-40B4-BE49-F238E27FC236}">
                <a16:creationId xmlns:a16="http://schemas.microsoft.com/office/drawing/2014/main" id="{0EFC12B1-119B-04C0-D666-CDC55CD48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>
            <a:extLst>
              <a:ext uri="{FF2B5EF4-FFF2-40B4-BE49-F238E27FC236}">
                <a16:creationId xmlns:a16="http://schemas.microsoft.com/office/drawing/2014/main" id="{180C5A07-EB44-D2C5-EE23-25E4BCA9D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216650"/>
            <a:ext cx="8039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Chronic gastritis</a:t>
            </a:r>
          </a:p>
        </p:txBody>
      </p:sp>
      <p:pic>
        <p:nvPicPr>
          <p:cNvPr id="68611" name="Picture 1">
            <a:extLst>
              <a:ext uri="{FF2B5EF4-FFF2-40B4-BE49-F238E27FC236}">
                <a16:creationId xmlns:a16="http://schemas.microsoft.com/office/drawing/2014/main" id="{ABDC5588-A087-2773-A673-863DD1E97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>
            <a:extLst>
              <a:ext uri="{FF2B5EF4-FFF2-40B4-BE49-F238E27FC236}">
                <a16:creationId xmlns:a16="http://schemas.microsoft.com/office/drawing/2014/main" id="{34C2B7AB-FB9D-34AE-9C65-66ACCD433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216650"/>
            <a:ext cx="8039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Helicobacter pylori organisms</a:t>
            </a:r>
          </a:p>
        </p:txBody>
      </p:sp>
      <p:pic>
        <p:nvPicPr>
          <p:cNvPr id="70659" name="Picture 1">
            <a:extLst>
              <a:ext uri="{FF2B5EF4-FFF2-40B4-BE49-F238E27FC236}">
                <a16:creationId xmlns:a16="http://schemas.microsoft.com/office/drawing/2014/main" id="{6021215A-CBF4-5E19-1550-F8C4648B0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31300" cy="615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819" name="Rectangle 3">
            <a:extLst>
              <a:ext uri="{FF2B5EF4-FFF2-40B4-BE49-F238E27FC236}">
                <a16:creationId xmlns:a16="http://schemas.microsoft.com/office/drawing/2014/main" id="{80FC400F-613A-9C4D-8F37-F696CEFB55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2590800"/>
            <a:ext cx="6019800" cy="26670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Erosion of mucosa into submucosa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Causes: H. pylori, NSAIDs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Symptoms: </a:t>
            </a:r>
            <a:r>
              <a:rPr lang="en-US" sz="2800" dirty="0" err="1">
                <a:latin typeface="Calibri" charset="0"/>
                <a:cs typeface="+mn-cs"/>
              </a:rPr>
              <a:t>epigastric</a:t>
            </a:r>
            <a:r>
              <a:rPr lang="en-US" sz="2800" dirty="0">
                <a:latin typeface="Calibri" charset="0"/>
                <a:cs typeface="+mn-cs"/>
              </a:rPr>
              <a:t>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Danger: bleeding, perforation</a:t>
            </a:r>
          </a:p>
        </p:txBody>
      </p:sp>
      <p:sp>
        <p:nvSpPr>
          <p:cNvPr id="2338824" name="Rectangle 8">
            <a:extLst>
              <a:ext uri="{FF2B5EF4-FFF2-40B4-BE49-F238E27FC236}">
                <a16:creationId xmlns:a16="http://schemas.microsoft.com/office/drawing/2014/main" id="{65A358E6-9DBF-0542-926A-A8108CA8F7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Ulcer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72707" name="Line 9">
            <a:extLst>
              <a:ext uri="{FF2B5EF4-FFF2-40B4-BE49-F238E27FC236}">
                <a16:creationId xmlns:a16="http://schemas.microsoft.com/office/drawing/2014/main" id="{23039516-B162-04E5-C95D-4D48C98B492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ACD8E211-CC66-9267-2804-011298DCD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1912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Ulcer</a:t>
            </a:r>
          </a:p>
        </p:txBody>
      </p:sp>
      <p:pic>
        <p:nvPicPr>
          <p:cNvPr id="74755" name="Picture 1">
            <a:extLst>
              <a:ext uri="{FF2B5EF4-FFF2-40B4-BE49-F238E27FC236}">
                <a16:creationId xmlns:a16="http://schemas.microsoft.com/office/drawing/2014/main" id="{1CBB337E-B66D-2C1A-B31F-EBE500082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871" name="Rectangle 7">
            <a:extLst>
              <a:ext uri="{FF2B5EF4-FFF2-40B4-BE49-F238E27FC236}">
                <a16:creationId xmlns:a16="http://schemas.microsoft.com/office/drawing/2014/main" id="{D2841575-1FA4-5848-9EF8-CA14C145D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4038600" cy="3662541"/>
          </a:xfrm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en-US" sz="2800" dirty="0">
                <a:solidFill>
                  <a:srgbClr val="E56900"/>
                </a:solidFill>
                <a:latin typeface="Calibri" charset="0"/>
                <a:cs typeface="+mn-cs"/>
              </a:rPr>
              <a:t>Intestinal type</a:t>
            </a:r>
          </a:p>
          <a:p>
            <a:pPr>
              <a:buClr>
                <a:srgbClr val="73B83D"/>
              </a:buClr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Bulky mass</a:t>
            </a:r>
          </a:p>
          <a:p>
            <a:pPr>
              <a:buClr>
                <a:srgbClr val="73B83D"/>
              </a:buClr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Risk factors: H. pylori infection, dietary carcinogens (smoked, </a:t>
            </a:r>
            <a:br>
              <a:rPr lang="en-US" dirty="0">
                <a:latin typeface="Calibri" charset="0"/>
                <a:cs typeface="+mn-cs"/>
              </a:rPr>
            </a:br>
            <a:r>
              <a:rPr lang="en-US" dirty="0">
                <a:latin typeface="Calibri" charset="0"/>
                <a:cs typeface="+mn-cs"/>
              </a:rPr>
              <a:t>salted food)</a:t>
            </a:r>
          </a:p>
          <a:p>
            <a:pPr>
              <a:buClr>
                <a:srgbClr val="73B83D"/>
              </a:buClr>
              <a:buFont typeface="Times" charset="0"/>
              <a:buChar char="•"/>
              <a:defRPr/>
            </a:pPr>
            <a:r>
              <a:rPr lang="en-US" dirty="0">
                <a:latin typeface="Calibri" charset="0"/>
                <a:cs typeface="+mn-cs"/>
              </a:rPr>
              <a:t>Morphology: glands composed of columnar cells</a:t>
            </a:r>
          </a:p>
        </p:txBody>
      </p:sp>
      <p:sp>
        <p:nvSpPr>
          <p:cNvPr id="76802" name="Rectangle 8">
            <a:extLst>
              <a:ext uri="{FF2B5EF4-FFF2-40B4-BE49-F238E27FC236}">
                <a16:creationId xmlns:a16="http://schemas.microsoft.com/office/drawing/2014/main" id="{FBAA5AAA-F577-3F27-D237-5D20887B7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981200"/>
            <a:ext cx="4495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66CCFF"/>
              </a:buClr>
              <a:buSzPct val="90000"/>
              <a:buFontTx/>
              <a:buNone/>
            </a:pPr>
            <a:r>
              <a:rPr lang="en-US" altLang="en-US" sz="2800" dirty="0">
                <a:solidFill>
                  <a:srgbClr val="E56900"/>
                </a:solidFill>
                <a:latin typeface="Calibri" panose="020F0502020204030204" pitchFamily="34" charset="0"/>
              </a:rPr>
              <a:t>Diffuse type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Thickened stomach wall </a:t>
            </a:r>
            <a:br>
              <a:rPr lang="en-US" altLang="en-US" dirty="0">
                <a:latin typeface="Calibri" panose="020F0502020204030204" pitchFamily="34" charset="0"/>
              </a:rPr>
            </a:br>
            <a:r>
              <a:rPr lang="en-US" altLang="en-US" dirty="0">
                <a:latin typeface="Calibri" panose="020F0502020204030204" pitchFamily="34" charset="0"/>
              </a:rPr>
              <a:t>(“</a:t>
            </a:r>
            <a:r>
              <a:rPr lang="en-US" altLang="en-US" dirty="0" err="1">
                <a:latin typeface="Calibri" panose="020F0502020204030204" pitchFamily="34" charset="0"/>
              </a:rPr>
              <a:t>linitis</a:t>
            </a:r>
            <a:r>
              <a:rPr lang="en-US" altLang="en-US" dirty="0">
                <a:latin typeface="Calibri" panose="020F0502020204030204" pitchFamily="34" charset="0"/>
              </a:rPr>
              <a:t> </a:t>
            </a:r>
            <a:r>
              <a:rPr lang="en-US" altLang="en-US" dirty="0" err="1">
                <a:latin typeface="Calibri" panose="020F0502020204030204" pitchFamily="34" charset="0"/>
              </a:rPr>
              <a:t>plastica</a:t>
            </a:r>
            <a:r>
              <a:rPr lang="en-US" altLang="en-US" dirty="0">
                <a:latin typeface="Calibri" panose="020F0502020204030204" pitchFamily="34" charset="0"/>
              </a:rPr>
              <a:t>”)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Risk factors: undefined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Morphology: “signet ring” cells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endParaRPr lang="en-US" altLang="en-US" dirty="0">
              <a:latin typeface="Calibri" panose="020F0502020204030204" pitchFamily="34" charset="0"/>
            </a:endParaRPr>
          </a:p>
        </p:txBody>
      </p:sp>
      <p:sp>
        <p:nvSpPr>
          <p:cNvPr id="2340874" name="Rectangle 10">
            <a:extLst>
              <a:ext uri="{FF2B5EF4-FFF2-40B4-BE49-F238E27FC236}">
                <a16:creationId xmlns:a16="http://schemas.microsoft.com/office/drawing/2014/main" id="{2A42725D-9180-3F4F-B340-42444CC083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Gastric Carcinoma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76804" name="Line 11">
            <a:extLst>
              <a:ext uri="{FF2B5EF4-FFF2-40B4-BE49-F238E27FC236}">
                <a16:creationId xmlns:a16="http://schemas.microsoft.com/office/drawing/2014/main" id="{A5F592FB-6358-6DA2-BE45-A2A75CAF61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3">
            <a:extLst>
              <a:ext uri="{FF2B5EF4-FFF2-40B4-BE49-F238E27FC236}">
                <a16:creationId xmlns:a16="http://schemas.microsoft.com/office/drawing/2014/main" id="{E2898323-741B-B16D-C57C-98B446CD2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8850" name="Straight Arrow Connector 2">
            <a:extLst>
              <a:ext uri="{FF2B5EF4-FFF2-40B4-BE49-F238E27FC236}">
                <a16:creationId xmlns:a16="http://schemas.microsoft.com/office/drawing/2014/main" id="{F963A761-4B9B-511C-2A71-47E20271DA2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096000" y="3081010"/>
            <a:ext cx="609600" cy="217679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6E14757-5CE9-5651-79C9-E0B42919F789}"/>
              </a:ext>
            </a:extLst>
          </p:cNvPr>
          <p:cNvSpPr txBox="1"/>
          <p:nvPr/>
        </p:nvSpPr>
        <p:spPr>
          <a:xfrm>
            <a:off x="6507328" y="2557790"/>
            <a:ext cx="2727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Virchow’s node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600E0A-0E78-9C60-6D76-65E1C3BF6D5E}"/>
              </a:ext>
            </a:extLst>
          </p:cNvPr>
          <p:cNvSpPr txBox="1"/>
          <p:nvPr/>
        </p:nvSpPr>
        <p:spPr>
          <a:xfrm>
            <a:off x="6676697" y="3081010"/>
            <a:ext cx="24514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Enlarged left supraclavicular lymph node (metastatic gastric carcinoma)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>
            <a:extLst>
              <a:ext uri="{FF2B5EF4-FFF2-40B4-BE49-F238E27FC236}">
                <a16:creationId xmlns:a16="http://schemas.microsoft.com/office/drawing/2014/main" id="{742971F8-C00A-BB13-D6C6-871960662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1912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Intestinal-type gastric carcinoma: glands</a:t>
            </a:r>
          </a:p>
        </p:txBody>
      </p:sp>
      <p:pic>
        <p:nvPicPr>
          <p:cNvPr id="80899" name="Picture 1">
            <a:extLst>
              <a:ext uri="{FF2B5EF4-FFF2-40B4-BE49-F238E27FC236}">
                <a16:creationId xmlns:a16="http://schemas.microsoft.com/office/drawing/2014/main" id="{758D6D4E-C6DB-A4E1-270A-937E22FCD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190B612A-0A63-5388-63BD-14F5C1DB0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1912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Diffuse gastric carcinoma: signet ring cells</a:t>
            </a:r>
          </a:p>
        </p:txBody>
      </p:sp>
      <p:pic>
        <p:nvPicPr>
          <p:cNvPr id="82947" name="Picture 1">
            <a:extLst>
              <a:ext uri="{FF2B5EF4-FFF2-40B4-BE49-F238E27FC236}">
                <a16:creationId xmlns:a16="http://schemas.microsoft.com/office/drawing/2014/main" id="{1BDAEF6D-6EC9-2D5E-2388-4A2A7FB53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8FD484A8-5234-F989-51DB-43BDBE210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02920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Signet ring cell</a:t>
            </a:r>
          </a:p>
        </p:txBody>
      </p:sp>
      <p:pic>
        <p:nvPicPr>
          <p:cNvPr id="84995" name="Picture 6" descr="gastricca">
            <a:extLst>
              <a:ext uri="{FF2B5EF4-FFF2-40B4-BE49-F238E27FC236}">
                <a16:creationId xmlns:a16="http://schemas.microsoft.com/office/drawing/2014/main" id="{52AF4DF0-1C11-A91A-BFEE-77E811D5A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36" t="47845" r="39519" b="32657"/>
          <a:stretch>
            <a:fillRect/>
          </a:stretch>
        </p:blipFill>
        <p:spPr bwMode="auto">
          <a:xfrm>
            <a:off x="6248400" y="2286000"/>
            <a:ext cx="24384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7" descr="ring">
            <a:extLst>
              <a:ext uri="{FF2B5EF4-FFF2-40B4-BE49-F238E27FC236}">
                <a16:creationId xmlns:a16="http://schemas.microsoft.com/office/drawing/2014/main" id="{25032FFA-C422-EA4B-D0B2-E09F6AF45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286000"/>
            <a:ext cx="2209800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8" descr="ring top">
            <a:extLst>
              <a:ext uri="{FF2B5EF4-FFF2-40B4-BE49-F238E27FC236}">
                <a16:creationId xmlns:a16="http://schemas.microsoft.com/office/drawing/2014/main" id="{3E49141E-5879-0850-DBA3-0F19DAF5C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286000"/>
            <a:ext cx="2895600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3">
            <a:extLst>
              <a:ext uri="{FF2B5EF4-FFF2-40B4-BE49-F238E27FC236}">
                <a16:creationId xmlns:a16="http://schemas.microsoft.com/office/drawing/2014/main" id="{E5D04CF6-0631-9448-3085-09885C81C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Intestinal-type gastric carcinoma: bulky mass</a:t>
            </a:r>
          </a:p>
        </p:txBody>
      </p:sp>
      <p:pic>
        <p:nvPicPr>
          <p:cNvPr id="1026" name="Picture 2" descr="Gastric Carcinoma: Morphologic Classifications and Molecular Changes |  IntechOpen">
            <a:extLst>
              <a:ext uri="{FF2B5EF4-FFF2-40B4-BE49-F238E27FC236}">
                <a16:creationId xmlns:a16="http://schemas.microsoft.com/office/drawing/2014/main" id="{E484A974-37B1-2D50-FBBB-1C6AF1B65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" b="7705"/>
          <a:stretch/>
        </p:blipFill>
        <p:spPr bwMode="auto">
          <a:xfrm>
            <a:off x="69850" y="127000"/>
            <a:ext cx="8969047" cy="609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3">
            <a:extLst>
              <a:ext uri="{FF2B5EF4-FFF2-40B4-BE49-F238E27FC236}">
                <a16:creationId xmlns:a16="http://schemas.microsoft.com/office/drawing/2014/main" id="{E5D04CF6-0631-9448-3085-09885C81C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SzPct val="80000"/>
              <a:buFontTx/>
              <a:buNone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Diffuse-type gastric carcinoma: </a:t>
            </a:r>
            <a:r>
              <a:rPr lang="en-US" altLang="en-US" sz="3200" dirty="0" err="1">
                <a:solidFill>
                  <a:srgbClr val="000000"/>
                </a:solidFill>
                <a:latin typeface="Calibri" panose="020F0502020204030204" pitchFamily="34" charset="0"/>
              </a:rPr>
              <a:t>linitis</a:t>
            </a: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3200" dirty="0" err="1">
                <a:solidFill>
                  <a:srgbClr val="000000"/>
                </a:solidFill>
                <a:latin typeface="Calibri" panose="020F0502020204030204" pitchFamily="34" charset="0"/>
              </a:rPr>
              <a:t>plastica</a:t>
            </a:r>
            <a:endParaRPr lang="en-US" alt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91139" name="Picture 1">
            <a:extLst>
              <a:ext uri="{FF2B5EF4-FFF2-40B4-BE49-F238E27FC236}">
                <a16:creationId xmlns:a16="http://schemas.microsoft.com/office/drawing/2014/main" id="{6EF3313D-1556-5D63-A020-BF45BF84B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947754"/>
      </p:ext>
    </p:extLst>
  </p:cSld>
  <p:clrMapOvr>
    <a:masterClrMapping/>
  </p:clrMapOvr>
</p:sld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ERFECT MASTER">
  <a:themeElements>
    <a:clrScheme name="2_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2_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29378</TotalTime>
  <Words>495</Words>
  <Application>Microsoft Macintosh PowerPoint</Application>
  <PresentationFormat>On-screen Show (4:3)</PresentationFormat>
  <Paragraphs>146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Franklin Gothic Medium</vt:lpstr>
      <vt:lpstr>Garamond</vt:lpstr>
      <vt:lpstr>Times</vt:lpstr>
      <vt:lpstr>Times New Roman</vt:lpstr>
      <vt:lpstr>PERFECT MASTER</vt:lpstr>
      <vt:lpstr>2_PERFECT MASTER</vt:lpstr>
      <vt:lpstr>Office Theme</vt:lpstr>
      <vt:lpstr>PowerPoint Presentation</vt:lpstr>
      <vt:lpstr>GI Pathology Outline</vt:lpstr>
      <vt:lpstr>Upper GI Lecture Objectives</vt:lpstr>
      <vt:lpstr>GI Pathology Outline</vt:lpstr>
      <vt:lpstr>PowerPoint Presentation</vt:lpstr>
      <vt:lpstr>Hiatal Hernia</vt:lpstr>
      <vt:lpstr>PowerPoint Presentation</vt:lpstr>
      <vt:lpstr>Mallory-Weiss Syndrome</vt:lpstr>
      <vt:lpstr>PowerPoint Presentation</vt:lpstr>
      <vt:lpstr>PowerPoint Presentation</vt:lpstr>
      <vt:lpstr>Barrett Esophagus</vt:lpstr>
      <vt:lpstr>PowerPoint Presentation</vt:lpstr>
      <vt:lpstr>PowerPoint Presentation</vt:lpstr>
      <vt:lpstr>PowerPoint Presentation</vt:lpstr>
      <vt:lpstr>Esophageal Carcinoma</vt:lpstr>
      <vt:lpstr>PowerPoint Presentation</vt:lpstr>
      <vt:lpstr>PowerPoint Presentation</vt:lpstr>
      <vt:lpstr>GI Pathology Outline</vt:lpstr>
      <vt:lpstr>Gastritis</vt:lpstr>
      <vt:lpstr>PowerPoint Presentation</vt:lpstr>
      <vt:lpstr>PowerPoint Presentation</vt:lpstr>
      <vt:lpstr>PowerPoint Presentation</vt:lpstr>
      <vt:lpstr>Ulcer</vt:lpstr>
      <vt:lpstr>PowerPoint Presentation</vt:lpstr>
      <vt:lpstr>Gastric Carcinoma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380</cp:revision>
  <cp:lastPrinted>2022-10-02T19:59:11Z</cp:lastPrinted>
  <dcterms:created xsi:type="dcterms:W3CDTF">1995-05-28T16:10:28Z</dcterms:created>
  <dcterms:modified xsi:type="dcterms:W3CDTF">2023-10-02T07:51:55Z</dcterms:modified>
</cp:coreProperties>
</file>