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.xml" ContentType="application/vnd.openxmlformats-officedocument.presentationml.tags+xml"/>
  <Override PartName="/ppt/notesSlides/notesSlide29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698" r:id="rId3"/>
  </p:sldMasterIdLst>
  <p:notesMasterIdLst>
    <p:notesMasterId r:id="rId45"/>
  </p:notesMasterIdLst>
  <p:sldIdLst>
    <p:sldId id="429" r:id="rId4"/>
    <p:sldId id="257" r:id="rId5"/>
    <p:sldId id="472" r:id="rId6"/>
    <p:sldId id="277" r:id="rId7"/>
    <p:sldId id="378" r:id="rId8"/>
    <p:sldId id="365" r:id="rId9"/>
    <p:sldId id="316" r:id="rId10"/>
    <p:sldId id="379" r:id="rId11"/>
    <p:sldId id="473" r:id="rId12"/>
    <p:sldId id="312" r:id="rId13"/>
    <p:sldId id="282" r:id="rId14"/>
    <p:sldId id="387" r:id="rId15"/>
    <p:sldId id="394" r:id="rId16"/>
    <p:sldId id="389" r:id="rId17"/>
    <p:sldId id="474" r:id="rId18"/>
    <p:sldId id="285" r:id="rId19"/>
    <p:sldId id="395" r:id="rId20"/>
    <p:sldId id="320" r:id="rId21"/>
    <p:sldId id="398" r:id="rId22"/>
    <p:sldId id="475" r:id="rId23"/>
    <p:sldId id="288" r:id="rId24"/>
    <p:sldId id="292" r:id="rId25"/>
    <p:sldId id="405" r:id="rId26"/>
    <p:sldId id="289" r:id="rId27"/>
    <p:sldId id="410" r:id="rId28"/>
    <p:sldId id="411" r:id="rId29"/>
    <p:sldId id="290" r:id="rId30"/>
    <p:sldId id="413" r:id="rId31"/>
    <p:sldId id="476" r:id="rId32"/>
    <p:sldId id="453" r:id="rId33"/>
    <p:sldId id="454" r:id="rId34"/>
    <p:sldId id="456" r:id="rId35"/>
    <p:sldId id="477" r:id="rId36"/>
    <p:sldId id="458" r:id="rId37"/>
    <p:sldId id="459" r:id="rId38"/>
    <p:sldId id="460" r:id="rId39"/>
    <p:sldId id="461" r:id="rId40"/>
    <p:sldId id="462" r:id="rId41"/>
    <p:sldId id="463" r:id="rId42"/>
    <p:sldId id="464" r:id="rId43"/>
    <p:sldId id="465" r:id="rId4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72">
          <p15:clr>
            <a:srgbClr val="A4A3A4"/>
          </p15:clr>
        </p15:guide>
        <p15:guide id="2" pos="30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4345"/>
    <a:srgbClr val="FEFFE3"/>
    <a:srgbClr val="11FF0B"/>
    <a:srgbClr val="509601"/>
    <a:srgbClr val="121212"/>
    <a:srgbClr val="D47310"/>
    <a:srgbClr val="E0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962" autoAdjust="0"/>
    <p:restoredTop sz="78639" autoAdjust="0"/>
  </p:normalViewPr>
  <p:slideViewPr>
    <p:cSldViewPr snapToGrid="0">
      <p:cViewPr varScale="1">
        <p:scale>
          <a:sx n="99" d="100"/>
          <a:sy n="99" d="100"/>
        </p:scale>
        <p:origin x="1752" y="184"/>
      </p:cViewPr>
      <p:guideLst>
        <p:guide orient="horz" pos="2172"/>
        <p:guide pos="30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89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485FEB-624C-4C15-8389-EF0656F0AD81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E41FC08-8A8F-4A3E-8686-0E2ABC444D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061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ＭＳ Ｐゴシック" pitchFamily="-72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1B73D6-6710-4056-9632-F30844AB1811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1CA7D6-36A7-4072-BAD9-99E4BC78DE6C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B4E980-ED8C-4761-98D1-C201C9920890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7FAC9B-D67C-45CC-A706-7E85054AA802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93C34BB-ADDC-4DAF-A553-2AE71D3F8752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6570FB-93F1-41B6-A0DF-6214149A0077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931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F4529F-DB37-4C84-A6AF-892576FD16C8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F05D6A-9313-4B34-B4AA-48F7E73CC4DB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A755F6-7035-4887-840D-3EE31A5A7EB9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7467B3-CAD2-417D-B610-76D55B7ABB6C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1126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40A18A-4996-4059-B613-9B210175D907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9FB094-C39C-485E-A127-50A3193D5F20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dirty="0"/>
              <a:t> </a:t>
            </a: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 </a:t>
            </a:r>
          </a:p>
        </p:txBody>
      </p:sp>
      <p:sp>
        <p:nvSpPr>
          <p:cNvPr id="1249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66C5E9-6015-4AD3-B1FD-69273DB697C5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948561-E9F4-402B-AEF7-29BEB4081850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1300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7994E5-C3A5-4E46-A036-A7E21AF4A21E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320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A93082-052E-4388-86C7-C4958B4F797A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55E9F1-1811-4041-BA63-4CC4F5A3AA39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402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B7C66A-3622-467A-B395-F7903ACE3583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BD1609-BAA4-4D30-B667-49A40101B348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7EB170-A179-4B3C-882E-99775DC528D3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46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3E1AB8-0D29-450C-A96F-0C90194C9D3F}" type="slidenum">
              <a:rPr lang="en-US"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dirty="0">
              <a:ea typeface="ＭＳ Ｐゴシック" pitchFamily="-72" charset="-128"/>
              <a:cs typeface="ＭＳ Ｐゴシック" pitchFamily="-72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7F7130-D611-4367-9474-EB228B83B56C}" type="slidenum">
              <a:rPr lang="en-US">
                <a:latin typeface="Times New Roman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dirty="0">
              <a:latin typeface="Times New Roman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168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1C93D4-62C8-441C-BF67-61D39587A28A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B12B9B-63BF-42C2-9C59-52C3E546C7E2}" type="slidenum">
              <a:rPr lang="en-US">
                <a:solidFill>
                  <a:prstClr val="black"/>
                </a:solidFill>
                <a:latin typeface="Times New Roman" pitchFamily="-72" charset="0"/>
              </a:rPr>
              <a:pPr/>
              <a:t>31</a:t>
            </a:fld>
            <a:endParaRPr lang="en-US" dirty="0">
              <a:solidFill>
                <a:prstClr val="black"/>
              </a:solidFill>
              <a:latin typeface="Times New Roman" pitchFamily="-72" charset="0"/>
            </a:endParaRPr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</p:txBody>
      </p:sp>
      <p:sp>
        <p:nvSpPr>
          <p:cNvPr id="175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598A2A-8BB4-478A-816C-F7DEA24C37F0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79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B9DDF3-F292-41A5-A71D-5BA62DB18DD2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D7797C-26FD-4591-8722-3ADA131266FA}" type="slidenum">
              <a:rPr lang="en-US">
                <a:solidFill>
                  <a:prstClr val="black"/>
                </a:solidFill>
                <a:latin typeface="Times New Roman" pitchFamily="-72" charset="0"/>
              </a:rPr>
              <a:pPr/>
              <a:t>35</a:t>
            </a:fld>
            <a:endParaRPr lang="en-US" dirty="0">
              <a:solidFill>
                <a:prstClr val="black"/>
              </a:solidFill>
              <a:latin typeface="Times New Roman" pitchFamily="-72" charset="0"/>
            </a:endParaRPr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A89B82-7156-489E-9DD1-5D3C5C244C68}" type="slidenum">
              <a:rPr lang="en-US">
                <a:solidFill>
                  <a:prstClr val="black"/>
                </a:solidFill>
                <a:latin typeface="Times New Roman" pitchFamily="-72" charset="0"/>
              </a:rPr>
              <a:pPr/>
              <a:t>36</a:t>
            </a:fld>
            <a:endParaRPr lang="en-US" dirty="0">
              <a:solidFill>
                <a:prstClr val="black"/>
              </a:solidFill>
              <a:latin typeface="Times New Roman" pitchFamily="-72" charset="0"/>
            </a:endParaRPr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E49A62C7-211F-1149-A0E5-9F22E9B6628A}" type="slidenum">
              <a:rPr lang="en-US" sz="1200" i="0">
                <a:solidFill>
                  <a:prstClr val="black"/>
                </a:solidFill>
                <a:latin typeface="Times New Roman" charset="0"/>
              </a:rPr>
              <a:pPr/>
              <a:t>37</a:t>
            </a:fld>
            <a:endParaRPr lang="en-US" sz="1200" i="0">
              <a:solidFill>
                <a:prstClr val="black"/>
              </a:solidFill>
              <a:latin typeface="Times New Roman" charset="0"/>
            </a:endParaRPr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E49A62C7-211F-1149-A0E5-9F22E9B6628A}" type="slidenum">
              <a:rPr lang="en-US" sz="1200" i="0">
                <a:solidFill>
                  <a:prstClr val="black"/>
                </a:solidFill>
                <a:latin typeface="Times New Roman" charset="0"/>
              </a:rPr>
              <a:pPr/>
              <a:t>38</a:t>
            </a:fld>
            <a:endParaRPr lang="en-US" sz="1200" i="0">
              <a:solidFill>
                <a:prstClr val="black"/>
              </a:solidFill>
              <a:latin typeface="Times New Roman" charset="0"/>
            </a:endParaRPr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935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084458-B89C-47BF-A89D-105F4B720EEC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68A8CA-318E-4A3D-9B0B-550CFBFAEF5E}" type="slidenum">
              <a:rPr lang="en-US">
                <a:solidFill>
                  <a:prstClr val="black"/>
                </a:solidFill>
                <a:latin typeface="Times New Roman" pitchFamily="-72" charset="0"/>
              </a:rPr>
              <a:pPr/>
              <a:t>40</a:t>
            </a:fld>
            <a:endParaRPr lang="en-US" dirty="0">
              <a:solidFill>
                <a:prstClr val="black"/>
              </a:solidFill>
              <a:latin typeface="Times New Roman" pitchFamily="-72" charset="0"/>
            </a:endParaRPr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E8B47A-7BE3-43A6-852F-A8F5C9E628F8}" type="slidenum">
              <a:rPr lang="en-US">
                <a:solidFill>
                  <a:prstClr val="black"/>
                </a:solidFill>
                <a:latin typeface="Times New Roman" pitchFamily="-72" charset="0"/>
              </a:rPr>
              <a:pPr/>
              <a:t>41</a:t>
            </a:fld>
            <a:endParaRPr lang="en-US" dirty="0">
              <a:solidFill>
                <a:prstClr val="black"/>
              </a:solidFill>
              <a:latin typeface="Times New Roman" pitchFamily="-72" charset="0"/>
            </a:endParaRPr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 </a:t>
            </a:r>
          </a:p>
          <a:p>
            <a:pPr>
              <a:spcBef>
                <a:spcPct val="0"/>
              </a:spcBef>
            </a:pPr>
            <a:endParaRPr lang="en-US" dirty="0">
              <a:latin typeface="Times New Roman" pitchFamily="-7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EF61A7B-EEED-466A-8D53-10C0947A65DE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A310E2-D5CB-4F1C-B283-7B392E2FA2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011F028-DEA5-423B-9505-B3786E249B29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9203ED1-B96C-4F91-A5F9-87479346BD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CCA053C-937E-4997-BB27-2F5A2E41326E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F5DEB1F-5106-4A50-AE96-8FF3864943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0DE080-6E39-4A60-A98F-20B008EEADFD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F27434D-F64B-4127-8DE4-134F2802E1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3AE9690-AE35-459D-BE7C-229AFE59AC1F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479A9BF-39E0-4B93-885B-60073DEC56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F46A031-E429-4C7C-93A6-3F0FA89320C0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7BFABF-E5FA-4451-BEB1-DCF3AD58F7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FE33992-8E1A-4A88-AD4B-9B656B2E3D9E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EBC5D6-C2B7-4910-A800-3CCFB0AA9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70399E-784C-4EE3-B858-51EA7976D976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217783-AA0D-4DD2-8081-873D0FF8A3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946B26-5AE0-4567-B0DF-D2B30A602CB9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452C06-2022-4D60-AC18-25AE5D250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1A298E2-937A-44DC-BCE8-0F0CF33D3660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9082FE-DD0E-4543-9641-8C5B0427AE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3CD9BE-7E4C-49BE-A3A9-A726EB64B27A}" type="datetimeFigureOut">
              <a:rPr lang="en-US"/>
              <a:pPr>
                <a:defRPr/>
              </a:pPr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D2C421-336A-4904-8236-C85BE68CAD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554DF49-2E9A-41E8-BDA6-3CA92C44A5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EF61A7B-EEED-466A-8D53-10C0947A65DE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A310E2-D5CB-4F1C-B283-7B392E2FA238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92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011F028-DEA5-423B-9505-B3786E249B29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9203ED1-B96C-4F91-A5F9-87479346BD6F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143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CCA053C-937E-4997-BB27-2F5A2E41326E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F5DEB1F-5106-4A50-AE96-8FF386494348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7169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0DE080-6E39-4A60-A98F-20B008EEADFD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F27434D-F64B-4127-8DE4-134F2802E1BC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3344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3AE9690-AE35-459D-BE7C-229AFE59AC1F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479A9BF-39E0-4B93-885B-60073DEC56C8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4386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F46A031-E429-4C7C-93A6-3F0FA89320C0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7BFABF-E5FA-4451-BEB1-DCF3AD58F7E9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2951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FE33992-8E1A-4A88-AD4B-9B656B2E3D9E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EBC5D6-C2B7-4910-A800-3CCFB0AA974B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118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70399E-784C-4EE3-B858-51EA7976D976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217783-AA0D-4DD2-8081-873D0FF8A36A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6445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946B26-5AE0-4567-B0DF-D2B30A602CB9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452C06-2022-4D60-AC18-25AE5D250E8A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8238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1A298E2-937A-44DC-BCE8-0F0CF33D3660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D9082FE-DD0E-4543-9641-8C5B0427AE86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4140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3CD9BE-7E4C-49BE-A3A9-A726EB64B27A}" type="datetimeFigureOut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12/1/25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D2C421-336A-4904-8236-C85BE68CAD50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25447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1446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662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6191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2881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99064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7434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41167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6024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9769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71377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12/1/25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7762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056E5EC-501D-4643-93B6-9FCC258544F3}" type="slidenum">
              <a:rPr lang="en-US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003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7925" y="1747838"/>
            <a:ext cx="688816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3600" kern="1200">
          <a:solidFill>
            <a:srgbClr val="E05400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Clr>
          <a:srgbClr val="D47310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7925" y="1747838"/>
            <a:ext cx="688816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557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3600" kern="1200">
          <a:solidFill>
            <a:srgbClr val="E05400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Clr>
          <a:srgbClr val="D47310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Clr>
          <a:srgbClr val="509601"/>
        </a:buClr>
        <a:buFont typeface="Arial" pitchFamily="-72" charset="0"/>
        <a:buChar char="•"/>
        <a:defRPr sz="2400" kern="1200">
          <a:solidFill>
            <a:schemeClr val="bg1"/>
          </a:solidFill>
          <a:latin typeface="+mn-lt"/>
          <a:ea typeface="ＭＳ Ｐゴシック" pitchFamily="-7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824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.xml"/><Relationship Id="rId4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3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0"/>
            <a:ext cx="4706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le 1"/>
          <p:cNvSpPr>
            <a:spLocks noGrp="1"/>
          </p:cNvSpPr>
          <p:nvPr>
            <p:ph type="ctrTitle"/>
          </p:nvPr>
        </p:nvSpPr>
        <p:spPr>
          <a:xfrm>
            <a:off x="5092700" y="3502025"/>
            <a:ext cx="3679825" cy="1949450"/>
          </a:xfrm>
        </p:spPr>
        <p:txBody>
          <a:bodyPr/>
          <a:lstStyle/>
          <a:p>
            <a:pPr algn="r"/>
            <a:r>
              <a:rPr lang="en-US" dirty="0">
                <a:latin typeface="Helvetica Neue UltraLight" pitchFamily="-72" charset="0"/>
                <a:ea typeface="Helvetica Neue UltraLight" pitchFamily="-72" charset="0"/>
                <a:cs typeface="Helvetica Neue UltraLight" pitchFamily="-72" charset="0"/>
              </a:rPr>
              <a:t>Nervous System Pathology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60988" y="5246688"/>
            <a:ext cx="3411537" cy="565150"/>
          </a:xfrm>
        </p:spPr>
        <p:txBody>
          <a:bodyPr rtlCol="0">
            <a:normAutofit fontScale="85000" lnSpcReduction="10000"/>
          </a:bodyPr>
          <a:lstStyle/>
          <a:p>
            <a:pPr algn="r" fontAlgn="auto">
              <a:spcAft>
                <a:spcPts val="0"/>
              </a:spcAft>
              <a:buFont typeface="Arial"/>
              <a:buNone/>
              <a:defRPr/>
            </a:pPr>
            <a:r>
              <a:rPr lang="en-US" sz="3600" dirty="0">
                <a:solidFill>
                  <a:srgbClr val="FEFFE3"/>
                </a:solidFill>
                <a:latin typeface="Helvetica Neue UltraLight"/>
                <a:ea typeface="+mn-ea"/>
                <a:cs typeface="Helvetica Neue UltraLight"/>
              </a:rPr>
              <a:t>Kristine Krafts, M.D</a:t>
            </a:r>
            <a:r>
              <a:rPr lang="en-US" dirty="0">
                <a:solidFill>
                  <a:srgbClr val="FEFFE3"/>
                </a:solidFill>
                <a:latin typeface="Helvetica Neue UltraLight"/>
                <a:ea typeface="+mn-ea"/>
                <a:cs typeface="Helvetica Neue UltraLight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r>
              <a:rPr lang="en-US" sz="2800" dirty="0"/>
              <a:t>Cerebral ischemia</a:t>
            </a:r>
          </a:p>
          <a:p>
            <a:r>
              <a:rPr lang="en-US" sz="2800" dirty="0"/>
              <a:t>Trauma</a:t>
            </a:r>
          </a:p>
          <a:p>
            <a:r>
              <a:rPr lang="en-US" sz="2800" dirty="0"/>
              <a:t>Infections</a:t>
            </a:r>
          </a:p>
          <a:p>
            <a:r>
              <a:rPr lang="en-US" sz="2800" dirty="0"/>
              <a:t>Tumors</a:t>
            </a:r>
          </a:p>
          <a:p>
            <a:r>
              <a:rPr lang="en-US" sz="2800" dirty="0"/>
              <a:t>Demyelinating diseases</a:t>
            </a:r>
          </a:p>
          <a:p>
            <a:r>
              <a:rPr lang="en-US" sz="2800" dirty="0"/>
              <a:t>Degenerative diseases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r>
              <a:rPr lang="en-US" sz="2800" dirty="0"/>
              <a:t>Cerebral ischemia</a:t>
            </a:r>
          </a:p>
        </p:txBody>
      </p:sp>
    </p:spTree>
    <p:extLst>
      <p:ext uri="{BB962C8B-B14F-4D97-AF65-F5344CB8AC3E}">
        <p14:creationId xmlns:p14="http://schemas.microsoft.com/office/powerpoint/2010/main" val="396790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Global Cerebral Ischemia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1225657" y="1861654"/>
            <a:ext cx="7337149" cy="3570208"/>
          </a:xfrm>
        </p:spPr>
        <p:txBody>
          <a:bodyPr wrap="square">
            <a:spAutoFit/>
          </a:bodyPr>
          <a:lstStyle/>
          <a:p>
            <a:r>
              <a:rPr lang="en-US" sz="2800" dirty="0"/>
              <a:t>Cause: hypotension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Outcome depends on severity of hypotension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Mild: transient confusion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Severe: persistent vegetative state or </a:t>
            </a:r>
            <a:br>
              <a:rPr lang="en-US" sz="2800" dirty="0"/>
            </a:br>
            <a:r>
              <a:rPr lang="en-US" sz="2800" dirty="0"/>
              <a:t>brain death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Severe hypotension can also cause “watershed” infarcts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1"/>
          <p:cNvSpPr txBox="1">
            <a:spLocks noChangeArrowheads="1"/>
          </p:cNvSpPr>
          <p:nvPr/>
        </p:nvSpPr>
        <p:spPr bwMode="auto">
          <a:xfrm>
            <a:off x="1973263" y="6210300"/>
            <a:ext cx="5187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alibri" pitchFamily="-72" charset="0"/>
              </a:rPr>
              <a:t>Global ischemia</a:t>
            </a:r>
          </a:p>
        </p:txBody>
      </p:sp>
      <p:pic>
        <p:nvPicPr>
          <p:cNvPr id="59395" name="Content Placeholder 11" descr="global ischemia.jpg"/>
          <p:cNvPicPr>
            <a:picLocks noGrp="1" noChangeAspect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itchFamily="-72" charset="0"/>
            </a:endParaRPr>
          </a:p>
        </p:txBody>
      </p:sp>
      <p:pic>
        <p:nvPicPr>
          <p:cNvPr id="3" name="Picture 2" descr="watershed ct.jpg"/>
          <p:cNvPicPr>
            <a:picLocks noChangeAspect="1"/>
          </p:cNvPicPr>
          <p:nvPr/>
        </p:nvPicPr>
        <p:blipFill rotWithShape="1">
          <a:blip r:embed="rId3" cstate="screen"/>
          <a:srcRect/>
          <a:stretch/>
        </p:blipFill>
        <p:spPr>
          <a:xfrm flipH="1">
            <a:off x="4386059" y="1013659"/>
            <a:ext cx="3853582" cy="4572000"/>
          </a:xfrm>
          <a:prstGeom prst="rect">
            <a:avLst/>
          </a:prstGeom>
          <a:scene3d>
            <a:camera prst="orthographicFront">
              <a:rot lat="0" lon="0" rev="21180000"/>
            </a:camera>
            <a:lightRig rig="threePt" dir="t"/>
          </a:scene3d>
        </p:spPr>
      </p:pic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1196975" y="6115050"/>
            <a:ext cx="6764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Calibri" pitchFamily="-72" charset="0"/>
              </a:rPr>
              <a:t>Watershed infarcts</a:t>
            </a:r>
          </a:p>
        </p:txBody>
      </p:sp>
      <p:pic>
        <p:nvPicPr>
          <p:cNvPr id="61445" name="Picture 5" descr="vascular territorie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7138" y="1357313"/>
            <a:ext cx="2871787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TextBox 9"/>
          <p:cNvSpPr txBox="1">
            <a:spLocks noChangeArrowheads="1"/>
          </p:cNvSpPr>
          <p:nvPr/>
        </p:nvSpPr>
        <p:spPr bwMode="auto">
          <a:xfrm>
            <a:off x="1227138" y="4926013"/>
            <a:ext cx="28844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11FF0B"/>
                </a:solidFill>
                <a:latin typeface="Calibri" pitchFamily="-72" charset="0"/>
              </a:rPr>
              <a:t>Posterior cerebral artery area</a:t>
            </a:r>
          </a:p>
        </p:txBody>
      </p:sp>
      <p:sp>
        <p:nvSpPr>
          <p:cNvPr id="61447" name="TextBox 10"/>
          <p:cNvSpPr txBox="1">
            <a:spLocks noChangeArrowheads="1"/>
          </p:cNvSpPr>
          <p:nvPr/>
        </p:nvSpPr>
        <p:spPr bwMode="auto">
          <a:xfrm>
            <a:off x="1198563" y="660400"/>
            <a:ext cx="28829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Calibri" pitchFamily="-72" charset="0"/>
              </a:rPr>
              <a:t>Anterior cerebral</a:t>
            </a:r>
          </a:p>
          <a:p>
            <a:pPr algn="ctr"/>
            <a:r>
              <a:rPr lang="en-US" sz="2200" dirty="0">
                <a:solidFill>
                  <a:srgbClr val="FF0000"/>
                </a:solidFill>
                <a:latin typeface="Calibri" pitchFamily="-72" charset="0"/>
              </a:rPr>
              <a:t>artery area</a:t>
            </a:r>
          </a:p>
        </p:txBody>
      </p:sp>
      <p:sp>
        <p:nvSpPr>
          <p:cNvPr id="61448" name="TextBox 11"/>
          <p:cNvSpPr txBox="1">
            <a:spLocks noChangeArrowheads="1"/>
          </p:cNvSpPr>
          <p:nvPr/>
        </p:nvSpPr>
        <p:spPr bwMode="auto">
          <a:xfrm rot="-5400000">
            <a:off x="-581025" y="2947988"/>
            <a:ext cx="27178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FFFF00"/>
                </a:solidFill>
                <a:latin typeface="Calibri" pitchFamily="-72" charset="0"/>
              </a:rPr>
              <a:t>Middle cerebral 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  <a:latin typeface="Calibri" pitchFamily="-72" charset="0"/>
              </a:rPr>
              <a:t>artery area</a:t>
            </a:r>
          </a:p>
        </p:txBody>
      </p:sp>
      <p:sp>
        <p:nvSpPr>
          <p:cNvPr id="61449" name="TextBox 12"/>
          <p:cNvSpPr txBox="1">
            <a:spLocks noChangeArrowheads="1"/>
          </p:cNvSpPr>
          <p:nvPr/>
        </p:nvSpPr>
        <p:spPr bwMode="auto">
          <a:xfrm>
            <a:off x="6342063" y="4968875"/>
            <a:ext cx="28829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FFFFFF"/>
                </a:solidFill>
                <a:latin typeface="Calibri" pitchFamily="-72" charset="0"/>
              </a:rPr>
              <a:t>Infarct at PCA/MCA watershed</a:t>
            </a:r>
          </a:p>
        </p:txBody>
      </p:sp>
      <p:sp>
        <p:nvSpPr>
          <p:cNvPr id="61450" name="TextBox 13"/>
          <p:cNvSpPr txBox="1">
            <a:spLocks noChangeArrowheads="1"/>
          </p:cNvSpPr>
          <p:nvPr/>
        </p:nvSpPr>
        <p:spPr bwMode="auto">
          <a:xfrm>
            <a:off x="6118225" y="481013"/>
            <a:ext cx="28829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FFFFFF"/>
                </a:solidFill>
                <a:latin typeface="Calibri" pitchFamily="-72" charset="0"/>
              </a:rPr>
              <a:t>Infarct at ACA/MCA watershed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Focal Cerebral Ischemia (“Stroke”)</a:t>
            </a: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1285570" y="1550100"/>
            <a:ext cx="7051766" cy="4585871"/>
          </a:xfrm>
        </p:spPr>
        <p:txBody>
          <a:bodyPr wrap="square">
            <a:spAutoFit/>
          </a:bodyPr>
          <a:lstStyle/>
          <a:p>
            <a:r>
              <a:rPr lang="en-US" sz="2800" dirty="0"/>
              <a:t>Due to obstruction of blood flow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Hemorrhagic (red) infarcts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due to emboli + reperfusion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Common cause: atrial fibrillation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Ischemic (pale) infarcts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due to thrombi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Common cause: atherosclerosis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Infarcts may be preceded by transient ischemic attacks (TIAs)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1"/>
          <p:cNvSpPr txBox="1">
            <a:spLocks noChangeArrowheads="1"/>
          </p:cNvSpPr>
          <p:nvPr/>
        </p:nvSpPr>
        <p:spPr bwMode="auto">
          <a:xfrm>
            <a:off x="882650" y="6103938"/>
            <a:ext cx="74310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alibri" pitchFamily="-72" charset="0"/>
              </a:rPr>
              <a:t>Hemorrhagic (L) vs. ischemic (R) infarction</a:t>
            </a:r>
          </a:p>
        </p:txBody>
      </p:sp>
      <p:pic>
        <p:nvPicPr>
          <p:cNvPr id="65539" name="Content Placeholder 7" descr="red vs white diagram.jpg"/>
          <p:cNvPicPr>
            <a:picLocks noGrp="1" noChangeAspect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493713"/>
            <a:ext cx="8229600" cy="5067300"/>
          </a:xfrm>
        </p:spPr>
      </p:pic>
      <p:sp>
        <p:nvSpPr>
          <p:cNvPr id="65540" name="TextBox 9"/>
          <p:cNvSpPr txBox="1">
            <a:spLocks noChangeArrowheads="1"/>
          </p:cNvSpPr>
          <p:nvPr/>
        </p:nvSpPr>
        <p:spPr bwMode="auto">
          <a:xfrm>
            <a:off x="5487988" y="5443538"/>
            <a:ext cx="1508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Calibri" pitchFamily="-72" charset="0"/>
              </a:rPr>
              <a:t>Thrombus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Cerebral ischemia</a:t>
            </a:r>
          </a:p>
          <a:p>
            <a:r>
              <a:rPr lang="en-US" sz="2800" dirty="0"/>
              <a:t>Trauma</a:t>
            </a:r>
          </a:p>
        </p:txBody>
      </p:sp>
    </p:spTree>
    <p:extLst>
      <p:ext uri="{BB962C8B-B14F-4D97-AF65-F5344CB8AC3E}">
        <p14:creationId xmlns:p14="http://schemas.microsoft.com/office/powerpoint/2010/main" val="42169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Concussion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1003373" y="1800861"/>
            <a:ext cx="7603669" cy="4001096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Definition: Altered consciousness from head injury due to change in momentum of head (head hits rigid surface)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Mechanism unknown 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Symptoms: amnesia, confusion), headache, visual disturbances, nausea, vomiting, dizziness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Post-concussive neuropsychiatric syndromes exist (especially after repetitive injuries)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Traumatic Vascular Injury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2171" y="1282450"/>
            <a:ext cx="5730554" cy="5284523"/>
          </a:xfrm>
        </p:spPr>
        <p:txBody>
          <a:bodyPr wrap="square" rtlCol="0">
            <a:spAutoFit/>
          </a:bodyPr>
          <a:lstStyle/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solidFill>
                  <a:srgbClr val="509601"/>
                </a:solidFill>
                <a:ea typeface="+mn-ea"/>
                <a:cs typeface="+mn-cs"/>
              </a:rPr>
              <a:t>Epidural hemorrhage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Blood above dura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Tear in middle meningeal artery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Neurosurgical emergency</a:t>
            </a:r>
          </a:p>
          <a:p>
            <a:pPr marL="0" indent="0" fontAlgn="auto">
              <a:spcBef>
                <a:spcPts val="12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solidFill>
                  <a:srgbClr val="509601"/>
                </a:solidFill>
                <a:ea typeface="+mn-ea"/>
                <a:cs typeface="+mn-cs"/>
              </a:rPr>
              <a:t>Subdural hemorrhage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Blood between dura and arachnoid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Shearing of bridging veins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Acute (hours) or chronic (months)</a:t>
            </a:r>
          </a:p>
          <a:p>
            <a:pPr marL="0" indent="0" fontAlgn="auto">
              <a:spcBef>
                <a:spcPts val="12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solidFill>
                  <a:srgbClr val="509601"/>
                </a:solidFill>
                <a:ea typeface="+mn-ea"/>
                <a:cs typeface="+mn-cs"/>
              </a:rPr>
              <a:t>Subarachnoid hemorrhage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Blood in subarachnoid space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Contusions, ruptured berry aneurysms</a:t>
            </a:r>
          </a:p>
          <a:p>
            <a:pPr fontAlgn="auto">
              <a:spcBef>
                <a:spcPts val="3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ea typeface="+mn-ea"/>
                <a:cs typeface="+mn-cs"/>
              </a:rPr>
              <a:t>Neurosurgical emergency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Box 1"/>
          <p:cNvSpPr txBox="1">
            <a:spLocks noChangeArrowheads="1"/>
          </p:cNvSpPr>
          <p:nvPr/>
        </p:nvSpPr>
        <p:spPr bwMode="auto">
          <a:xfrm>
            <a:off x="1128713" y="5457664"/>
            <a:ext cx="6902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alibri" pitchFamily="-72" charset="0"/>
              </a:rPr>
              <a:t>Epidural hematoma</a:t>
            </a:r>
          </a:p>
        </p:txBody>
      </p:sp>
      <p:pic>
        <p:nvPicPr>
          <p:cNvPr id="98307" name="Picture 4" descr="epi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1546225"/>
            <a:ext cx="3981450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8" name="Picture 5" descr="epi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8688" y="1558925"/>
            <a:ext cx="4206875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Box 1"/>
          <p:cNvSpPr txBox="1">
            <a:spLocks noChangeArrowheads="1"/>
          </p:cNvSpPr>
          <p:nvPr/>
        </p:nvSpPr>
        <p:spPr bwMode="auto">
          <a:xfrm>
            <a:off x="1128713" y="6210300"/>
            <a:ext cx="6902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alibri" pitchFamily="-72" charset="0"/>
              </a:rPr>
              <a:t>Subdural hematoma</a:t>
            </a:r>
          </a:p>
        </p:txBody>
      </p:sp>
      <p:pic>
        <p:nvPicPr>
          <p:cNvPr id="100355" name="Picture 3" descr="subdural 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838" y="146050"/>
            <a:ext cx="8420100" cy="606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itchFamily="-72" charset="0"/>
            </a:endParaRPr>
          </a:p>
        </p:txBody>
      </p:sp>
      <p:sp>
        <p:nvSpPr>
          <p:cNvPr id="102403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Subarachnoid hemorrhage from ruptured berry aneurysm</a:t>
            </a:r>
          </a:p>
        </p:txBody>
      </p:sp>
      <p:pic>
        <p:nvPicPr>
          <p:cNvPr id="102404" name="Picture 3" descr="5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1514475" y="893763"/>
            <a:ext cx="6061075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Cerebral ischemia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Trauma</a:t>
            </a:r>
          </a:p>
          <a:p>
            <a:r>
              <a:rPr lang="en-US" sz="2800" dirty="0"/>
              <a:t>Infections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4386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Meningitis</a:t>
            </a:r>
          </a:p>
        </p:txBody>
      </p:sp>
      <p:sp>
        <p:nvSpPr>
          <p:cNvPr id="111618" name="Content Placeholder 2"/>
          <p:cNvSpPr>
            <a:spLocks noGrp="1"/>
          </p:cNvSpPr>
          <p:nvPr>
            <p:ph idx="1"/>
          </p:nvPr>
        </p:nvSpPr>
        <p:spPr>
          <a:xfrm>
            <a:off x="1621544" y="1774792"/>
            <a:ext cx="6976553" cy="3685624"/>
          </a:xfrm>
        </p:spPr>
        <p:txBody>
          <a:bodyPr wrap="square">
            <a:spAutoFit/>
          </a:bodyPr>
          <a:lstStyle/>
          <a:p>
            <a:r>
              <a:rPr lang="en-US" sz="2800" dirty="0"/>
              <a:t>Inflammation of the meninges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Symptoms: Fever, headache, stiff neck.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Bacterial meningitis is dangerous!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Newborns: </a:t>
            </a:r>
            <a:r>
              <a:rPr lang="en-US" sz="2800" i="1" dirty="0"/>
              <a:t>E. coli</a:t>
            </a:r>
            <a:r>
              <a:rPr lang="en-US" sz="2800" dirty="0"/>
              <a:t>,</a:t>
            </a:r>
            <a:r>
              <a:rPr lang="en-US" sz="2800" i="1" dirty="0"/>
              <a:t> Strep agalactiae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Young adults: </a:t>
            </a:r>
            <a:r>
              <a:rPr lang="en-US" sz="2800" i="1" dirty="0"/>
              <a:t>Neisseria meningitidis</a:t>
            </a:r>
          </a:p>
          <a:p>
            <a:pPr lvl="1">
              <a:spcBef>
                <a:spcPts val="300"/>
              </a:spcBef>
            </a:pPr>
            <a:r>
              <a:rPr lang="en-US" sz="2800" dirty="0"/>
              <a:t>Elderly: </a:t>
            </a:r>
            <a:r>
              <a:rPr lang="en-US" sz="2800" i="1" dirty="0"/>
              <a:t>Strep pneumoniae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Viral meningitis is much less serious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" pitchFamily="-72" charset="0"/>
            </a:endParaRPr>
          </a:p>
        </p:txBody>
      </p:sp>
      <p:sp>
        <p:nvSpPr>
          <p:cNvPr id="113667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Bacterial meningitis</a:t>
            </a:r>
          </a:p>
        </p:txBody>
      </p:sp>
      <p:pic>
        <p:nvPicPr>
          <p:cNvPr id="113668" name="Picture 3" descr="SLID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338" y="177800"/>
            <a:ext cx="8799512" cy="586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Prion diseases</a:t>
            </a:r>
          </a:p>
        </p:txBody>
      </p:sp>
      <p:sp>
        <p:nvSpPr>
          <p:cNvPr id="123906" name="Content Placeholder 2"/>
          <p:cNvSpPr>
            <a:spLocks noGrp="1"/>
          </p:cNvSpPr>
          <p:nvPr>
            <p:ph idx="1"/>
          </p:nvPr>
        </p:nvSpPr>
        <p:spPr>
          <a:xfrm>
            <a:off x="1144472" y="1733106"/>
            <a:ext cx="7431213" cy="4154984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Prion = abnormal form of a cellular protein </a:t>
            </a:r>
            <a:br>
              <a:rPr lang="en-US" sz="2800" dirty="0"/>
            </a:br>
            <a:r>
              <a:rPr lang="en-US" sz="2800" dirty="0"/>
              <a:t>called prion protein (PrP) 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Weird: prions are infectious and transmissible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Diseases: Creutzfeldt-Jakob disease, kuru, scrapie, mad cow disease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Causes “spongiform change” (intracellular vacuoles) in neurons and glia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Symptoms: progressive dementia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25955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Creutzfeldt-Jakob disease</a:t>
            </a:r>
          </a:p>
        </p:txBody>
      </p:sp>
      <p:pic>
        <p:nvPicPr>
          <p:cNvPr id="125956" name="Picture 2" descr="CJ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21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Cerebral ischemia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Trauma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Infections</a:t>
            </a:r>
          </a:p>
          <a:p>
            <a:r>
              <a:rPr lang="en-US" sz="2800" dirty="0"/>
              <a:t>Tumors</a:t>
            </a:r>
          </a:p>
        </p:txBody>
      </p:sp>
    </p:spTree>
    <p:extLst>
      <p:ext uri="{BB962C8B-B14F-4D97-AF65-F5344CB8AC3E}">
        <p14:creationId xmlns:p14="http://schemas.microsoft.com/office/powerpoint/2010/main" val="2087399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Brain Tumors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88DB2F-235E-0843-95A6-ADF0413382CA}"/>
              </a:ext>
            </a:extLst>
          </p:cNvPr>
          <p:cNvSpPr txBox="1">
            <a:spLocks/>
          </p:cNvSpPr>
          <p:nvPr/>
        </p:nvSpPr>
        <p:spPr bwMode="auto">
          <a:xfrm>
            <a:off x="1365787" y="1593398"/>
            <a:ext cx="7288815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itchFamily="-72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ＭＳ Ｐゴシック" pitchFamily="-72" charset="-128"/>
                <a:cs typeface="ＭＳ Ｐゴシック" pitchFamily="-72" charset="-128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D47310"/>
              </a:buClr>
              <a:buFont typeface="Arial" pitchFamily="-72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ＭＳ Ｐゴシック" pitchFamily="-72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itchFamily="-72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ＭＳ Ｐゴシック" pitchFamily="-72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itchFamily="-72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ＭＳ Ｐゴシック" pitchFamily="-72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itchFamily="-72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ＭＳ Ｐゴシック" pitchFamily="-7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Most are primary; about 30% are metastatic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Classified by cell of origin 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“Benign” and “malignant” have different implications when it comes to brain tumors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Most brain tumors in children arise in the posterior fossa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Most brain tumors in adults arise in the cerebral hemispheres</a:t>
            </a:r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Gliomas</a:t>
            </a:r>
          </a:p>
        </p:txBody>
      </p:sp>
      <p:sp>
        <p:nvSpPr>
          <p:cNvPr id="131074" name="Content Placeholder 2"/>
          <p:cNvSpPr>
            <a:spLocks noGrp="1"/>
          </p:cNvSpPr>
          <p:nvPr>
            <p:ph idx="1"/>
          </p:nvPr>
        </p:nvSpPr>
        <p:spPr>
          <a:xfrm>
            <a:off x="1410990" y="2121431"/>
            <a:ext cx="6879150" cy="2985433"/>
          </a:xfrm>
        </p:spPr>
        <p:txBody>
          <a:bodyPr wrap="square">
            <a:spAutoFit/>
          </a:bodyPr>
          <a:lstStyle/>
          <a:p>
            <a:r>
              <a:rPr lang="en-US" sz="2800" dirty="0"/>
              <a:t>Arise from astrocytes, oligodendrocytes, ependymal cells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Often fatal (location and infiltrative borders prevent complete excision)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Glioblastoma (highest-grade astrocytoma) is the most common and the most malignant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33123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Glioblastoma (highest-grade astrocytoma)</a:t>
            </a:r>
          </a:p>
        </p:txBody>
      </p:sp>
      <p:pic>
        <p:nvPicPr>
          <p:cNvPr id="133124" name="Picture 3" descr="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1463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Medulloblastoma</a:t>
            </a:r>
          </a:p>
        </p:txBody>
      </p:sp>
      <p:sp>
        <p:nvSpPr>
          <p:cNvPr id="139266" name="Content Placeholder 2"/>
          <p:cNvSpPr>
            <a:spLocks noGrp="1"/>
          </p:cNvSpPr>
          <p:nvPr>
            <p:ph idx="1"/>
          </p:nvPr>
        </p:nvSpPr>
        <p:spPr>
          <a:xfrm>
            <a:off x="2220294" y="2510005"/>
            <a:ext cx="4881690" cy="2074414"/>
          </a:xfrm>
        </p:spPr>
        <p:txBody>
          <a:bodyPr wrap="square">
            <a:spAutoFit/>
          </a:bodyPr>
          <a:lstStyle/>
          <a:p>
            <a:r>
              <a:rPr lang="en-US" sz="2800" dirty="0"/>
              <a:t>Tumor of primitive neurons</a:t>
            </a:r>
          </a:p>
          <a:p>
            <a:r>
              <a:rPr lang="en-US" sz="2800" dirty="0"/>
              <a:t>Cerebellum</a:t>
            </a:r>
          </a:p>
          <a:p>
            <a:r>
              <a:rPr lang="en-US" sz="2800" dirty="0"/>
              <a:t>Children</a:t>
            </a:r>
          </a:p>
          <a:p>
            <a:r>
              <a:rPr lang="en-US" sz="2800" dirty="0"/>
              <a:t>Very radiosensitive!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41315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Medulloblastoma</a:t>
            </a:r>
          </a:p>
        </p:txBody>
      </p:sp>
      <p:pic>
        <p:nvPicPr>
          <p:cNvPr id="141316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02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43363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Medulloblastoma</a:t>
            </a:r>
          </a:p>
        </p:txBody>
      </p:sp>
      <p:pic>
        <p:nvPicPr>
          <p:cNvPr id="143364" name="Picture 3" descr="slide_103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59875" cy="613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Meningioma</a:t>
            </a:r>
          </a:p>
        </p:txBody>
      </p:sp>
      <p:sp>
        <p:nvSpPr>
          <p:cNvPr id="145410" name="Content Placeholder 2"/>
          <p:cNvSpPr>
            <a:spLocks noGrp="1"/>
          </p:cNvSpPr>
          <p:nvPr>
            <p:ph idx="1"/>
          </p:nvPr>
        </p:nvSpPr>
        <p:spPr>
          <a:xfrm>
            <a:off x="2132165" y="2510200"/>
            <a:ext cx="5957514" cy="1692771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Arises from meningeal tissues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Symptoms caused by compression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Cured by resection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47459" name="TextBox 3"/>
          <p:cNvSpPr txBox="1">
            <a:spLocks noChangeArrowheads="1"/>
          </p:cNvSpPr>
          <p:nvPr/>
        </p:nvSpPr>
        <p:spPr bwMode="auto">
          <a:xfrm>
            <a:off x="0" y="62118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latin typeface="Calibri" pitchFamily="-72" charset="0"/>
              </a:rPr>
              <a:t>Meningioma</a:t>
            </a:r>
          </a:p>
        </p:txBody>
      </p:sp>
      <p:pic>
        <p:nvPicPr>
          <p:cNvPr id="147460" name="Picture 4" descr="slide_1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175"/>
            <a:ext cx="9155113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Cerebral ischemia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Trauma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Infections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Tumors</a:t>
            </a:r>
          </a:p>
          <a:p>
            <a:r>
              <a:rPr lang="en-US" sz="2800" dirty="0"/>
              <a:t>Demyelinating diseases</a:t>
            </a:r>
          </a:p>
        </p:txBody>
      </p:sp>
    </p:spTree>
    <p:extLst>
      <p:ext uri="{BB962C8B-B14F-4D97-AF65-F5344CB8AC3E}">
        <p14:creationId xmlns:p14="http://schemas.microsoft.com/office/powerpoint/2010/main" val="3752308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Multiple Sclerosis</a:t>
            </a:r>
          </a:p>
        </p:txBody>
      </p:sp>
      <p:sp>
        <p:nvSpPr>
          <p:cNvPr id="167938" name="Content Placeholder 2"/>
          <p:cNvSpPr>
            <a:spLocks noGrp="1"/>
          </p:cNvSpPr>
          <p:nvPr>
            <p:ph idx="1"/>
          </p:nvPr>
        </p:nvSpPr>
        <p:spPr>
          <a:xfrm>
            <a:off x="1066082" y="2153962"/>
            <a:ext cx="7668156" cy="2862322"/>
          </a:xfrm>
        </p:spPr>
        <p:txBody>
          <a:bodyPr wrap="square">
            <a:spAutoFit/>
          </a:bodyPr>
          <a:lstStyle/>
          <a:p>
            <a:r>
              <a:rPr lang="en-US" sz="2800" dirty="0"/>
              <a:t>Most common demyelinating disorder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Etiology unknown; likely autoimmune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Variety of motor and sensory symptoms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Relapsing-remitting course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Plaques (areas of demyelination) in brain, cord</a:t>
            </a:r>
          </a:p>
        </p:txBody>
      </p:sp>
    </p:spTree>
    <p:extLst>
      <p:ext uri="{BB962C8B-B14F-4D97-AF65-F5344CB8AC3E}">
        <p14:creationId xmlns:p14="http://schemas.microsoft.com/office/powerpoint/2010/main" val="3431278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69987" name="TextBox 3"/>
          <p:cNvSpPr txBox="1">
            <a:spLocks noChangeArrowheads="1"/>
          </p:cNvSpPr>
          <p:nvPr/>
        </p:nvSpPr>
        <p:spPr bwMode="auto">
          <a:xfrm>
            <a:off x="0" y="5945329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solidFill>
                  <a:prstClr val="black"/>
                </a:solidFill>
                <a:latin typeface="Calibri" pitchFamily="-72" charset="0"/>
              </a:rPr>
              <a:t>Multiple sclerosis</a:t>
            </a:r>
          </a:p>
        </p:txBody>
      </p:sp>
      <p:pic>
        <p:nvPicPr>
          <p:cNvPr id="169988" name="Picture 1" descr="multiple-sclerosis-demyelinization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72" b="2209"/>
          <a:stretch>
            <a:fillRect/>
          </a:stretch>
        </p:blipFill>
        <p:spPr bwMode="auto">
          <a:xfrm>
            <a:off x="1166813" y="571500"/>
            <a:ext cx="6835775" cy="506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29225" y="5461000"/>
            <a:ext cx="2757488" cy="16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9990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Guillain-Barré Syndrome</a:t>
            </a:r>
          </a:p>
        </p:txBody>
      </p:sp>
      <p:sp>
        <p:nvSpPr>
          <p:cNvPr id="174082" name="Content Placeholder 2"/>
          <p:cNvSpPr>
            <a:spLocks noGrp="1"/>
          </p:cNvSpPr>
          <p:nvPr>
            <p:ph idx="1"/>
          </p:nvPr>
        </p:nvSpPr>
        <p:spPr>
          <a:xfrm>
            <a:off x="1160145" y="2238544"/>
            <a:ext cx="7572314" cy="2708434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Acute peripheral neuropathy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Autoimmune attack on myelin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Progressive, ascending weakness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Usually self-limited (but may involve respiratory muscles, requiring respiratory intensive care)</a:t>
            </a:r>
          </a:p>
        </p:txBody>
      </p:sp>
    </p:spTree>
    <p:extLst>
      <p:ext uri="{BB962C8B-B14F-4D97-AF65-F5344CB8AC3E}">
        <p14:creationId xmlns:p14="http://schemas.microsoft.com/office/powerpoint/2010/main" val="3951564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Outline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038064" y="2016859"/>
            <a:ext cx="6058887" cy="3353632"/>
          </a:xfrm>
        </p:spPr>
        <p:txBody>
          <a:bodyPr/>
          <a:lstStyle/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Cerebral ischemia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Trauma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Infections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Tumors</a:t>
            </a:r>
          </a:p>
          <a:p>
            <a:pPr>
              <a:buClr>
                <a:srgbClr val="484345"/>
              </a:buClr>
            </a:pPr>
            <a:r>
              <a:rPr lang="en-US" sz="2800" dirty="0">
                <a:solidFill>
                  <a:srgbClr val="484345"/>
                </a:solidFill>
              </a:rPr>
              <a:t>Demyelinating diseases</a:t>
            </a:r>
          </a:p>
          <a:p>
            <a:r>
              <a:rPr lang="en-US" sz="2800" dirty="0"/>
              <a:t>Degenerative diseases</a:t>
            </a:r>
          </a:p>
        </p:txBody>
      </p:sp>
    </p:spTree>
    <p:extLst>
      <p:ext uri="{BB962C8B-B14F-4D97-AF65-F5344CB8AC3E}">
        <p14:creationId xmlns:p14="http://schemas.microsoft.com/office/powerpoint/2010/main" val="3540720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Alzheimer Disease</a:t>
            </a:r>
          </a:p>
        </p:txBody>
      </p:sp>
      <p:sp>
        <p:nvSpPr>
          <p:cNvPr id="178178" name="Content Placeholder 2"/>
          <p:cNvSpPr>
            <a:spLocks noGrp="1"/>
          </p:cNvSpPr>
          <p:nvPr>
            <p:ph idx="1"/>
          </p:nvPr>
        </p:nvSpPr>
        <p:spPr>
          <a:xfrm>
            <a:off x="642942" y="1897674"/>
            <a:ext cx="8324841" cy="3801041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Most common cause of dementia in the elderly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Symptoms: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Early on: forgetfulness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Then: issues with language, motor skills, mood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Finally: profound disability, immobility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Gross: Cortical atrophy, neuronal loss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Microscopic: plaques and tangles</a:t>
            </a:r>
          </a:p>
        </p:txBody>
      </p:sp>
    </p:spTree>
    <p:extLst>
      <p:ext uri="{BB962C8B-B14F-4D97-AF65-F5344CB8AC3E}">
        <p14:creationId xmlns:p14="http://schemas.microsoft.com/office/powerpoint/2010/main" val="1533871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pic>
        <p:nvPicPr>
          <p:cNvPr id="184324" name="Picture 1" descr="alz cartoo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138" y="858838"/>
            <a:ext cx="7391400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-15875" y="6086449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solidFill>
                  <a:prstClr val="black"/>
                </a:solidFill>
                <a:latin typeface="Calibri" pitchFamily="-72" charset="0"/>
              </a:rPr>
              <a:t>Alzheimer disease: brain atrophy</a:t>
            </a:r>
          </a:p>
        </p:txBody>
      </p:sp>
    </p:spTree>
    <p:extLst>
      <p:ext uri="{BB962C8B-B14F-4D97-AF65-F5344CB8AC3E}">
        <p14:creationId xmlns:p14="http://schemas.microsoft.com/office/powerpoint/2010/main" val="166284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86371" name="TextBox 3"/>
          <p:cNvSpPr txBox="1">
            <a:spLocks noChangeArrowheads="1"/>
          </p:cNvSpPr>
          <p:nvPr/>
        </p:nvSpPr>
        <p:spPr bwMode="auto">
          <a:xfrm>
            <a:off x="-15875" y="4230688"/>
            <a:ext cx="91598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solidFill>
                  <a:prstClr val="black"/>
                </a:solidFill>
                <a:latin typeface="Calibri" pitchFamily="-72" charset="0"/>
              </a:rPr>
              <a:t>Alzheimer disease: progression</a:t>
            </a:r>
          </a:p>
        </p:txBody>
      </p:sp>
      <p:pic>
        <p:nvPicPr>
          <p:cNvPr id="18637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113" y="2133600"/>
            <a:ext cx="2493962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373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5975" y="2141538"/>
            <a:ext cx="2435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374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4075" y="2228850"/>
            <a:ext cx="245427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8300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xv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320" y="6255497"/>
            <a:ext cx="91601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prstClr val="black"/>
                </a:solidFill>
                <a:latin typeface="Calibri"/>
              </a:rPr>
              <a:t>Plaques contain Aβ peptides (fragments of amyloid)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3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3" descr="IMG_066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50" y="9103"/>
            <a:ext cx="9107488" cy="616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809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xv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320" y="6244135"/>
            <a:ext cx="9160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prstClr val="black"/>
                </a:solidFill>
                <a:latin typeface="Calibri"/>
              </a:rPr>
              <a:t>Tangles contain tau protein</a:t>
            </a:r>
          </a:p>
        </p:txBody>
      </p:sp>
      <p:pic>
        <p:nvPicPr>
          <p:cNvPr id="6" name="Picture 3" descr="IMG_056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830" y="242450"/>
            <a:ext cx="3508265" cy="587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MG_056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4136" y="242450"/>
            <a:ext cx="3508266" cy="587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33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itle 1"/>
          <p:cNvSpPr>
            <a:spLocks noGrp="1"/>
          </p:cNvSpPr>
          <p:nvPr>
            <p:ph type="title"/>
          </p:nvPr>
        </p:nvSpPr>
        <p:spPr>
          <a:xfrm>
            <a:off x="457200" y="522288"/>
            <a:ext cx="8229600" cy="647700"/>
          </a:xfrm>
        </p:spPr>
        <p:txBody>
          <a:bodyPr>
            <a:spAutoFit/>
          </a:bodyPr>
          <a:lstStyle/>
          <a:p>
            <a:r>
              <a:rPr lang="en-US" dirty="0"/>
              <a:t>Parkinson Disease</a:t>
            </a:r>
          </a:p>
        </p:txBody>
      </p:sp>
      <p:sp>
        <p:nvSpPr>
          <p:cNvPr id="192514" name="Content Placeholder 2"/>
          <p:cNvSpPr>
            <a:spLocks noGrp="1"/>
          </p:cNvSpPr>
          <p:nvPr>
            <p:ph idx="1"/>
          </p:nvPr>
        </p:nvSpPr>
        <p:spPr>
          <a:xfrm>
            <a:off x="799562" y="1835877"/>
            <a:ext cx="7871184" cy="3877985"/>
          </a:xfrm>
        </p:spPr>
        <p:txBody>
          <a:bodyPr wrap="square">
            <a:spAutoFit/>
          </a:bodyPr>
          <a:lstStyle/>
          <a:p>
            <a:r>
              <a:rPr lang="en-US" sz="2800" dirty="0"/>
              <a:t>Degeneration of pigmented neurons in the substantia nigra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Symptoms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Early on: tremor, rigidity, slow movement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Later: cognitive problems, dementia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Gross: atrophy of substantia nigra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Microscopic: Lewy bodies (inclusions in neurons)</a:t>
            </a:r>
          </a:p>
        </p:txBody>
      </p:sp>
    </p:spTree>
    <p:extLst>
      <p:ext uri="{BB962C8B-B14F-4D97-AF65-F5344CB8AC3E}">
        <p14:creationId xmlns:p14="http://schemas.microsoft.com/office/powerpoint/2010/main" val="4925675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94563" name="TextBox 3"/>
          <p:cNvSpPr txBox="1">
            <a:spLocks noChangeArrowheads="1"/>
          </p:cNvSpPr>
          <p:nvPr/>
        </p:nvSpPr>
        <p:spPr bwMode="auto">
          <a:xfrm>
            <a:off x="-30163" y="5403850"/>
            <a:ext cx="9159876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solidFill>
                  <a:prstClr val="black"/>
                </a:solidFill>
                <a:latin typeface="Calibri" pitchFamily="-72" charset="0"/>
              </a:rPr>
              <a:t>Parkinson disease (R) : atrophy of substantia nigra</a:t>
            </a:r>
          </a:p>
        </p:txBody>
      </p:sp>
      <p:pic>
        <p:nvPicPr>
          <p:cNvPr id="194564" name="Picture 2" descr="Untitled-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113" y="1322388"/>
            <a:ext cx="4165600" cy="382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65" name="Picture 2" descr="Untitled-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9775" y="1322388"/>
            <a:ext cx="4364038" cy="382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6114291" y="4014058"/>
            <a:ext cx="486007" cy="14739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40000" dist="20000" dir="3000000" rotWithShape="0">
              <a:schemeClr val="bg1">
                <a:alpha val="47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540958" y="3935657"/>
            <a:ext cx="297876" cy="15836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40000" dist="20000" dir="3000000" rotWithShape="0">
              <a:schemeClr val="bg1">
                <a:alpha val="47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741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-72" charset="0"/>
              </a:rPr>
              <a:t>xv</a:t>
            </a:r>
          </a:p>
        </p:txBody>
      </p:sp>
      <p:sp>
        <p:nvSpPr>
          <p:cNvPr id="196611" name="TextBox 3"/>
          <p:cNvSpPr txBox="1">
            <a:spLocks noChangeArrowheads="1"/>
          </p:cNvSpPr>
          <p:nvPr/>
        </p:nvSpPr>
        <p:spPr bwMode="auto">
          <a:xfrm>
            <a:off x="-30163" y="6254750"/>
            <a:ext cx="9159876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dirty="0">
                <a:solidFill>
                  <a:prstClr val="black"/>
                </a:solidFill>
                <a:latin typeface="Calibri" pitchFamily="-72" charset="0"/>
              </a:rPr>
              <a:t>Parkinson disease: Lewy body</a:t>
            </a:r>
          </a:p>
        </p:txBody>
      </p:sp>
      <p:pic>
        <p:nvPicPr>
          <p:cNvPr id="196612" name="Picture 2" descr="Untitled-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9050"/>
            <a:ext cx="9144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3621541" y="2853743"/>
            <a:ext cx="1834287" cy="35436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40000" dist="20000" dir="3000000" rotWithShape="0">
              <a:schemeClr val="bg1">
                <a:alpha val="47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6776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JPEG\slide_103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Dengen demyel infection\Fixed Dengen demyel infection\IMG_066.j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Dengen demyel infection\Fixed Dengen demyel infection\IMG_056.jp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HOTO" val="TRUE"/>
  <p:tag name="FILENAME" val="R:\Dengen demyel infection\Fixed Dengen demyel infection\IMG_056.jp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</TotalTime>
  <Words>747</Words>
  <Application>Microsoft Macintosh PowerPoint</Application>
  <PresentationFormat>On-screen Show (4:3)</PresentationFormat>
  <Paragraphs>214</Paragraphs>
  <Slides>41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ＭＳ Ｐゴシック</vt:lpstr>
      <vt:lpstr>Arial</vt:lpstr>
      <vt:lpstr>Calibri</vt:lpstr>
      <vt:lpstr>Helvetica Neue UltraLight</vt:lpstr>
      <vt:lpstr>Times New Roman</vt:lpstr>
      <vt:lpstr>Office Theme</vt:lpstr>
      <vt:lpstr>2_Office Theme</vt:lpstr>
      <vt:lpstr>3_Office Theme</vt:lpstr>
      <vt:lpstr>Nervous System Pathology</vt:lpstr>
      <vt:lpstr>CNS Outline</vt:lpstr>
      <vt:lpstr>CNS Outline</vt:lpstr>
      <vt:lpstr>Global Cerebral Ischemia</vt:lpstr>
      <vt:lpstr>PowerPoint Presentation</vt:lpstr>
      <vt:lpstr>PowerPoint Presentation</vt:lpstr>
      <vt:lpstr>Focal Cerebral Ischemia (“Stroke”)</vt:lpstr>
      <vt:lpstr>PowerPoint Presentation</vt:lpstr>
      <vt:lpstr>CNS Outline</vt:lpstr>
      <vt:lpstr>Concussion</vt:lpstr>
      <vt:lpstr>Traumatic Vascular Injury</vt:lpstr>
      <vt:lpstr>PowerPoint Presentation</vt:lpstr>
      <vt:lpstr>PowerPoint Presentation</vt:lpstr>
      <vt:lpstr>PowerPoint Presentation</vt:lpstr>
      <vt:lpstr>CNS Outline</vt:lpstr>
      <vt:lpstr>Meningitis</vt:lpstr>
      <vt:lpstr>PowerPoint Presentation</vt:lpstr>
      <vt:lpstr>Prion diseases</vt:lpstr>
      <vt:lpstr>xv</vt:lpstr>
      <vt:lpstr>CNS Outline</vt:lpstr>
      <vt:lpstr>Brain Tumors</vt:lpstr>
      <vt:lpstr>Gliomas</vt:lpstr>
      <vt:lpstr>xv</vt:lpstr>
      <vt:lpstr>Medulloblastoma</vt:lpstr>
      <vt:lpstr>xv</vt:lpstr>
      <vt:lpstr>xv</vt:lpstr>
      <vt:lpstr>Meningioma</vt:lpstr>
      <vt:lpstr>xv</vt:lpstr>
      <vt:lpstr>CNS Outline</vt:lpstr>
      <vt:lpstr>Multiple Sclerosis</vt:lpstr>
      <vt:lpstr>xv</vt:lpstr>
      <vt:lpstr>Guillain-Barré Syndrome</vt:lpstr>
      <vt:lpstr>CNS Outline</vt:lpstr>
      <vt:lpstr>Alzheimer Disease</vt:lpstr>
      <vt:lpstr>xv</vt:lpstr>
      <vt:lpstr>xv</vt:lpstr>
      <vt:lpstr>xv</vt:lpstr>
      <vt:lpstr>xv</vt:lpstr>
      <vt:lpstr>Parkinson Disease</vt:lpstr>
      <vt:lpstr>xv</vt:lpstr>
      <vt:lpstr>xv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</cp:lastModifiedBy>
  <cp:revision>341</cp:revision>
  <dcterms:created xsi:type="dcterms:W3CDTF">2011-10-27T17:49:46Z</dcterms:created>
  <dcterms:modified xsi:type="dcterms:W3CDTF">2025-12-01T11:54:33Z</dcterms:modified>
</cp:coreProperties>
</file>