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notesSlides/notesSlide1.xml" ContentType="application/vnd.openxmlformats-officedocument.presentationml.notesSlide+xml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media1.m4a" ContentType="audio/unknown"/>
  <Override PartName="/ppt/media/image22.jpeg" ContentType="image/jpeg"/>
  <Override PartName="/ppt/notesSlides/notesSlide2.xml" ContentType="application/vnd.openxmlformats-officedocument.presentationml.notesSlide+xml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808080"/>
        </a:solidFill>
        <a:effectLst/>
        <a:uFillTx/>
        <a:latin typeface="Garamond"/>
        <a:ea typeface="Garamond"/>
        <a:cs typeface="Garamond"/>
        <a:sym typeface="Garamond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808080"/>
        </a:solidFill>
        <a:effectLst/>
        <a:uFillTx/>
        <a:latin typeface="Garamond"/>
        <a:ea typeface="Garamond"/>
        <a:cs typeface="Garamond"/>
        <a:sym typeface="Garamond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808080"/>
        </a:solidFill>
        <a:effectLst/>
        <a:uFillTx/>
        <a:latin typeface="Garamond"/>
        <a:ea typeface="Garamond"/>
        <a:cs typeface="Garamond"/>
        <a:sym typeface="Garamond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808080"/>
        </a:solidFill>
        <a:effectLst/>
        <a:uFillTx/>
        <a:latin typeface="Garamond"/>
        <a:ea typeface="Garamond"/>
        <a:cs typeface="Garamond"/>
        <a:sym typeface="Garamond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808080"/>
        </a:solidFill>
        <a:effectLst/>
        <a:uFillTx/>
        <a:latin typeface="Garamond"/>
        <a:ea typeface="Garamond"/>
        <a:cs typeface="Garamond"/>
        <a:sym typeface="Garamond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808080"/>
        </a:solidFill>
        <a:effectLst/>
        <a:uFillTx/>
        <a:latin typeface="Garamond"/>
        <a:ea typeface="Garamond"/>
        <a:cs typeface="Garamond"/>
        <a:sym typeface="Garamond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808080"/>
        </a:solidFill>
        <a:effectLst/>
        <a:uFillTx/>
        <a:latin typeface="Garamond"/>
        <a:ea typeface="Garamond"/>
        <a:cs typeface="Garamond"/>
        <a:sym typeface="Garamond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808080"/>
        </a:solidFill>
        <a:effectLst/>
        <a:uFillTx/>
        <a:latin typeface="Garamond"/>
        <a:ea typeface="Garamond"/>
        <a:cs typeface="Garamond"/>
        <a:sym typeface="Garamond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808080"/>
        </a:solidFill>
        <a:effectLst/>
        <a:uFillTx/>
        <a:latin typeface="Garamond"/>
        <a:ea typeface="Garamond"/>
        <a:cs typeface="Garamond"/>
        <a:sym typeface="Garamond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aramond"/>
          <a:ea typeface="Garamond"/>
          <a:cs typeface="Garamond"/>
        </a:font>
        <a:srgbClr val="80808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 b="def" i="def"/>
      <a:tcStyle>
        <a:tcBdr/>
        <a:fill>
          <a:solidFill>
            <a:srgbClr val="E6F6EF"/>
          </a:solidFill>
        </a:fill>
      </a:tcStyle>
    </a:band2H>
    <a:firstCol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aramond"/>
          <a:ea typeface="Garamond"/>
          <a:cs typeface="Garamond"/>
        </a:font>
        <a:srgbClr val="80808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2E2E4"/>
          </a:solidFill>
        </a:fill>
      </a:tcStyle>
    </a:wholeTbl>
    <a:band2H>
      <a:tcTxStyle b="def" i="def"/>
      <a:tcStyle>
        <a:tcBdr/>
        <a:fill>
          <a:solidFill>
            <a:srgbClr val="F1F1F2"/>
          </a:solidFill>
        </a:fill>
      </a:tcStyle>
    </a:band2H>
    <a:firstCol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aramond"/>
          <a:ea typeface="Garamond"/>
          <a:cs typeface="Garamond"/>
        </a:font>
        <a:srgbClr val="80808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CCE6"/>
          </a:solidFill>
        </a:fill>
      </a:tcStyle>
    </a:wholeTbl>
    <a:band2H>
      <a:tcTxStyle b="def" i="def"/>
      <a:tcStyle>
        <a:tcBdr/>
        <a:fill>
          <a:solidFill>
            <a:srgbClr val="E7E7F3"/>
          </a:solidFill>
        </a:fill>
      </a:tcStyle>
    </a:band2H>
    <a:firstCol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aramond"/>
          <a:ea typeface="Garamond"/>
          <a:cs typeface="Garamond"/>
        </a:font>
        <a:srgbClr val="80808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CECEC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Garamond"/>
          <a:ea typeface="Garamond"/>
          <a:cs typeface="Garamond"/>
        </a:font>
        <a:srgbClr val="80808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808080"/>
              </a:solidFill>
              <a:prstDash val="solid"/>
              <a:round/>
            </a:ln>
          </a:top>
          <a:bottom>
            <a:ln w="25400" cap="flat">
              <a:solidFill>
                <a:srgbClr val="80808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808080"/>
              </a:solidFill>
              <a:prstDash val="solid"/>
              <a:round/>
            </a:ln>
          </a:top>
          <a:bottom>
            <a:ln w="25400" cap="flat">
              <a:solidFill>
                <a:srgbClr val="80808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aramond"/>
          <a:ea typeface="Garamond"/>
          <a:cs typeface="Garamond"/>
        </a:font>
        <a:srgbClr val="80808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7D7D7"/>
          </a:solidFill>
        </a:fill>
      </a:tcStyle>
    </a:wholeTbl>
    <a:band2H>
      <a:tcTxStyle b="def" i="def"/>
      <a:tcStyle>
        <a:tcBdr/>
        <a:fill>
          <a:solidFill>
            <a:srgbClr val="ECECEC"/>
          </a:solidFill>
        </a:fill>
      </a:tcStyle>
    </a:band2H>
    <a:firstCol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808080"/>
          </a:solidFill>
        </a:fill>
      </a:tcStyle>
    </a:firstCol>
    <a:la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808080"/>
          </a:solidFill>
        </a:fill>
      </a:tcStyle>
    </a:lastRow>
    <a:fir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80808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2" name="Shape 26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Shape 40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08" name="Shape 40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  <a:p>
            <a:pPr/>
            <a:b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Shape 54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41" name="Shape 54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s. 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None/>
            </a:lvl1pPr>
            <a:lvl2pPr marL="0" indent="457200" algn="ctr">
              <a:buClrTx/>
              <a:buSzTx/>
              <a:buNone/>
            </a:lvl2pPr>
            <a:lvl3pPr marL="0" indent="914400" algn="ctr">
              <a:buClrTx/>
              <a:buSzTx/>
              <a:buNone/>
            </a:lvl3pPr>
            <a:lvl4pPr marL="0" indent="1371600" algn="ctr">
              <a:buClrTx/>
              <a:buSzTx/>
              <a:buNone/>
            </a:lvl4pPr>
            <a:lvl5pPr marL="0" indent="1828800" algn="ctr">
              <a:buClrTx/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ClrTx/>
              <a:buSzTx/>
              <a:buNone/>
              <a:defRPr sz="2000"/>
            </a:lvl1pPr>
            <a:lvl2pPr marL="0" indent="457200">
              <a:spcBef>
                <a:spcPts val="400"/>
              </a:spcBef>
              <a:buClrTx/>
              <a:buSzTx/>
              <a:buNone/>
              <a:defRPr sz="2000"/>
            </a:lvl2pPr>
            <a:lvl3pPr marL="0" indent="914400">
              <a:spcBef>
                <a:spcPts val="400"/>
              </a:spcBef>
              <a:buClrTx/>
              <a:buSzTx/>
              <a:buNone/>
              <a:defRPr sz="2000"/>
            </a:lvl3pPr>
            <a:lvl4pPr marL="0" indent="1371600">
              <a:spcBef>
                <a:spcPts val="400"/>
              </a:spcBef>
              <a:buClrTx/>
              <a:buSzTx/>
              <a:buNone/>
              <a:defRPr sz="2000"/>
            </a:lvl4pPr>
            <a:lvl5pPr marL="0" indent="1828800">
              <a:spcBef>
                <a:spcPts val="400"/>
              </a:spcBef>
              <a:buClrTx/>
              <a:buSzTx/>
              <a:buNone/>
              <a:defRPr sz="2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685800" y="1447800"/>
            <a:ext cx="3810000" cy="46482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None/>
              <a:defRPr b="1"/>
            </a:lvl1pPr>
            <a:lvl2pPr marL="0" indent="457200">
              <a:buClrTx/>
              <a:buSzTx/>
              <a:buNone/>
              <a:defRPr b="1"/>
            </a:lvl2pPr>
            <a:lvl3pPr marL="0" indent="914400">
              <a:buClrTx/>
              <a:buSzTx/>
              <a:buNone/>
              <a:defRPr b="1"/>
            </a:lvl3pPr>
            <a:lvl4pPr marL="0" indent="1371600">
              <a:buClrTx/>
              <a:buSzTx/>
              <a:buNone/>
              <a:defRPr b="1"/>
            </a:lvl4pPr>
            <a:lvl5pPr marL="0" indent="1828800">
              <a:buClrTx/>
              <a:buSzTx/>
              <a:buNone/>
              <a:defRPr b="1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None/>
              <a:defRPr b="1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spcBef>
                <a:spcPts val="700"/>
              </a:spcBef>
              <a:defRPr sz="3200"/>
            </a:lvl1pPr>
            <a:lvl2pPr marL="783771" indent="-326571">
              <a:spcBef>
                <a:spcPts val="700"/>
              </a:spcBef>
              <a:defRPr sz="3200"/>
            </a:lvl2pPr>
            <a:lvl3pPr marL="1219200" indent="-304800">
              <a:spcBef>
                <a:spcPts val="700"/>
              </a:spcBef>
              <a:defRPr sz="3200"/>
            </a:lvl3pPr>
            <a:lvl4pPr marL="1737360" indent="-365760">
              <a:spcBef>
                <a:spcPts val="700"/>
              </a:spcBef>
              <a:defRPr sz="3200"/>
            </a:lvl4pPr>
            <a:lvl5pPr marL="2194560" indent="-365760">
              <a:spcBef>
                <a:spcPts val="700"/>
              </a:spcBef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ClrTx/>
              <a:buSzTx/>
              <a:buNone/>
              <a:defRPr sz="14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ClrTx/>
              <a:buSzTx/>
              <a:buNone/>
              <a:defRPr sz="1400"/>
            </a:lvl1pPr>
            <a:lvl2pPr marL="0" indent="457200">
              <a:spcBef>
                <a:spcPts val="300"/>
              </a:spcBef>
              <a:buClrTx/>
              <a:buSzTx/>
              <a:buNone/>
              <a:defRPr sz="1400"/>
            </a:lvl2pPr>
            <a:lvl3pPr marL="0" indent="914400">
              <a:spcBef>
                <a:spcPts val="300"/>
              </a:spcBef>
              <a:buClrTx/>
              <a:buSzTx/>
              <a:buNone/>
              <a:defRPr sz="1400"/>
            </a:lvl3pPr>
            <a:lvl4pPr marL="0" indent="1371600">
              <a:spcBef>
                <a:spcPts val="300"/>
              </a:spcBef>
              <a:buClrTx/>
              <a:buSzTx/>
              <a:buNone/>
              <a:defRPr sz="1400"/>
            </a:lvl4pPr>
            <a:lvl5pPr marL="0" indent="1828800">
              <a:spcBef>
                <a:spcPts val="300"/>
              </a:spcBef>
              <a:buClrTx/>
              <a:buSz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Body Level One…"/>
          <p:cNvSpPr txBox="1"/>
          <p:nvPr>
            <p:ph type="body" idx="1"/>
          </p:nvPr>
        </p:nvSpPr>
        <p:spPr>
          <a:xfrm>
            <a:off x="685800" y="609600"/>
            <a:ext cx="7772400" cy="54864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bg>
      <p:bgPr>
        <a:solidFill>
          <a:srgbClr val="1212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b="1" sz="3000">
                <a:solidFill>
                  <a:srgbClr val="FFFF00"/>
                </a:solidFill>
                <a:latin typeface="Franklin Gothic Medium"/>
                <a:ea typeface="Franklin Gothic Medium"/>
                <a:cs typeface="Franklin Gothic Medium"/>
                <a:sym typeface="Franklin Gothic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01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600"/>
              </a:spcBef>
              <a:buClrTx/>
              <a:buSzTx/>
              <a:buNone/>
              <a:defRPr sz="28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indent="457200" algn="ctr">
              <a:spcBef>
                <a:spcPts val="600"/>
              </a:spcBef>
              <a:buClrTx/>
              <a:buSzTx/>
              <a:buNone/>
              <a:defRPr sz="28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indent="914400" algn="ctr">
              <a:spcBef>
                <a:spcPts val="600"/>
              </a:spcBef>
              <a:buClrTx/>
              <a:buSzTx/>
              <a:buNone/>
              <a:defRPr sz="28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indent="1371600" algn="ctr">
              <a:spcBef>
                <a:spcPts val="600"/>
              </a:spcBef>
              <a:buClrTx/>
              <a:buSzTx/>
              <a:buNone/>
              <a:defRPr sz="28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indent="1828800" algn="ctr">
              <a:spcBef>
                <a:spcPts val="600"/>
              </a:spcBef>
              <a:buClrTx/>
              <a:buSzTx/>
              <a:buNone/>
              <a:defRPr sz="28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bg>
      <p:bgPr>
        <a:solidFill>
          <a:srgbClr val="1212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 sz="3000">
                <a:solidFill>
                  <a:srgbClr val="FFFF00"/>
                </a:solidFill>
                <a:latin typeface="Franklin Gothic Medium"/>
                <a:ea typeface="Franklin Gothic Medium"/>
                <a:cs typeface="Franklin Gothic Medium"/>
                <a:sym typeface="Franklin Gothic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0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ClrTx/>
              <a:defRPr sz="28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90575" indent="-333375">
              <a:spcBef>
                <a:spcPts val="600"/>
              </a:spcBef>
              <a:buClrTx/>
              <a:defRPr sz="28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181100" indent="-266700">
              <a:spcBef>
                <a:spcPts val="600"/>
              </a:spcBef>
              <a:buClrTx/>
              <a:defRPr sz="28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691639" indent="-320039">
              <a:spcBef>
                <a:spcPts val="600"/>
              </a:spcBef>
              <a:buClrTx/>
              <a:defRPr sz="28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148839" indent="-320039">
              <a:spcBef>
                <a:spcPts val="600"/>
              </a:spcBef>
              <a:buClrTx/>
              <a:defRPr sz="28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bg>
      <p:bgPr>
        <a:solidFill>
          <a:srgbClr val="1212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>
                <a:solidFill>
                  <a:srgbClr val="FFFF00"/>
                </a:solidFill>
                <a:latin typeface="Franklin Gothic Medium"/>
                <a:ea typeface="Franklin Gothic Medium"/>
                <a:cs typeface="Franklin Gothic Medium"/>
                <a:sym typeface="Franklin Gothic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9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ClrTx/>
              <a:buSzTx/>
              <a:buNone/>
              <a:defRPr sz="2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indent="457200">
              <a:spcBef>
                <a:spcPts val="400"/>
              </a:spcBef>
              <a:buClrTx/>
              <a:buSzTx/>
              <a:buNone/>
              <a:defRPr sz="2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indent="914400">
              <a:spcBef>
                <a:spcPts val="400"/>
              </a:spcBef>
              <a:buClrTx/>
              <a:buSzTx/>
              <a:buNone/>
              <a:defRPr sz="2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indent="1371600">
              <a:spcBef>
                <a:spcPts val="400"/>
              </a:spcBef>
              <a:buClrTx/>
              <a:buSzTx/>
              <a:buNone/>
              <a:defRPr sz="2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indent="1828800">
              <a:spcBef>
                <a:spcPts val="400"/>
              </a:spcBef>
              <a:buClrTx/>
              <a:buSzTx/>
              <a:buNone/>
              <a:defRPr sz="2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bg>
      <p:bgPr>
        <a:solidFill>
          <a:srgbClr val="1212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 sz="3000">
                <a:solidFill>
                  <a:srgbClr val="FFFF00"/>
                </a:solidFill>
                <a:latin typeface="Franklin Gothic Medium"/>
                <a:ea typeface="Franklin Gothic Medium"/>
                <a:cs typeface="Franklin Gothic Medium"/>
                <a:sym typeface="Franklin Gothic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8" name="Body Level One…"/>
          <p:cNvSpPr txBox="1"/>
          <p:nvPr>
            <p:ph type="body" sz="half" idx="1"/>
          </p:nvPr>
        </p:nvSpPr>
        <p:spPr>
          <a:xfrm>
            <a:off x="685800" y="1447800"/>
            <a:ext cx="3810000" cy="46482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ClrTx/>
              <a:defRPr sz="28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90575" indent="-333375">
              <a:spcBef>
                <a:spcPts val="600"/>
              </a:spcBef>
              <a:buClrTx/>
              <a:defRPr sz="28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34439" indent="-320039">
              <a:spcBef>
                <a:spcPts val="600"/>
              </a:spcBef>
              <a:buClrTx/>
              <a:defRPr sz="28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727200" indent="-355600">
              <a:spcBef>
                <a:spcPts val="600"/>
              </a:spcBef>
              <a:buClrTx/>
              <a:defRPr sz="28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184400" indent="-355600">
              <a:spcBef>
                <a:spcPts val="600"/>
              </a:spcBef>
              <a:buClrTx/>
              <a:defRPr sz="28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bg>
      <p:bgPr>
        <a:solidFill>
          <a:srgbClr val="1212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>
            <a:lvl1pPr>
              <a:defRPr b="1" sz="3000">
                <a:solidFill>
                  <a:srgbClr val="FFFF00"/>
                </a:solidFill>
                <a:latin typeface="Franklin Gothic Medium"/>
                <a:ea typeface="Franklin Gothic Medium"/>
                <a:cs typeface="Franklin Gothic Medium"/>
                <a:sym typeface="Franklin Gothic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7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None/>
              <a:defRPr b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indent="457200">
              <a:buClrTx/>
              <a:buSzTx/>
              <a:buNone/>
              <a:defRPr b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indent="914400">
              <a:buClrTx/>
              <a:buSzTx/>
              <a:buNone/>
              <a:defRPr b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indent="1371600">
              <a:buClrTx/>
              <a:buSzTx/>
              <a:buNone/>
              <a:defRPr b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indent="1828800">
              <a:buClrTx/>
              <a:buSzTx/>
              <a:buNone/>
              <a:defRPr b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8" name="Text Placeholder 4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None/>
              <a:defRPr b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</a:p>
        </p:txBody>
      </p:sp>
      <p:sp>
        <p:nvSpPr>
          <p:cNvPr id="13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bg>
      <p:bgPr>
        <a:solidFill>
          <a:srgbClr val="1212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 sz="3000">
                <a:solidFill>
                  <a:srgbClr val="FFFF00"/>
                </a:solidFill>
                <a:latin typeface="Franklin Gothic Medium"/>
                <a:ea typeface="Franklin Gothic Medium"/>
                <a:cs typeface="Franklin Gothic Medium"/>
                <a:sym typeface="Franklin Gothic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solidFill>
          <a:srgbClr val="1212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bg>
      <p:bgPr>
        <a:solidFill>
          <a:srgbClr val="1212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>
                <a:solidFill>
                  <a:srgbClr val="FFFF00"/>
                </a:solidFill>
                <a:latin typeface="Franklin Gothic Medium"/>
                <a:ea typeface="Franklin Gothic Medium"/>
                <a:cs typeface="Franklin Gothic Medium"/>
                <a:sym typeface="Franklin Gothic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2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spcBef>
                <a:spcPts val="700"/>
              </a:spcBef>
              <a:buClrTx/>
              <a:defRPr sz="32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83771" indent="-326571">
              <a:spcBef>
                <a:spcPts val="700"/>
              </a:spcBef>
              <a:buClrTx/>
              <a:defRPr sz="32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19200" indent="-304800">
              <a:spcBef>
                <a:spcPts val="700"/>
              </a:spcBef>
              <a:buClrTx/>
              <a:defRPr sz="32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737360" indent="-365760">
              <a:spcBef>
                <a:spcPts val="700"/>
              </a:spcBef>
              <a:buClrTx/>
              <a:defRPr sz="32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194560" indent="-365760">
              <a:spcBef>
                <a:spcPts val="700"/>
              </a:spcBef>
              <a:buClrTx/>
              <a:defRPr sz="32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3" name="Text Placeholder 3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ClrTx/>
              <a:buSzTx/>
              <a:buNone/>
              <a:defRPr sz="14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</a:p>
        </p:txBody>
      </p:sp>
      <p:sp>
        <p:nvSpPr>
          <p:cNvPr id="1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bg>
      <p:bgPr>
        <a:solidFill>
          <a:srgbClr val="1212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>
                <a:solidFill>
                  <a:srgbClr val="FFFF00"/>
                </a:solidFill>
                <a:latin typeface="Franklin Gothic Medium"/>
                <a:ea typeface="Franklin Gothic Medium"/>
                <a:cs typeface="Franklin Gothic Medium"/>
                <a:sym typeface="Franklin Gothic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2" name="Picture Placeholder 2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73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ClrTx/>
              <a:buSzTx/>
              <a:buNone/>
              <a:defRPr sz="14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indent="457200">
              <a:spcBef>
                <a:spcPts val="300"/>
              </a:spcBef>
              <a:buClrTx/>
              <a:buSzTx/>
              <a:buNone/>
              <a:defRPr sz="14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indent="914400">
              <a:spcBef>
                <a:spcPts val="300"/>
              </a:spcBef>
              <a:buClrTx/>
              <a:buSzTx/>
              <a:buNone/>
              <a:defRPr sz="14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indent="1371600">
              <a:spcBef>
                <a:spcPts val="300"/>
              </a:spcBef>
              <a:buClrTx/>
              <a:buSzTx/>
              <a:buNone/>
              <a:defRPr sz="14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indent="1828800">
              <a:spcBef>
                <a:spcPts val="300"/>
              </a:spcBef>
              <a:buClrTx/>
              <a:buSzTx/>
              <a:buNone/>
              <a:defRPr sz="14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8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600"/>
              </a:spcBef>
              <a:buClrTx/>
              <a:buSzTx/>
              <a:buNone/>
              <a:defRPr sz="2800"/>
            </a:lvl1pPr>
            <a:lvl2pPr marL="0" indent="457200" algn="ctr">
              <a:spcBef>
                <a:spcPts val="600"/>
              </a:spcBef>
              <a:buClrTx/>
              <a:buSzTx/>
              <a:buNone/>
              <a:defRPr sz="2800"/>
            </a:lvl2pPr>
            <a:lvl3pPr marL="0" indent="914400" algn="ctr">
              <a:spcBef>
                <a:spcPts val="600"/>
              </a:spcBef>
              <a:buClrTx/>
              <a:buSzTx/>
              <a:buNone/>
              <a:defRPr sz="2800"/>
            </a:lvl3pPr>
            <a:lvl4pPr marL="0" indent="1371600" algn="ctr">
              <a:spcBef>
                <a:spcPts val="600"/>
              </a:spcBef>
              <a:buClrTx/>
              <a:buSzTx/>
              <a:buNone/>
              <a:defRPr sz="2800"/>
            </a:lvl4pPr>
            <a:lvl5pPr marL="0" indent="1828800" algn="ctr">
              <a:spcBef>
                <a:spcPts val="600"/>
              </a:spcBef>
              <a:buClrTx/>
              <a:buSzTx/>
              <a:buNone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itle Text"/>
          <p:cNvSpPr txBox="1"/>
          <p:nvPr>
            <p:ph type="title"/>
          </p:nvPr>
        </p:nvSpPr>
        <p:spPr>
          <a:xfrm>
            <a:off x="685800" y="609600"/>
            <a:ext cx="7772400" cy="83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91" name="Body Level One…"/>
          <p:cNvSpPr txBox="1"/>
          <p:nvPr>
            <p:ph type="body" idx="1"/>
          </p:nvPr>
        </p:nvSpPr>
        <p:spPr>
          <a:xfrm>
            <a:off x="685800" y="1600200"/>
            <a:ext cx="7772400" cy="4495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SzPct val="100000"/>
              <a:buFont typeface="Arial"/>
              <a:defRPr sz="2800"/>
            </a:lvl1pPr>
            <a:lvl2pPr>
              <a:spcBef>
                <a:spcPts val="600"/>
              </a:spcBef>
              <a:buSzPct val="100000"/>
              <a:buFont typeface="Arial"/>
              <a:buChar char="•"/>
              <a:defRPr sz="2800"/>
            </a:lvl2pPr>
            <a:lvl3pPr>
              <a:spcBef>
                <a:spcPts val="600"/>
              </a:spcBef>
              <a:buFont typeface="Arial"/>
              <a:defRPr sz="2800"/>
            </a:lvl3pPr>
            <a:lvl4pPr>
              <a:spcBef>
                <a:spcPts val="600"/>
              </a:spcBef>
              <a:buFont typeface="Arial"/>
              <a:buChar char="•"/>
              <a:defRPr sz="2800"/>
            </a:lvl4pPr>
            <a:lvl5pPr>
              <a:spcBef>
                <a:spcPts val="600"/>
              </a:spcBef>
              <a:buFont typeface="Arial"/>
              <a:buChar char="•"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20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ClrTx/>
              <a:buSzTx/>
              <a:buNone/>
              <a:defRPr sz="2000"/>
            </a:lvl1pPr>
            <a:lvl2pPr marL="0" indent="457200">
              <a:spcBef>
                <a:spcPts val="400"/>
              </a:spcBef>
              <a:buClrTx/>
              <a:buSzTx/>
              <a:buNone/>
              <a:defRPr sz="2000"/>
            </a:lvl2pPr>
            <a:lvl3pPr marL="0" indent="914400">
              <a:spcBef>
                <a:spcPts val="400"/>
              </a:spcBef>
              <a:buClrTx/>
              <a:buSzTx/>
              <a:buNone/>
              <a:defRPr sz="2000"/>
            </a:lvl3pPr>
            <a:lvl4pPr marL="0" indent="1371600">
              <a:spcBef>
                <a:spcPts val="400"/>
              </a:spcBef>
              <a:buClrTx/>
              <a:buSzTx/>
              <a:buNone/>
              <a:defRPr sz="2000"/>
            </a:lvl4pPr>
            <a:lvl5pPr marL="0" indent="1828800">
              <a:spcBef>
                <a:spcPts val="400"/>
              </a:spcBef>
              <a:buClrTx/>
              <a:buSzTx/>
              <a:buNone/>
              <a:defRPr sz="2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itle Text"/>
          <p:cNvSpPr txBox="1"/>
          <p:nvPr>
            <p:ph type="title"/>
          </p:nvPr>
        </p:nvSpPr>
        <p:spPr>
          <a:xfrm>
            <a:off x="685800" y="609600"/>
            <a:ext cx="7772400" cy="83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09" name="Body Level One…"/>
          <p:cNvSpPr txBox="1"/>
          <p:nvPr>
            <p:ph type="body" sz="half" idx="1"/>
          </p:nvPr>
        </p:nvSpPr>
        <p:spPr>
          <a:xfrm>
            <a:off x="685800" y="1600200"/>
            <a:ext cx="3810000" cy="4495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SzPct val="100000"/>
              <a:buFont typeface="Arial"/>
              <a:defRPr sz="2800"/>
            </a:lvl1pPr>
            <a:lvl2pPr marL="790575" indent="-333375">
              <a:spcBef>
                <a:spcPts val="600"/>
              </a:spcBef>
              <a:buSzPct val="100000"/>
              <a:buFont typeface="Arial"/>
              <a:buChar char="•"/>
              <a:defRPr sz="2800"/>
            </a:lvl2pPr>
            <a:lvl3pPr marL="1234439" indent="-320039">
              <a:spcBef>
                <a:spcPts val="600"/>
              </a:spcBef>
              <a:buFont typeface="Arial"/>
              <a:defRPr sz="2800"/>
            </a:lvl3pPr>
            <a:lvl4pPr marL="1727200" indent="-355600">
              <a:spcBef>
                <a:spcPts val="600"/>
              </a:spcBef>
              <a:buFont typeface="Arial"/>
              <a:buChar char="•"/>
              <a:defRPr sz="2800"/>
            </a:lvl4pPr>
            <a:lvl5pPr marL="2184400" indent="-355600">
              <a:spcBef>
                <a:spcPts val="600"/>
              </a:spcBef>
              <a:buFont typeface="Arial"/>
              <a:buChar char="•"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None/>
              <a:defRPr b="1"/>
            </a:lvl1pPr>
            <a:lvl2pPr marL="0" indent="457200">
              <a:buClrTx/>
              <a:buSzTx/>
              <a:buNone/>
              <a:defRPr b="1"/>
            </a:lvl2pPr>
            <a:lvl3pPr marL="0" indent="914400">
              <a:buClrTx/>
              <a:buSzTx/>
              <a:buNone/>
              <a:defRPr b="1"/>
            </a:lvl3pPr>
            <a:lvl4pPr marL="0" indent="1371600">
              <a:buClrTx/>
              <a:buSzTx/>
              <a:buNone/>
              <a:defRPr b="1"/>
            </a:lvl4pPr>
            <a:lvl5pPr marL="0" indent="1828800">
              <a:buClrTx/>
              <a:buSzTx/>
              <a:buNone/>
              <a:defRPr b="1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9" name="Text Placeholder 4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None/>
              <a:defRPr b="1"/>
            </a:pPr>
          </a:p>
        </p:txBody>
      </p:sp>
      <p:sp>
        <p:nvSpPr>
          <p:cNvPr id="22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itle Text"/>
          <p:cNvSpPr txBox="1"/>
          <p:nvPr>
            <p:ph type="title"/>
          </p:nvPr>
        </p:nvSpPr>
        <p:spPr>
          <a:xfrm>
            <a:off x="685800" y="609600"/>
            <a:ext cx="7772400" cy="83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243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spcBef>
                <a:spcPts val="700"/>
              </a:spcBef>
              <a:buSzPct val="100000"/>
              <a:buFont typeface="Arial"/>
              <a:defRPr sz="3200"/>
            </a:lvl1pPr>
            <a:lvl2pPr marL="783771" indent="-326571">
              <a:spcBef>
                <a:spcPts val="700"/>
              </a:spcBef>
              <a:buSzPct val="100000"/>
              <a:buFont typeface="Arial"/>
              <a:buChar char="•"/>
              <a:defRPr sz="3200"/>
            </a:lvl2pPr>
            <a:lvl3pPr marL="1219200" indent="-304800">
              <a:spcBef>
                <a:spcPts val="700"/>
              </a:spcBef>
              <a:buFont typeface="Arial"/>
              <a:defRPr sz="3200"/>
            </a:lvl3pPr>
            <a:lvl4pPr marL="1737360" indent="-365760">
              <a:spcBef>
                <a:spcPts val="700"/>
              </a:spcBef>
              <a:buFont typeface="Arial"/>
              <a:buChar char="•"/>
              <a:defRPr sz="3200"/>
            </a:lvl4pPr>
            <a:lvl5pPr marL="2194560" indent="-365760">
              <a:spcBef>
                <a:spcPts val="700"/>
              </a:spcBef>
              <a:buFont typeface="Arial"/>
              <a:buChar char="•"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4" name="Text Placeholder 3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ClrTx/>
              <a:buSzTx/>
              <a:buNone/>
              <a:defRPr sz="1400"/>
            </a:pPr>
          </a:p>
        </p:txBody>
      </p:sp>
      <p:sp>
        <p:nvSpPr>
          <p:cNvPr id="2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253" name="Picture Placeholder 2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25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ClrTx/>
              <a:buSzTx/>
              <a:buNone/>
              <a:defRPr sz="1400"/>
            </a:lvl1pPr>
            <a:lvl2pPr marL="0" indent="457200">
              <a:spcBef>
                <a:spcPts val="300"/>
              </a:spcBef>
              <a:buClrTx/>
              <a:buSzTx/>
              <a:buNone/>
              <a:defRPr sz="1400"/>
            </a:lvl2pPr>
            <a:lvl3pPr marL="0" indent="914400">
              <a:spcBef>
                <a:spcPts val="300"/>
              </a:spcBef>
              <a:buClrTx/>
              <a:buSzTx/>
              <a:buNone/>
              <a:defRPr sz="1400"/>
            </a:lvl3pPr>
            <a:lvl4pPr marL="0" indent="1371600">
              <a:spcBef>
                <a:spcPts val="300"/>
              </a:spcBef>
              <a:buClrTx/>
              <a:buSzTx/>
              <a:buNone/>
              <a:defRPr sz="1400"/>
            </a:lvl4pPr>
            <a:lvl5pPr marL="0" indent="1828800">
              <a:spcBef>
                <a:spcPts val="300"/>
              </a:spcBef>
              <a:buClrTx/>
              <a:buSz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85800" y="609600"/>
            <a:ext cx="77724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85800" y="1447800"/>
            <a:ext cx="7772400" cy="464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176259" y="6248400"/>
            <a:ext cx="281941" cy="287087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r">
              <a:defRPr b="0" sz="1400">
                <a:solidFill>
                  <a:srgbClr val="FFFFFF"/>
                </a:solid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D334B5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D334B5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D334B5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D334B5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D334B5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D334B5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D334B5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D334B5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D334B5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70000"/>
        <a:buFontTx/>
        <a:buChar char="•"/>
        <a:tabLst/>
        <a:defRPr b="0" baseline="0" cap="none" i="0" spc="0" strike="noStrike" sz="2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42950" marR="0" indent="-28575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70000"/>
        <a:buFontTx/>
        <a:buChar char="–"/>
        <a:tabLst/>
        <a:defRPr b="0" baseline="0" cap="none" i="0" spc="0" strike="noStrike" sz="2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143000" marR="0" indent="-22860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b="0" baseline="0" cap="none" i="0" spc="0" strike="noStrike" sz="2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600200" marR="0" indent="-22860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Tx/>
        <a:buChar char="–"/>
        <a:tabLst/>
        <a:defRPr b="0" baseline="0" cap="none" i="0" spc="0" strike="noStrike" sz="2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057400" marR="0" indent="-22860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Tx/>
        <a:buChar char="»"/>
        <a:tabLst/>
        <a:defRPr b="0" baseline="0" cap="none" i="0" spc="0" strike="noStrike" sz="2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560320" marR="0" indent="-27432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Tx/>
        <a:buChar char="»"/>
        <a:tabLst/>
        <a:defRPr b="0" baseline="0" cap="none" i="0" spc="0" strike="noStrike" sz="2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017520" marR="0" indent="-27432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Tx/>
        <a:buChar char="»"/>
        <a:tabLst/>
        <a:defRPr b="0" baseline="0" cap="none" i="0" spc="0" strike="noStrike" sz="2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474720" marR="0" indent="-27432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Tx/>
        <a:buChar char="»"/>
        <a:tabLst/>
        <a:defRPr b="0" baseline="0" cap="none" i="0" spc="0" strike="noStrike" sz="2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3931920" marR="0" indent="-27432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Tx/>
        <a:buChar char="»"/>
        <a:tabLst/>
        <a:defRPr b="0" baseline="0" cap="none" i="0" spc="0" strike="noStrike" sz="2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2.jpeg"/><Relationship Id="rId4" Type="http://schemas.openxmlformats.org/officeDocument/2006/relationships/image" Target="../media/image3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1.tif"/><Relationship Id="rId6" Type="http://schemas.openxmlformats.org/officeDocument/2006/relationships/image" Target="../media/image6.jpeg"/><Relationship Id="rId7" Type="http://schemas.openxmlformats.org/officeDocument/2006/relationships/image" Target="../media/image7.jpeg"/><Relationship Id="rId8" Type="http://schemas.openxmlformats.org/officeDocument/2006/relationships/image" Target="../media/image8.jpeg"/><Relationship Id="rId9" Type="http://schemas.openxmlformats.org/officeDocument/2006/relationships/image" Target="../media/image9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jpe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2" Type="http://schemas.openxmlformats.org/officeDocument/2006/relationships/image" Target="../media/image15.png"/><Relationship Id="rId13" Type="http://schemas.openxmlformats.org/officeDocument/2006/relationships/image" Target="../media/image16.png"/><Relationship Id="rId14" Type="http://schemas.openxmlformats.org/officeDocument/2006/relationships/image" Target="../media/image17.png"/><Relationship Id="rId15" Type="http://schemas.openxmlformats.org/officeDocument/2006/relationships/image" Target="../media/image18.png"/><Relationship Id="rId16" Type="http://schemas.openxmlformats.org/officeDocument/2006/relationships/image" Target="../media/image19.png"/><Relationship Id="rId17" Type="http://schemas.openxmlformats.org/officeDocument/2006/relationships/image" Target="../media/image20.png"/><Relationship Id="rId18" Type="http://schemas.openxmlformats.org/officeDocument/2006/relationships/image" Target="../media/image21.png"/><Relationship Id="rId19" Type="http://schemas.openxmlformats.org/officeDocument/2006/relationships/image" Target="../media/image22.png"/><Relationship Id="rId20" Type="http://schemas.openxmlformats.org/officeDocument/2006/relationships/image" Target="../media/image23.png"/><Relationship Id="rId21" Type="http://schemas.openxmlformats.org/officeDocument/2006/relationships/image" Target="../media/image24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jpeg"/><Relationship Id="rId3" Type="http://schemas.openxmlformats.org/officeDocument/2006/relationships/image" Target="../media/image25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eg"/><Relationship Id="rId4" Type="http://schemas.openxmlformats.org/officeDocument/2006/relationships/image" Target="../media/image14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jpeg"/><Relationship Id="rId3" Type="http://schemas.openxmlformats.org/officeDocument/2006/relationships/image" Target="../media/image26.png"/><Relationship Id="rId4" Type="http://schemas.openxmlformats.org/officeDocument/2006/relationships/image" Target="../media/image27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3" Type="http://schemas.openxmlformats.org/officeDocument/2006/relationships/image" Target="../media/image31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openxmlformats.org/officeDocument/2006/relationships/image" Target="../media/image19.jpeg"/><Relationship Id="rId4" Type="http://schemas.openxmlformats.org/officeDocument/2006/relationships/image" Target="../media/image3.tif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image" Target="../media/image38.png"/><Relationship Id="rId10" Type="http://schemas.openxmlformats.org/officeDocument/2006/relationships/image" Target="../media/image39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3" Type="http://schemas.openxmlformats.org/officeDocument/2006/relationships/image" Target="../media/image40.png"/><Relationship Id="rId4" Type="http://schemas.openxmlformats.org/officeDocument/2006/relationships/image" Target="../media/image41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3" Type="http://schemas.microsoft.com/office/2007/relationships/media" Target="../media/media1.m4a"/><Relationship Id="rId4" Type="http://schemas.openxmlformats.org/officeDocument/2006/relationships/image" Target="../media/image42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jpe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3.jpeg"/><Relationship Id="rId4" Type="http://schemas.openxmlformats.org/officeDocument/2006/relationships/image" Target="../media/image24.jpe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jpeg"/><Relationship Id="rId3" Type="http://schemas.openxmlformats.org/officeDocument/2006/relationships/image" Target="../media/image26.jpe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jpe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Relationship Id="rId3" Type="http://schemas.openxmlformats.org/officeDocument/2006/relationships/image" Target="../media/image4.tif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ext Box 7"/>
          <p:cNvSpPr txBox="1"/>
          <p:nvPr/>
        </p:nvSpPr>
        <p:spPr>
          <a:xfrm>
            <a:off x="350519" y="6172200"/>
            <a:ext cx="8442962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300"/>
              </a:spcBef>
              <a:defRPr b="0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Autoimmune Diseases</a:t>
            </a:r>
          </a:p>
        </p:txBody>
      </p:sp>
      <p:pic>
        <p:nvPicPr>
          <p:cNvPr id="265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56700" cy="609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Rectangle 13"/>
          <p:cNvSpPr txBox="1"/>
          <p:nvPr>
            <p:ph type="body" sz="half" idx="1"/>
          </p:nvPr>
        </p:nvSpPr>
        <p:spPr>
          <a:xfrm>
            <a:off x="666750" y="1524000"/>
            <a:ext cx="7810500" cy="20574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400"/>
              </a:spcBef>
              <a:defRPr sz="2400"/>
            </a:pPr>
            <a:r>
              <a:t>Define tolerance and self-tolerance, and explain why there aren’t tons of self-reactive lymphocytes floating around in the body.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 sz="2400"/>
            </a:pPr>
            <a:r>
              <a:t>Describe how genetic and environmental factors contribute to causing autoimmune diseases.</a:t>
            </a:r>
          </a:p>
        </p:txBody>
      </p:sp>
      <p:sp>
        <p:nvSpPr>
          <p:cNvPr id="268" name="Text Box 14"/>
          <p:cNvSpPr txBox="1"/>
          <p:nvPr/>
        </p:nvSpPr>
        <p:spPr>
          <a:xfrm>
            <a:off x="617219" y="152400"/>
            <a:ext cx="7909562" cy="549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100"/>
              </a:spcBef>
              <a:defRPr b="0" sz="3600">
                <a:solidFill>
                  <a:srgbClr val="D334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Autoimmune Diseases Lecture Objectives</a:t>
            </a:r>
          </a:p>
        </p:txBody>
      </p:sp>
      <p:sp>
        <p:nvSpPr>
          <p:cNvPr id="269" name="Rectangle 13"/>
          <p:cNvSpPr txBox="1"/>
          <p:nvPr/>
        </p:nvSpPr>
        <p:spPr>
          <a:xfrm>
            <a:off x="712469" y="4267199"/>
            <a:ext cx="7719062" cy="1973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•"/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Describe the most common clinical findings seen in lupus.</a:t>
            </a:r>
            <a:endParaRPr sz="2800"/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•"/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List the autoantibodies most commonly seen in lupus, and explain how they lead to tissue damage.</a:t>
            </a:r>
            <a:endParaRPr sz="2800"/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•"/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Explain how a FANA is done (and why).</a:t>
            </a:r>
            <a:endParaRPr sz="2800"/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•"/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Describe the typical clinical course and treatment of lupus.</a:t>
            </a:r>
          </a:p>
        </p:txBody>
      </p:sp>
      <p:sp>
        <p:nvSpPr>
          <p:cNvPr id="270" name="Rectangle 1"/>
          <p:cNvSpPr/>
          <p:nvPr/>
        </p:nvSpPr>
        <p:spPr>
          <a:xfrm>
            <a:off x="368831" y="1201405"/>
            <a:ext cx="8409074" cy="2472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8" h="21197" fill="norm" stroke="1" extrusionOk="0">
                <a:moveTo>
                  <a:pt x="31" y="152"/>
                </a:moveTo>
                <a:cubicBezTo>
                  <a:pt x="511" y="-21"/>
                  <a:pt x="838" y="85"/>
                  <a:pt x="1605" y="152"/>
                </a:cubicBezTo>
                <a:cubicBezTo>
                  <a:pt x="2372" y="220"/>
                  <a:pt x="2491" y="276"/>
                  <a:pt x="2750" y="152"/>
                </a:cubicBezTo>
                <a:cubicBezTo>
                  <a:pt x="3008" y="28"/>
                  <a:pt x="4473" y="107"/>
                  <a:pt x="4967" y="152"/>
                </a:cubicBezTo>
                <a:cubicBezTo>
                  <a:pt x="5461" y="197"/>
                  <a:pt x="5985" y="367"/>
                  <a:pt x="6541" y="152"/>
                </a:cubicBezTo>
                <a:cubicBezTo>
                  <a:pt x="7097" y="-63"/>
                  <a:pt x="7693" y="96"/>
                  <a:pt x="8114" y="152"/>
                </a:cubicBezTo>
                <a:cubicBezTo>
                  <a:pt x="8536" y="208"/>
                  <a:pt x="9685" y="-202"/>
                  <a:pt x="10332" y="152"/>
                </a:cubicBezTo>
                <a:cubicBezTo>
                  <a:pt x="10979" y="506"/>
                  <a:pt x="11411" y="137"/>
                  <a:pt x="11691" y="152"/>
                </a:cubicBezTo>
                <a:cubicBezTo>
                  <a:pt x="11971" y="167"/>
                  <a:pt x="12820" y="74"/>
                  <a:pt x="13908" y="152"/>
                </a:cubicBezTo>
                <a:cubicBezTo>
                  <a:pt x="14996" y="230"/>
                  <a:pt x="15581" y="228"/>
                  <a:pt x="16126" y="152"/>
                </a:cubicBezTo>
                <a:cubicBezTo>
                  <a:pt x="16671" y="76"/>
                  <a:pt x="17069" y="329"/>
                  <a:pt x="17914" y="152"/>
                </a:cubicBezTo>
                <a:cubicBezTo>
                  <a:pt x="18759" y="-25"/>
                  <a:pt x="20002" y="-76"/>
                  <a:pt x="21491" y="152"/>
                </a:cubicBezTo>
                <a:cubicBezTo>
                  <a:pt x="21563" y="2135"/>
                  <a:pt x="21462" y="2763"/>
                  <a:pt x="21491" y="5169"/>
                </a:cubicBezTo>
                <a:cubicBezTo>
                  <a:pt x="21520" y="7575"/>
                  <a:pt x="21462" y="7620"/>
                  <a:pt x="21491" y="9767"/>
                </a:cubicBezTo>
                <a:cubicBezTo>
                  <a:pt x="21519" y="11915"/>
                  <a:pt x="21560" y="13191"/>
                  <a:pt x="21491" y="14993"/>
                </a:cubicBezTo>
                <a:cubicBezTo>
                  <a:pt x="21421" y="16795"/>
                  <a:pt x="21570" y="18029"/>
                  <a:pt x="21491" y="21055"/>
                </a:cubicBezTo>
                <a:cubicBezTo>
                  <a:pt x="21132" y="20927"/>
                  <a:pt x="20242" y="21275"/>
                  <a:pt x="19702" y="21055"/>
                </a:cubicBezTo>
                <a:cubicBezTo>
                  <a:pt x="19163" y="20835"/>
                  <a:pt x="18188" y="20878"/>
                  <a:pt x="17485" y="21055"/>
                </a:cubicBezTo>
                <a:cubicBezTo>
                  <a:pt x="16782" y="21231"/>
                  <a:pt x="16082" y="21098"/>
                  <a:pt x="15697" y="21055"/>
                </a:cubicBezTo>
                <a:cubicBezTo>
                  <a:pt x="15311" y="21012"/>
                  <a:pt x="14961" y="21056"/>
                  <a:pt x="14552" y="21055"/>
                </a:cubicBezTo>
                <a:cubicBezTo>
                  <a:pt x="14143" y="21053"/>
                  <a:pt x="13814" y="21107"/>
                  <a:pt x="13193" y="21055"/>
                </a:cubicBezTo>
                <a:cubicBezTo>
                  <a:pt x="12572" y="21002"/>
                  <a:pt x="11891" y="21398"/>
                  <a:pt x="10976" y="21055"/>
                </a:cubicBezTo>
                <a:cubicBezTo>
                  <a:pt x="10060" y="20711"/>
                  <a:pt x="9970" y="21195"/>
                  <a:pt x="9187" y="21055"/>
                </a:cubicBezTo>
                <a:cubicBezTo>
                  <a:pt x="8405" y="20914"/>
                  <a:pt x="8489" y="21012"/>
                  <a:pt x="7828" y="21055"/>
                </a:cubicBezTo>
                <a:cubicBezTo>
                  <a:pt x="7167" y="21097"/>
                  <a:pt x="6829" y="21020"/>
                  <a:pt x="6040" y="21055"/>
                </a:cubicBezTo>
                <a:cubicBezTo>
                  <a:pt x="5251" y="21089"/>
                  <a:pt x="5373" y="21027"/>
                  <a:pt x="4896" y="21055"/>
                </a:cubicBezTo>
                <a:cubicBezTo>
                  <a:pt x="4418" y="21082"/>
                  <a:pt x="4194" y="20984"/>
                  <a:pt x="3751" y="21055"/>
                </a:cubicBezTo>
                <a:cubicBezTo>
                  <a:pt x="3308" y="21125"/>
                  <a:pt x="2527" y="21116"/>
                  <a:pt x="1963" y="21055"/>
                </a:cubicBezTo>
                <a:cubicBezTo>
                  <a:pt x="1398" y="20993"/>
                  <a:pt x="958" y="20856"/>
                  <a:pt x="31" y="21055"/>
                </a:cubicBezTo>
                <a:cubicBezTo>
                  <a:pt x="94" y="19800"/>
                  <a:pt x="47" y="17555"/>
                  <a:pt x="31" y="15620"/>
                </a:cubicBezTo>
                <a:cubicBezTo>
                  <a:pt x="16" y="13685"/>
                  <a:pt x="-30" y="12679"/>
                  <a:pt x="31" y="10603"/>
                </a:cubicBezTo>
                <a:cubicBezTo>
                  <a:pt x="93" y="8528"/>
                  <a:pt x="71" y="7789"/>
                  <a:pt x="31" y="6005"/>
                </a:cubicBezTo>
                <a:cubicBezTo>
                  <a:pt x="-8" y="4220"/>
                  <a:pt x="36" y="2711"/>
                  <a:pt x="31" y="152"/>
                </a:cubicBez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 sz="3200">
                <a:solidFill>
                  <a:srgbClr val="FFFF00"/>
                </a:solidFill>
                <a:latin typeface="Franklin Gothic Medium"/>
                <a:ea typeface="Franklin Gothic Medium"/>
                <a:cs typeface="Franklin Gothic Medium"/>
                <a:sym typeface="Franklin Gothic Medium"/>
              </a:defRPr>
            </a:pPr>
          </a:p>
        </p:txBody>
      </p:sp>
      <p:sp>
        <p:nvSpPr>
          <p:cNvPr id="271" name="Text Box 14"/>
          <p:cNvSpPr txBox="1"/>
          <p:nvPr/>
        </p:nvSpPr>
        <p:spPr>
          <a:xfrm>
            <a:off x="1847850" y="914399"/>
            <a:ext cx="5448300" cy="44475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600"/>
              </a:spcBef>
              <a:defRPr b="0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What causes Autoimmune Disease? </a:t>
            </a:r>
          </a:p>
        </p:txBody>
      </p:sp>
      <p:sp>
        <p:nvSpPr>
          <p:cNvPr id="272" name="Rectangle 7"/>
          <p:cNvSpPr/>
          <p:nvPr/>
        </p:nvSpPr>
        <p:spPr>
          <a:xfrm>
            <a:off x="368831" y="4020805"/>
            <a:ext cx="8409074" cy="2472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8" h="21197" fill="norm" stroke="1" extrusionOk="0">
                <a:moveTo>
                  <a:pt x="31" y="152"/>
                </a:moveTo>
                <a:cubicBezTo>
                  <a:pt x="511" y="-21"/>
                  <a:pt x="838" y="85"/>
                  <a:pt x="1605" y="152"/>
                </a:cubicBezTo>
                <a:cubicBezTo>
                  <a:pt x="2372" y="220"/>
                  <a:pt x="2491" y="276"/>
                  <a:pt x="2750" y="152"/>
                </a:cubicBezTo>
                <a:cubicBezTo>
                  <a:pt x="3008" y="28"/>
                  <a:pt x="4473" y="107"/>
                  <a:pt x="4967" y="152"/>
                </a:cubicBezTo>
                <a:cubicBezTo>
                  <a:pt x="5461" y="197"/>
                  <a:pt x="5985" y="367"/>
                  <a:pt x="6541" y="152"/>
                </a:cubicBezTo>
                <a:cubicBezTo>
                  <a:pt x="7097" y="-63"/>
                  <a:pt x="7693" y="96"/>
                  <a:pt x="8114" y="152"/>
                </a:cubicBezTo>
                <a:cubicBezTo>
                  <a:pt x="8536" y="208"/>
                  <a:pt x="9685" y="-202"/>
                  <a:pt x="10332" y="152"/>
                </a:cubicBezTo>
                <a:cubicBezTo>
                  <a:pt x="10979" y="506"/>
                  <a:pt x="11411" y="137"/>
                  <a:pt x="11691" y="152"/>
                </a:cubicBezTo>
                <a:cubicBezTo>
                  <a:pt x="11971" y="167"/>
                  <a:pt x="12820" y="74"/>
                  <a:pt x="13908" y="152"/>
                </a:cubicBezTo>
                <a:cubicBezTo>
                  <a:pt x="14996" y="230"/>
                  <a:pt x="15581" y="228"/>
                  <a:pt x="16126" y="152"/>
                </a:cubicBezTo>
                <a:cubicBezTo>
                  <a:pt x="16671" y="76"/>
                  <a:pt x="17069" y="329"/>
                  <a:pt x="17914" y="152"/>
                </a:cubicBezTo>
                <a:cubicBezTo>
                  <a:pt x="18759" y="-25"/>
                  <a:pt x="20002" y="-76"/>
                  <a:pt x="21491" y="152"/>
                </a:cubicBezTo>
                <a:cubicBezTo>
                  <a:pt x="21563" y="2135"/>
                  <a:pt x="21462" y="2763"/>
                  <a:pt x="21491" y="5169"/>
                </a:cubicBezTo>
                <a:cubicBezTo>
                  <a:pt x="21520" y="7575"/>
                  <a:pt x="21462" y="7620"/>
                  <a:pt x="21491" y="9767"/>
                </a:cubicBezTo>
                <a:cubicBezTo>
                  <a:pt x="21519" y="11915"/>
                  <a:pt x="21560" y="13191"/>
                  <a:pt x="21491" y="14993"/>
                </a:cubicBezTo>
                <a:cubicBezTo>
                  <a:pt x="21421" y="16795"/>
                  <a:pt x="21570" y="18029"/>
                  <a:pt x="21491" y="21055"/>
                </a:cubicBezTo>
                <a:cubicBezTo>
                  <a:pt x="21132" y="20927"/>
                  <a:pt x="20242" y="21275"/>
                  <a:pt x="19702" y="21055"/>
                </a:cubicBezTo>
                <a:cubicBezTo>
                  <a:pt x="19163" y="20835"/>
                  <a:pt x="18188" y="20878"/>
                  <a:pt x="17485" y="21055"/>
                </a:cubicBezTo>
                <a:cubicBezTo>
                  <a:pt x="16782" y="21231"/>
                  <a:pt x="16082" y="21098"/>
                  <a:pt x="15697" y="21055"/>
                </a:cubicBezTo>
                <a:cubicBezTo>
                  <a:pt x="15311" y="21012"/>
                  <a:pt x="14961" y="21056"/>
                  <a:pt x="14552" y="21055"/>
                </a:cubicBezTo>
                <a:cubicBezTo>
                  <a:pt x="14143" y="21053"/>
                  <a:pt x="13814" y="21107"/>
                  <a:pt x="13193" y="21055"/>
                </a:cubicBezTo>
                <a:cubicBezTo>
                  <a:pt x="12572" y="21002"/>
                  <a:pt x="11891" y="21398"/>
                  <a:pt x="10976" y="21055"/>
                </a:cubicBezTo>
                <a:cubicBezTo>
                  <a:pt x="10060" y="20711"/>
                  <a:pt x="9970" y="21195"/>
                  <a:pt x="9187" y="21055"/>
                </a:cubicBezTo>
                <a:cubicBezTo>
                  <a:pt x="8405" y="20914"/>
                  <a:pt x="8489" y="21012"/>
                  <a:pt x="7828" y="21055"/>
                </a:cubicBezTo>
                <a:cubicBezTo>
                  <a:pt x="7167" y="21097"/>
                  <a:pt x="6829" y="21020"/>
                  <a:pt x="6040" y="21055"/>
                </a:cubicBezTo>
                <a:cubicBezTo>
                  <a:pt x="5251" y="21089"/>
                  <a:pt x="5373" y="21027"/>
                  <a:pt x="4896" y="21055"/>
                </a:cubicBezTo>
                <a:cubicBezTo>
                  <a:pt x="4418" y="21082"/>
                  <a:pt x="4194" y="20984"/>
                  <a:pt x="3751" y="21055"/>
                </a:cubicBezTo>
                <a:cubicBezTo>
                  <a:pt x="3308" y="21125"/>
                  <a:pt x="2527" y="21116"/>
                  <a:pt x="1963" y="21055"/>
                </a:cubicBezTo>
                <a:cubicBezTo>
                  <a:pt x="1398" y="20993"/>
                  <a:pt x="958" y="20856"/>
                  <a:pt x="31" y="21055"/>
                </a:cubicBezTo>
                <a:cubicBezTo>
                  <a:pt x="94" y="19800"/>
                  <a:pt x="47" y="17555"/>
                  <a:pt x="31" y="15620"/>
                </a:cubicBezTo>
                <a:cubicBezTo>
                  <a:pt x="16" y="13685"/>
                  <a:pt x="-30" y="12679"/>
                  <a:pt x="31" y="10603"/>
                </a:cubicBezTo>
                <a:cubicBezTo>
                  <a:pt x="93" y="8528"/>
                  <a:pt x="71" y="7789"/>
                  <a:pt x="31" y="6005"/>
                </a:cubicBezTo>
                <a:cubicBezTo>
                  <a:pt x="-8" y="4220"/>
                  <a:pt x="36" y="2711"/>
                  <a:pt x="31" y="152"/>
                </a:cubicBez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 sz="3200">
                <a:solidFill>
                  <a:srgbClr val="FFFF00"/>
                </a:solidFill>
                <a:latin typeface="Franklin Gothic Medium"/>
                <a:ea typeface="Franklin Gothic Medium"/>
                <a:cs typeface="Franklin Gothic Medium"/>
                <a:sym typeface="Franklin Gothic Medium"/>
              </a:defRPr>
            </a:pPr>
          </a:p>
        </p:txBody>
      </p:sp>
      <p:sp>
        <p:nvSpPr>
          <p:cNvPr id="273" name="Text Box 14"/>
          <p:cNvSpPr txBox="1"/>
          <p:nvPr/>
        </p:nvSpPr>
        <p:spPr>
          <a:xfrm>
            <a:off x="3905250" y="3809999"/>
            <a:ext cx="1352550" cy="44475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600"/>
              </a:spcBef>
              <a:defRPr b="0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Lupus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Rectangle 13"/>
          <p:cNvSpPr txBox="1"/>
          <p:nvPr>
            <p:ph type="body" idx="1"/>
          </p:nvPr>
        </p:nvSpPr>
        <p:spPr>
          <a:xfrm>
            <a:off x="666750" y="1905000"/>
            <a:ext cx="7810500" cy="33528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400"/>
              </a:spcBef>
              <a:defRPr sz="2400"/>
            </a:pPr>
            <a:r>
              <a:t>Describe the characteristic clinical and morphologic findings seen in the joints of patients with RA.</a:t>
            </a:r>
          </a:p>
          <a:p>
            <a:pPr>
              <a:lnSpc>
                <a:spcPct val="90000"/>
              </a:lnSpc>
              <a:spcBef>
                <a:spcPts val="1400"/>
              </a:spcBef>
              <a:defRPr sz="2400"/>
            </a:pPr>
            <a:r>
              <a:t>List the systemic findings that can be seen in RA.</a:t>
            </a:r>
          </a:p>
          <a:p>
            <a:pPr>
              <a:lnSpc>
                <a:spcPct val="90000"/>
              </a:lnSpc>
              <a:spcBef>
                <a:spcPts val="1400"/>
              </a:spcBef>
              <a:defRPr sz="2400"/>
            </a:pPr>
            <a:r>
              <a:t>Explain what rheumatoid factor is, and describe how it can be used in the diagnosis of RA.</a:t>
            </a:r>
          </a:p>
          <a:p>
            <a:pPr>
              <a:lnSpc>
                <a:spcPct val="90000"/>
              </a:lnSpc>
              <a:spcBef>
                <a:spcPts val="1400"/>
              </a:spcBef>
              <a:defRPr sz="2400"/>
            </a:pPr>
            <a:r>
              <a:t>Identify the main cause of the tissue damage seen in RA.</a:t>
            </a:r>
          </a:p>
          <a:p>
            <a:pPr>
              <a:lnSpc>
                <a:spcPct val="90000"/>
              </a:lnSpc>
              <a:spcBef>
                <a:spcPts val="1400"/>
              </a:spcBef>
              <a:defRPr sz="2400"/>
            </a:pPr>
            <a:r>
              <a:t>Describe the treatment and prognosis of RA.</a:t>
            </a:r>
          </a:p>
        </p:txBody>
      </p:sp>
      <p:sp>
        <p:nvSpPr>
          <p:cNvPr id="276" name="Rectangle 5"/>
          <p:cNvSpPr/>
          <p:nvPr/>
        </p:nvSpPr>
        <p:spPr>
          <a:xfrm>
            <a:off x="366592" y="1430005"/>
            <a:ext cx="8415264" cy="41491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2" h="21358" fill="norm" stroke="1" extrusionOk="0">
                <a:moveTo>
                  <a:pt x="37" y="92"/>
                </a:moveTo>
                <a:cubicBezTo>
                  <a:pt x="516" y="-12"/>
                  <a:pt x="842" y="51"/>
                  <a:pt x="1609" y="92"/>
                </a:cubicBezTo>
                <a:cubicBezTo>
                  <a:pt x="2375" y="132"/>
                  <a:pt x="2494" y="166"/>
                  <a:pt x="2752" y="92"/>
                </a:cubicBezTo>
                <a:cubicBezTo>
                  <a:pt x="3010" y="17"/>
                  <a:pt x="4474" y="65"/>
                  <a:pt x="4967" y="92"/>
                </a:cubicBezTo>
                <a:cubicBezTo>
                  <a:pt x="5461" y="119"/>
                  <a:pt x="5984" y="221"/>
                  <a:pt x="6539" y="92"/>
                </a:cubicBezTo>
                <a:cubicBezTo>
                  <a:pt x="7095" y="-38"/>
                  <a:pt x="7690" y="58"/>
                  <a:pt x="8111" y="92"/>
                </a:cubicBezTo>
                <a:cubicBezTo>
                  <a:pt x="8533" y="125"/>
                  <a:pt x="9680" y="-121"/>
                  <a:pt x="10326" y="92"/>
                </a:cubicBezTo>
                <a:cubicBezTo>
                  <a:pt x="10973" y="304"/>
                  <a:pt x="11404" y="83"/>
                  <a:pt x="11684" y="92"/>
                </a:cubicBezTo>
                <a:cubicBezTo>
                  <a:pt x="11964" y="101"/>
                  <a:pt x="12813" y="45"/>
                  <a:pt x="13899" y="92"/>
                </a:cubicBezTo>
                <a:cubicBezTo>
                  <a:pt x="14986" y="138"/>
                  <a:pt x="15570" y="137"/>
                  <a:pt x="16115" y="92"/>
                </a:cubicBezTo>
                <a:cubicBezTo>
                  <a:pt x="16659" y="46"/>
                  <a:pt x="17057" y="198"/>
                  <a:pt x="17901" y="92"/>
                </a:cubicBezTo>
                <a:cubicBezTo>
                  <a:pt x="18745" y="-15"/>
                  <a:pt x="19986" y="-45"/>
                  <a:pt x="21474" y="92"/>
                </a:cubicBezTo>
                <a:cubicBezTo>
                  <a:pt x="21399" y="881"/>
                  <a:pt x="21514" y="2388"/>
                  <a:pt x="21474" y="3410"/>
                </a:cubicBezTo>
                <a:cubicBezTo>
                  <a:pt x="21433" y="4432"/>
                  <a:pt x="21453" y="5205"/>
                  <a:pt x="21474" y="6305"/>
                </a:cubicBezTo>
                <a:cubicBezTo>
                  <a:pt x="21495" y="7405"/>
                  <a:pt x="21397" y="8325"/>
                  <a:pt x="21474" y="9835"/>
                </a:cubicBezTo>
                <a:cubicBezTo>
                  <a:pt x="21551" y="11345"/>
                  <a:pt x="21524" y="11631"/>
                  <a:pt x="21474" y="13365"/>
                </a:cubicBezTo>
                <a:cubicBezTo>
                  <a:pt x="21424" y="15099"/>
                  <a:pt x="21480" y="15484"/>
                  <a:pt x="21474" y="16895"/>
                </a:cubicBezTo>
                <a:cubicBezTo>
                  <a:pt x="21468" y="18306"/>
                  <a:pt x="21433" y="19903"/>
                  <a:pt x="21474" y="21273"/>
                </a:cubicBezTo>
                <a:cubicBezTo>
                  <a:pt x="20911" y="21428"/>
                  <a:pt x="19919" y="21133"/>
                  <a:pt x="19473" y="21273"/>
                </a:cubicBezTo>
                <a:cubicBezTo>
                  <a:pt x="19027" y="21412"/>
                  <a:pt x="18739" y="21274"/>
                  <a:pt x="18330" y="21273"/>
                </a:cubicBezTo>
                <a:cubicBezTo>
                  <a:pt x="17921" y="21272"/>
                  <a:pt x="17593" y="21305"/>
                  <a:pt x="16972" y="21273"/>
                </a:cubicBezTo>
                <a:cubicBezTo>
                  <a:pt x="16351" y="21241"/>
                  <a:pt x="15671" y="21479"/>
                  <a:pt x="14757" y="21273"/>
                </a:cubicBezTo>
                <a:cubicBezTo>
                  <a:pt x="13843" y="21067"/>
                  <a:pt x="13752" y="21357"/>
                  <a:pt x="12970" y="21273"/>
                </a:cubicBezTo>
                <a:cubicBezTo>
                  <a:pt x="12189" y="21188"/>
                  <a:pt x="12273" y="21247"/>
                  <a:pt x="11613" y="21273"/>
                </a:cubicBezTo>
                <a:cubicBezTo>
                  <a:pt x="10952" y="21298"/>
                  <a:pt x="10615" y="21252"/>
                  <a:pt x="9826" y="21273"/>
                </a:cubicBezTo>
                <a:cubicBezTo>
                  <a:pt x="9038" y="21294"/>
                  <a:pt x="9160" y="21256"/>
                  <a:pt x="8683" y="21273"/>
                </a:cubicBezTo>
                <a:cubicBezTo>
                  <a:pt x="8206" y="21289"/>
                  <a:pt x="7982" y="21230"/>
                  <a:pt x="7540" y="21273"/>
                </a:cubicBezTo>
                <a:cubicBezTo>
                  <a:pt x="7097" y="21315"/>
                  <a:pt x="6317" y="21310"/>
                  <a:pt x="5753" y="21273"/>
                </a:cubicBezTo>
                <a:cubicBezTo>
                  <a:pt x="5189" y="21236"/>
                  <a:pt x="4895" y="21269"/>
                  <a:pt x="4395" y="21273"/>
                </a:cubicBezTo>
                <a:cubicBezTo>
                  <a:pt x="3896" y="21277"/>
                  <a:pt x="3285" y="21213"/>
                  <a:pt x="2395" y="21273"/>
                </a:cubicBezTo>
                <a:cubicBezTo>
                  <a:pt x="1505" y="21333"/>
                  <a:pt x="628" y="21222"/>
                  <a:pt x="37" y="21273"/>
                </a:cubicBezTo>
                <a:cubicBezTo>
                  <a:pt x="-49" y="19493"/>
                  <a:pt x="42" y="18332"/>
                  <a:pt x="37" y="17531"/>
                </a:cubicBezTo>
                <a:cubicBezTo>
                  <a:pt x="31" y="16730"/>
                  <a:pt x="51" y="15017"/>
                  <a:pt x="37" y="13789"/>
                </a:cubicBezTo>
                <a:cubicBezTo>
                  <a:pt x="22" y="12561"/>
                  <a:pt x="-21" y="11875"/>
                  <a:pt x="37" y="10682"/>
                </a:cubicBezTo>
                <a:cubicBezTo>
                  <a:pt x="94" y="9489"/>
                  <a:pt x="-14" y="7823"/>
                  <a:pt x="37" y="6940"/>
                </a:cubicBezTo>
                <a:cubicBezTo>
                  <a:pt x="87" y="6057"/>
                  <a:pt x="75" y="1587"/>
                  <a:pt x="37" y="92"/>
                </a:cubicBez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 sz="3200">
                <a:solidFill>
                  <a:srgbClr val="FFFF00"/>
                </a:solidFill>
                <a:latin typeface="Franklin Gothic Medium"/>
                <a:ea typeface="Franklin Gothic Medium"/>
                <a:cs typeface="Franklin Gothic Medium"/>
                <a:sym typeface="Franklin Gothic Medium"/>
              </a:defRPr>
            </a:pPr>
          </a:p>
        </p:txBody>
      </p:sp>
      <p:sp>
        <p:nvSpPr>
          <p:cNvPr id="277" name="Text Box 14"/>
          <p:cNvSpPr txBox="1"/>
          <p:nvPr/>
        </p:nvSpPr>
        <p:spPr>
          <a:xfrm>
            <a:off x="2609850" y="1219199"/>
            <a:ext cx="3943350" cy="44475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600"/>
              </a:spcBef>
              <a:defRPr b="0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Rheumatoid Arthritis (RA)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Rectangle 13"/>
          <p:cNvSpPr txBox="1"/>
          <p:nvPr>
            <p:ph type="body" sz="half" idx="1"/>
          </p:nvPr>
        </p:nvSpPr>
        <p:spPr>
          <a:xfrm>
            <a:off x="666750" y="762000"/>
            <a:ext cx="7810500" cy="25908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400"/>
              </a:spcBef>
              <a:defRPr sz="2400"/>
            </a:pPr>
            <a:r>
              <a:t>Explain what we know about the cause of Sjögren syndrome, and identify the autoantibody seen in most patients.</a:t>
            </a:r>
          </a:p>
          <a:p>
            <a:pPr>
              <a:lnSpc>
                <a:spcPct val="90000"/>
              </a:lnSpc>
              <a:spcBef>
                <a:spcPts val="1400"/>
              </a:spcBef>
              <a:defRPr sz="2400"/>
            </a:pPr>
            <a:r>
              <a:t>Describe the clinical findings seen in Sjögren syndrome</a:t>
            </a:r>
          </a:p>
          <a:p>
            <a:pPr>
              <a:lnSpc>
                <a:spcPct val="90000"/>
              </a:lnSpc>
              <a:spcBef>
                <a:spcPts val="1400"/>
              </a:spcBef>
              <a:defRPr sz="2400"/>
            </a:pPr>
            <a:r>
              <a:t>Describe how patients with Sjögren syndrome are treated.</a:t>
            </a:r>
          </a:p>
        </p:txBody>
      </p:sp>
      <p:sp>
        <p:nvSpPr>
          <p:cNvPr id="280" name="Rectangle 7"/>
          <p:cNvSpPr/>
          <p:nvPr/>
        </p:nvSpPr>
        <p:spPr>
          <a:xfrm>
            <a:off x="366596" y="439405"/>
            <a:ext cx="8404596" cy="27775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9" h="21240" fill="norm" stroke="1" extrusionOk="0">
                <a:moveTo>
                  <a:pt x="37" y="136"/>
                </a:moveTo>
                <a:cubicBezTo>
                  <a:pt x="517" y="-18"/>
                  <a:pt x="844" y="76"/>
                  <a:pt x="1612" y="136"/>
                </a:cubicBezTo>
                <a:cubicBezTo>
                  <a:pt x="2379" y="196"/>
                  <a:pt x="2498" y="247"/>
                  <a:pt x="2757" y="136"/>
                </a:cubicBezTo>
                <a:cubicBezTo>
                  <a:pt x="3015" y="25"/>
                  <a:pt x="4481" y="96"/>
                  <a:pt x="4975" y="136"/>
                </a:cubicBezTo>
                <a:cubicBezTo>
                  <a:pt x="5470" y="176"/>
                  <a:pt x="5993" y="328"/>
                  <a:pt x="6550" y="136"/>
                </a:cubicBezTo>
                <a:cubicBezTo>
                  <a:pt x="7106" y="-56"/>
                  <a:pt x="7702" y="86"/>
                  <a:pt x="8124" y="136"/>
                </a:cubicBezTo>
                <a:cubicBezTo>
                  <a:pt x="8546" y="186"/>
                  <a:pt x="9696" y="-180"/>
                  <a:pt x="10343" y="136"/>
                </a:cubicBezTo>
                <a:cubicBezTo>
                  <a:pt x="10990" y="452"/>
                  <a:pt x="11423" y="123"/>
                  <a:pt x="11703" y="136"/>
                </a:cubicBezTo>
                <a:cubicBezTo>
                  <a:pt x="11983" y="149"/>
                  <a:pt x="12833" y="66"/>
                  <a:pt x="13921" y="136"/>
                </a:cubicBezTo>
                <a:cubicBezTo>
                  <a:pt x="15010" y="206"/>
                  <a:pt x="15595" y="204"/>
                  <a:pt x="16140" y="136"/>
                </a:cubicBezTo>
                <a:cubicBezTo>
                  <a:pt x="16685" y="68"/>
                  <a:pt x="17084" y="294"/>
                  <a:pt x="17929" y="136"/>
                </a:cubicBezTo>
                <a:cubicBezTo>
                  <a:pt x="18775" y="-22"/>
                  <a:pt x="20018" y="-67"/>
                  <a:pt x="21508" y="136"/>
                </a:cubicBezTo>
                <a:cubicBezTo>
                  <a:pt x="21459" y="2526"/>
                  <a:pt x="21526" y="3256"/>
                  <a:pt x="21508" y="5171"/>
                </a:cubicBezTo>
                <a:cubicBezTo>
                  <a:pt x="21490" y="7085"/>
                  <a:pt x="21436" y="7782"/>
                  <a:pt x="21508" y="9786"/>
                </a:cubicBezTo>
                <a:cubicBezTo>
                  <a:pt x="21579" y="11789"/>
                  <a:pt x="21431" y="12787"/>
                  <a:pt x="21508" y="15030"/>
                </a:cubicBezTo>
                <a:cubicBezTo>
                  <a:pt x="21585" y="17273"/>
                  <a:pt x="21417" y="18687"/>
                  <a:pt x="21508" y="21114"/>
                </a:cubicBezTo>
                <a:cubicBezTo>
                  <a:pt x="21149" y="20999"/>
                  <a:pt x="20258" y="21310"/>
                  <a:pt x="19719" y="21114"/>
                </a:cubicBezTo>
                <a:cubicBezTo>
                  <a:pt x="19179" y="20917"/>
                  <a:pt x="18203" y="20956"/>
                  <a:pt x="17500" y="21114"/>
                </a:cubicBezTo>
                <a:cubicBezTo>
                  <a:pt x="16797" y="21271"/>
                  <a:pt x="16097" y="21152"/>
                  <a:pt x="15711" y="21114"/>
                </a:cubicBezTo>
                <a:cubicBezTo>
                  <a:pt x="15325" y="21075"/>
                  <a:pt x="14975" y="21115"/>
                  <a:pt x="14566" y="21114"/>
                </a:cubicBezTo>
                <a:cubicBezTo>
                  <a:pt x="14156" y="21112"/>
                  <a:pt x="13827" y="21161"/>
                  <a:pt x="13206" y="21114"/>
                </a:cubicBezTo>
                <a:cubicBezTo>
                  <a:pt x="12584" y="21067"/>
                  <a:pt x="11903" y="21420"/>
                  <a:pt x="10987" y="21114"/>
                </a:cubicBezTo>
                <a:cubicBezTo>
                  <a:pt x="10071" y="20807"/>
                  <a:pt x="9981" y="21239"/>
                  <a:pt x="9198" y="21114"/>
                </a:cubicBezTo>
                <a:cubicBezTo>
                  <a:pt x="8415" y="20988"/>
                  <a:pt x="8500" y="21076"/>
                  <a:pt x="7838" y="21114"/>
                </a:cubicBezTo>
                <a:cubicBezTo>
                  <a:pt x="7177" y="21151"/>
                  <a:pt x="6838" y="21083"/>
                  <a:pt x="6049" y="21114"/>
                </a:cubicBezTo>
                <a:cubicBezTo>
                  <a:pt x="5259" y="21145"/>
                  <a:pt x="5382" y="21089"/>
                  <a:pt x="4904" y="21114"/>
                </a:cubicBezTo>
                <a:cubicBezTo>
                  <a:pt x="4426" y="21138"/>
                  <a:pt x="4202" y="21051"/>
                  <a:pt x="3759" y="21114"/>
                </a:cubicBezTo>
                <a:cubicBezTo>
                  <a:pt x="3315" y="21177"/>
                  <a:pt x="2534" y="21169"/>
                  <a:pt x="1969" y="21114"/>
                </a:cubicBezTo>
                <a:cubicBezTo>
                  <a:pt x="1405" y="21059"/>
                  <a:pt x="964" y="20937"/>
                  <a:pt x="37" y="21114"/>
                </a:cubicBezTo>
                <a:cubicBezTo>
                  <a:pt x="110" y="19326"/>
                  <a:pt x="83" y="16943"/>
                  <a:pt x="37" y="15659"/>
                </a:cubicBezTo>
                <a:cubicBezTo>
                  <a:pt x="-9" y="14376"/>
                  <a:pt x="-15" y="12747"/>
                  <a:pt x="37" y="10625"/>
                </a:cubicBezTo>
                <a:cubicBezTo>
                  <a:pt x="89" y="8502"/>
                  <a:pt x="51" y="8001"/>
                  <a:pt x="37" y="6010"/>
                </a:cubicBezTo>
                <a:cubicBezTo>
                  <a:pt x="23" y="4019"/>
                  <a:pt x="75" y="1960"/>
                  <a:pt x="37" y="136"/>
                </a:cubicBez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 sz="3200">
                <a:solidFill>
                  <a:srgbClr val="FFFF00"/>
                </a:solidFill>
                <a:latin typeface="Franklin Gothic Medium"/>
                <a:ea typeface="Franklin Gothic Medium"/>
                <a:cs typeface="Franklin Gothic Medium"/>
                <a:sym typeface="Franklin Gothic Medium"/>
              </a:defRPr>
            </a:pPr>
          </a:p>
        </p:txBody>
      </p:sp>
      <p:sp>
        <p:nvSpPr>
          <p:cNvPr id="281" name="Text Box 14"/>
          <p:cNvSpPr txBox="1"/>
          <p:nvPr/>
        </p:nvSpPr>
        <p:spPr>
          <a:xfrm>
            <a:off x="3124200" y="152399"/>
            <a:ext cx="2952750" cy="44475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600"/>
              </a:spcBef>
              <a:defRPr b="0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Sjögren syndrome</a:t>
            </a:r>
          </a:p>
        </p:txBody>
      </p:sp>
      <p:sp>
        <p:nvSpPr>
          <p:cNvPr id="282" name="Rectangle 13"/>
          <p:cNvSpPr txBox="1"/>
          <p:nvPr/>
        </p:nvSpPr>
        <p:spPr>
          <a:xfrm>
            <a:off x="579119" y="3810000"/>
            <a:ext cx="8081012" cy="2632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100000"/>
              <a:buFont typeface="Arial"/>
              <a:buChar char="•"/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Explain what we know about the cause of scleroderma, </a:t>
            </a:r>
            <a:br/>
            <a:r>
              <a:t>and identify the autoantibody seen in most patients.</a:t>
            </a:r>
            <a:endParaRPr sz="2800"/>
          </a:p>
          <a:p>
            <a:pPr marL="342900" indent="-3429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100000"/>
              <a:buFont typeface="Arial"/>
              <a:buChar char="•"/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Describe the clinical findings seen in scleroderma.</a:t>
            </a:r>
            <a:endParaRPr sz="2800"/>
          </a:p>
          <a:p>
            <a:pPr marL="342900" indent="-3429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100000"/>
              <a:buFont typeface="Arial"/>
              <a:buChar char="•"/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Describe the difference between diffuse and limited scleroderma, and explain what CREST syndrome is.</a:t>
            </a:r>
          </a:p>
          <a:p>
            <a:pPr marL="342900" indent="-3429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100000"/>
              <a:buFont typeface="Arial"/>
              <a:buChar char="•"/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Describe the overall prognosis for patients with scleroderma.</a:t>
            </a:r>
          </a:p>
        </p:txBody>
      </p:sp>
      <p:sp>
        <p:nvSpPr>
          <p:cNvPr id="283" name="Rectangle 10"/>
          <p:cNvSpPr/>
          <p:nvPr/>
        </p:nvSpPr>
        <p:spPr>
          <a:xfrm>
            <a:off x="363135" y="3628081"/>
            <a:ext cx="8411241" cy="30178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0" h="21268" fill="norm" stroke="1" extrusionOk="0">
                <a:moveTo>
                  <a:pt x="46" y="125"/>
                </a:moveTo>
                <a:cubicBezTo>
                  <a:pt x="526" y="-17"/>
                  <a:pt x="853" y="70"/>
                  <a:pt x="1620" y="125"/>
                </a:cubicBezTo>
                <a:cubicBezTo>
                  <a:pt x="2387" y="181"/>
                  <a:pt x="2507" y="227"/>
                  <a:pt x="2765" y="125"/>
                </a:cubicBezTo>
                <a:cubicBezTo>
                  <a:pt x="3023" y="23"/>
                  <a:pt x="4489" y="88"/>
                  <a:pt x="4983" y="125"/>
                </a:cubicBezTo>
                <a:cubicBezTo>
                  <a:pt x="5477" y="162"/>
                  <a:pt x="6001" y="302"/>
                  <a:pt x="6557" y="125"/>
                </a:cubicBezTo>
                <a:cubicBezTo>
                  <a:pt x="7113" y="-52"/>
                  <a:pt x="7709" y="79"/>
                  <a:pt x="8131" y="125"/>
                </a:cubicBezTo>
                <a:cubicBezTo>
                  <a:pt x="8553" y="171"/>
                  <a:pt x="9702" y="-166"/>
                  <a:pt x="10349" y="125"/>
                </a:cubicBezTo>
                <a:cubicBezTo>
                  <a:pt x="10996" y="416"/>
                  <a:pt x="11429" y="113"/>
                  <a:pt x="11709" y="125"/>
                </a:cubicBezTo>
                <a:cubicBezTo>
                  <a:pt x="11989" y="137"/>
                  <a:pt x="12839" y="61"/>
                  <a:pt x="13927" y="125"/>
                </a:cubicBezTo>
                <a:cubicBezTo>
                  <a:pt x="15015" y="189"/>
                  <a:pt x="15600" y="187"/>
                  <a:pt x="16145" y="125"/>
                </a:cubicBezTo>
                <a:cubicBezTo>
                  <a:pt x="16690" y="63"/>
                  <a:pt x="17088" y="271"/>
                  <a:pt x="17934" y="125"/>
                </a:cubicBezTo>
                <a:cubicBezTo>
                  <a:pt x="18779" y="-20"/>
                  <a:pt x="20022" y="-62"/>
                  <a:pt x="21511" y="125"/>
                </a:cubicBezTo>
                <a:cubicBezTo>
                  <a:pt x="21473" y="1638"/>
                  <a:pt x="21508" y="2424"/>
                  <a:pt x="21511" y="4120"/>
                </a:cubicBezTo>
                <a:cubicBezTo>
                  <a:pt x="21514" y="5816"/>
                  <a:pt x="21575" y="6280"/>
                  <a:pt x="21511" y="7695"/>
                </a:cubicBezTo>
                <a:cubicBezTo>
                  <a:pt x="21447" y="9110"/>
                  <a:pt x="21563" y="10422"/>
                  <a:pt x="21511" y="11900"/>
                </a:cubicBezTo>
                <a:cubicBezTo>
                  <a:pt x="21459" y="13378"/>
                  <a:pt x="21437" y="15008"/>
                  <a:pt x="21511" y="16105"/>
                </a:cubicBezTo>
                <a:cubicBezTo>
                  <a:pt x="21585" y="17203"/>
                  <a:pt x="21456" y="19004"/>
                  <a:pt x="21511" y="21152"/>
                </a:cubicBezTo>
                <a:cubicBezTo>
                  <a:pt x="21050" y="20920"/>
                  <a:pt x="20362" y="20938"/>
                  <a:pt x="19508" y="21152"/>
                </a:cubicBezTo>
                <a:cubicBezTo>
                  <a:pt x="18653" y="21366"/>
                  <a:pt x="18105" y="21187"/>
                  <a:pt x="17719" y="21152"/>
                </a:cubicBezTo>
                <a:cubicBezTo>
                  <a:pt x="17333" y="21116"/>
                  <a:pt x="16983" y="21153"/>
                  <a:pt x="16574" y="21152"/>
                </a:cubicBezTo>
                <a:cubicBezTo>
                  <a:pt x="16165" y="21150"/>
                  <a:pt x="15836" y="21195"/>
                  <a:pt x="15215" y="21152"/>
                </a:cubicBezTo>
                <a:cubicBezTo>
                  <a:pt x="14593" y="21108"/>
                  <a:pt x="13912" y="21434"/>
                  <a:pt x="12997" y="21152"/>
                </a:cubicBezTo>
                <a:cubicBezTo>
                  <a:pt x="12081" y="20869"/>
                  <a:pt x="11991" y="21267"/>
                  <a:pt x="11208" y="21152"/>
                </a:cubicBezTo>
                <a:cubicBezTo>
                  <a:pt x="10425" y="21036"/>
                  <a:pt x="10510" y="21117"/>
                  <a:pt x="9848" y="21152"/>
                </a:cubicBezTo>
                <a:cubicBezTo>
                  <a:pt x="9187" y="21187"/>
                  <a:pt x="8849" y="21123"/>
                  <a:pt x="8060" y="21152"/>
                </a:cubicBezTo>
                <a:cubicBezTo>
                  <a:pt x="7270" y="21180"/>
                  <a:pt x="7393" y="21129"/>
                  <a:pt x="6915" y="21152"/>
                </a:cubicBezTo>
                <a:cubicBezTo>
                  <a:pt x="6437" y="21174"/>
                  <a:pt x="6213" y="21094"/>
                  <a:pt x="5770" y="21152"/>
                </a:cubicBezTo>
                <a:cubicBezTo>
                  <a:pt x="5327" y="21210"/>
                  <a:pt x="4546" y="21202"/>
                  <a:pt x="3981" y="21152"/>
                </a:cubicBezTo>
                <a:cubicBezTo>
                  <a:pt x="3417" y="21101"/>
                  <a:pt x="3122" y="21146"/>
                  <a:pt x="2622" y="21152"/>
                </a:cubicBezTo>
                <a:cubicBezTo>
                  <a:pt x="2122" y="21157"/>
                  <a:pt x="621" y="20912"/>
                  <a:pt x="46" y="21152"/>
                </a:cubicBezTo>
                <a:cubicBezTo>
                  <a:pt x="76" y="19574"/>
                  <a:pt x="107" y="18199"/>
                  <a:pt x="46" y="17367"/>
                </a:cubicBezTo>
                <a:cubicBezTo>
                  <a:pt x="-15" y="16535"/>
                  <a:pt x="-15" y="14822"/>
                  <a:pt x="46" y="13792"/>
                </a:cubicBezTo>
                <a:cubicBezTo>
                  <a:pt x="107" y="12763"/>
                  <a:pt x="72" y="11237"/>
                  <a:pt x="46" y="9377"/>
                </a:cubicBezTo>
                <a:cubicBezTo>
                  <a:pt x="20" y="7516"/>
                  <a:pt x="97" y="6441"/>
                  <a:pt x="46" y="5592"/>
                </a:cubicBezTo>
                <a:cubicBezTo>
                  <a:pt x="-5" y="4743"/>
                  <a:pt x="142" y="2716"/>
                  <a:pt x="46" y="125"/>
                </a:cubicBez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 sz="3200">
                <a:solidFill>
                  <a:srgbClr val="FFFF00"/>
                </a:solidFill>
                <a:latin typeface="Franklin Gothic Medium"/>
                <a:ea typeface="Franklin Gothic Medium"/>
                <a:cs typeface="Franklin Gothic Medium"/>
                <a:sym typeface="Franklin Gothic Medium"/>
              </a:defRPr>
            </a:pPr>
          </a:p>
        </p:txBody>
      </p:sp>
      <p:sp>
        <p:nvSpPr>
          <p:cNvPr id="284" name="Text Box 14"/>
          <p:cNvSpPr txBox="1"/>
          <p:nvPr/>
        </p:nvSpPr>
        <p:spPr>
          <a:xfrm>
            <a:off x="3505200" y="3341077"/>
            <a:ext cx="2133600" cy="44475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600"/>
              </a:spcBef>
              <a:defRPr b="0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Scleroderma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Immune Diseases Outline</a:t>
            </a:r>
          </a:p>
        </p:txBody>
      </p:sp>
      <p:sp>
        <p:nvSpPr>
          <p:cNvPr id="287" name="Rectangle 3"/>
          <p:cNvSpPr txBox="1"/>
          <p:nvPr>
            <p:ph type="body" sz="half" idx="1"/>
          </p:nvPr>
        </p:nvSpPr>
        <p:spPr>
          <a:xfrm>
            <a:off x="1752600" y="2286000"/>
            <a:ext cx="6433493" cy="3171280"/>
          </a:xfrm>
          <a:prstGeom prst="rect">
            <a:avLst/>
          </a:prstGeom>
        </p:spPr>
        <p:txBody>
          <a:bodyPr/>
          <a:lstStyle/>
          <a:p>
            <a:pPr lvl="1">
              <a:spcBef>
                <a:spcPts val="1600"/>
              </a:spcBef>
              <a:buSzPct val="100000"/>
              <a:buChar char="•"/>
            </a:pPr>
            <a:r>
              <a:t>What causes autoimmune disease?</a:t>
            </a:r>
            <a:endParaRPr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lvl="1">
              <a:spcBef>
                <a:spcPts val="1600"/>
              </a:spcBef>
              <a:buSzPct val="100000"/>
              <a:buChar char="•"/>
            </a:pPr>
            <a:r>
              <a:t>Systemic lupus erythematosus</a:t>
            </a:r>
            <a:endParaRPr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lvl="1">
              <a:spcBef>
                <a:spcPts val="1600"/>
              </a:spcBef>
              <a:buSzPct val="100000"/>
              <a:buChar char="•"/>
            </a:pPr>
            <a:r>
              <a:t>Rheumatoid arthritis</a:t>
            </a:r>
            <a:endParaRPr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lvl="1">
              <a:spcBef>
                <a:spcPts val="1600"/>
              </a:spcBef>
              <a:buSzPct val="100000"/>
              <a:buChar char="•"/>
            </a:pPr>
            <a:r>
              <a:t>Sjögren syndrome</a:t>
            </a:r>
            <a:endParaRPr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lvl="1">
              <a:spcBef>
                <a:spcPts val="1600"/>
              </a:spcBef>
              <a:buSzPct val="100000"/>
              <a:buChar char="•"/>
            </a:pPr>
            <a:r>
              <a:t>Scleroderma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Rectangle 3"/>
          <p:cNvSpPr txBox="1"/>
          <p:nvPr>
            <p:ph type="body" sz="half" idx="1"/>
          </p:nvPr>
        </p:nvSpPr>
        <p:spPr>
          <a:xfrm>
            <a:off x="1447800" y="2057400"/>
            <a:ext cx="6629400" cy="34290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400"/>
              </a:spcBef>
              <a:buSzPct val="100000"/>
            </a:pPr>
            <a:r>
              <a:t>Tolerance = unresponsiveness to an antigen</a:t>
            </a:r>
          </a:p>
          <a:p>
            <a:pPr>
              <a:spcBef>
                <a:spcPts val="1600"/>
              </a:spcBef>
              <a:buSzPct val="100000"/>
            </a:pPr>
            <a:r>
              <a:t>Self-tolerance = unresponsiveness to one’s own antigens</a:t>
            </a:r>
          </a:p>
          <a:p>
            <a:pPr>
              <a:spcBef>
                <a:spcPts val="1600"/>
              </a:spcBef>
              <a:buSzPct val="100000"/>
            </a:pPr>
            <a:r>
              <a:t>In generating billions of B and T cells, some will react against self antigens!</a:t>
            </a:r>
          </a:p>
          <a:p>
            <a:pPr>
              <a:spcBef>
                <a:spcPts val="1600"/>
              </a:spcBef>
              <a:buSzPct val="100000"/>
            </a:pPr>
            <a:r>
              <a:t>There are two ways of muzzling these cells: central tolerance and peripheral tolerance</a:t>
            </a:r>
          </a:p>
        </p:txBody>
      </p:sp>
      <p:sp>
        <p:nvSpPr>
          <p:cNvPr id="290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Immunologic Tolerance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53345"/>
            <a:ext cx="9144000" cy="57513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Rectangle 2"/>
          <p:cNvSpPr txBox="1"/>
          <p:nvPr>
            <p:ph type="title"/>
          </p:nvPr>
        </p:nvSpPr>
        <p:spPr>
          <a:xfrm>
            <a:off x="0" y="1371600"/>
            <a:ext cx="4572000" cy="914400"/>
          </a:xfrm>
          <a:prstGeom prst="rect">
            <a:avLst/>
          </a:prstGeom>
        </p:spPr>
        <p:txBody>
          <a:bodyPr lIns="46037" tIns="46037" rIns="46037" bIns="46037"/>
          <a:lstStyle/>
          <a:p>
            <a:pPr>
              <a:defRPr sz="2800">
                <a:solidFill>
                  <a:srgbClr val="000000"/>
                </a:solidFill>
              </a:defRPr>
            </a:pPr>
            <a:r>
              <a:t>What causes </a:t>
            </a:r>
            <a:br/>
            <a:r>
              <a:t>autoimmune disease?</a:t>
            </a:r>
          </a:p>
        </p:txBody>
      </p:sp>
      <p:sp>
        <p:nvSpPr>
          <p:cNvPr id="295" name="Rectangle 2"/>
          <p:cNvSpPr txBox="1"/>
          <p:nvPr/>
        </p:nvSpPr>
        <p:spPr>
          <a:xfrm>
            <a:off x="960437" y="2806253"/>
            <a:ext cx="2498726" cy="445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6037" tIns="46037" rIns="46037" bIns="46037" anchor="ctr">
            <a:spAutoFit/>
          </a:bodyPr>
          <a:lstStyle>
            <a:lvl1pPr algn="ctr">
              <a:defRPr b="0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Genes</a:t>
            </a:r>
          </a:p>
        </p:txBody>
      </p:sp>
      <p:pic>
        <p:nvPicPr>
          <p:cNvPr id="296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2000" y="23733"/>
            <a:ext cx="4467069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97" name="Rectangle 2"/>
          <p:cNvSpPr txBox="1"/>
          <p:nvPr/>
        </p:nvSpPr>
        <p:spPr>
          <a:xfrm>
            <a:off x="960437" y="3219003"/>
            <a:ext cx="2498726" cy="8771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6037" tIns="46037" rIns="46037" bIns="46037" anchor="ctr">
            <a:spAutoFit/>
          </a:bodyPr>
          <a:lstStyle/>
          <a:p>
            <a:pPr algn="ctr">
              <a:defRPr b="0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+</a:t>
            </a:r>
            <a:endParaRPr sz="3600">
              <a:solidFill>
                <a:srgbClr val="D334B5"/>
              </a:solidFill>
            </a:endParaRPr>
          </a:p>
          <a:p>
            <a:pPr algn="ctr">
              <a:defRPr b="0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Environment</a:t>
            </a:r>
          </a:p>
        </p:txBody>
      </p:sp>
      <p:pic>
        <p:nvPicPr>
          <p:cNvPr id="298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4467" y="4922606"/>
            <a:ext cx="5346701" cy="889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9" name="Ink 6" descr="Ink 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324360" y="4888574"/>
            <a:ext cx="391321" cy="314281"/>
          </a:xfrm>
          <a:prstGeom prst="rect">
            <a:avLst/>
          </a:prstGeom>
          <a:ln w="12700">
            <a:miter lim="400000"/>
          </a:ln>
        </p:spPr>
      </p:pic>
      <p:sp>
        <p:nvSpPr>
          <p:cNvPr id="300" name="Group 9"/>
          <p:cNvSpPr txBox="1"/>
          <p:nvPr/>
        </p:nvSpPr>
        <p:spPr>
          <a:xfrm>
            <a:off x="203350" y="5855491"/>
            <a:ext cx="5448934" cy="1000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6037" tIns="46037" rIns="46037" bIns="46037" anchor="ctr"/>
          <a:lstStyle/>
          <a:p>
            <a:pPr algn="ctr">
              <a:defRPr b="0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Example: HLA DR4 = increased risk </a:t>
            </a:r>
            <a:br/>
            <a:r>
              <a:t>for rheumatoid arthritis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Rectangle 3"/>
          <p:cNvSpPr txBox="1"/>
          <p:nvPr>
            <p:ph type="body" sz="half" idx="1"/>
          </p:nvPr>
        </p:nvSpPr>
        <p:spPr>
          <a:xfrm>
            <a:off x="1257300" y="2362200"/>
            <a:ext cx="6629400" cy="24384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400"/>
              </a:spcBef>
              <a:buSzPct val="100000"/>
            </a:pPr>
            <a:r>
              <a:t>Typical patient: young woman with butterfly rash</a:t>
            </a:r>
          </a:p>
          <a:p>
            <a:pPr>
              <a:spcBef>
                <a:spcPts val="1400"/>
              </a:spcBef>
              <a:buSzPct val="100000"/>
            </a:pPr>
            <a:r>
              <a:t>Symptoms unpredictable (relapsing/remitting)</a:t>
            </a:r>
          </a:p>
          <a:p>
            <a:pPr>
              <a:spcBef>
                <a:spcPts val="1400"/>
              </a:spcBef>
              <a:buSzPct val="100000"/>
            </a:pPr>
            <a:r>
              <a:t>Multisystem (skin, kidneys, joints, heart)</a:t>
            </a:r>
          </a:p>
          <a:p>
            <a:pPr>
              <a:spcBef>
                <a:spcPts val="1400"/>
              </a:spcBef>
              <a:buSzPct val="100000"/>
            </a:pPr>
            <a:r>
              <a:t>Antinuclear antibodies </a:t>
            </a:r>
          </a:p>
        </p:txBody>
      </p:sp>
      <p:sp>
        <p:nvSpPr>
          <p:cNvPr id="303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Systemic Lupus Erythematosus (SLE)</a:t>
            </a:r>
          </a:p>
        </p:txBody>
      </p:sp>
      <p:sp>
        <p:nvSpPr>
          <p:cNvPr id="304" name="Rectangle 1"/>
          <p:cNvSpPr/>
          <p:nvPr/>
        </p:nvSpPr>
        <p:spPr>
          <a:xfrm>
            <a:off x="901396" y="1890157"/>
            <a:ext cx="7332887" cy="2999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2" h="21371" fill="norm" stroke="1" extrusionOk="0">
                <a:moveTo>
                  <a:pt x="38" y="106"/>
                </a:moveTo>
                <a:cubicBezTo>
                  <a:pt x="471" y="129"/>
                  <a:pt x="1074" y="206"/>
                  <a:pt x="1776" y="106"/>
                </a:cubicBezTo>
                <a:cubicBezTo>
                  <a:pt x="2477" y="6"/>
                  <a:pt x="2463" y="94"/>
                  <a:pt x="3083" y="106"/>
                </a:cubicBezTo>
                <a:cubicBezTo>
                  <a:pt x="3704" y="118"/>
                  <a:pt x="4947" y="248"/>
                  <a:pt x="5464" y="106"/>
                </a:cubicBezTo>
                <a:cubicBezTo>
                  <a:pt x="5982" y="-36"/>
                  <a:pt x="6638" y="153"/>
                  <a:pt x="7202" y="106"/>
                </a:cubicBezTo>
                <a:cubicBezTo>
                  <a:pt x="7765" y="59"/>
                  <a:pt x="8210" y="28"/>
                  <a:pt x="8939" y="106"/>
                </a:cubicBezTo>
                <a:cubicBezTo>
                  <a:pt x="9667" y="184"/>
                  <a:pt x="10558" y="259"/>
                  <a:pt x="11320" y="106"/>
                </a:cubicBezTo>
                <a:cubicBezTo>
                  <a:pt x="12082" y="-47"/>
                  <a:pt x="12374" y="-23"/>
                  <a:pt x="12842" y="106"/>
                </a:cubicBezTo>
                <a:cubicBezTo>
                  <a:pt x="13310" y="235"/>
                  <a:pt x="14064" y="92"/>
                  <a:pt x="15223" y="106"/>
                </a:cubicBezTo>
                <a:cubicBezTo>
                  <a:pt x="16383" y="120"/>
                  <a:pt x="17069" y="307"/>
                  <a:pt x="17605" y="106"/>
                </a:cubicBezTo>
                <a:cubicBezTo>
                  <a:pt x="18140" y="-95"/>
                  <a:pt x="18786" y="96"/>
                  <a:pt x="19556" y="106"/>
                </a:cubicBezTo>
                <a:cubicBezTo>
                  <a:pt x="20327" y="115"/>
                  <a:pt x="20890" y="207"/>
                  <a:pt x="21508" y="106"/>
                </a:cubicBezTo>
                <a:cubicBezTo>
                  <a:pt x="21429" y="1855"/>
                  <a:pt x="21561" y="3040"/>
                  <a:pt x="21508" y="4129"/>
                </a:cubicBezTo>
                <a:cubicBezTo>
                  <a:pt x="21455" y="5217"/>
                  <a:pt x="21545" y="5986"/>
                  <a:pt x="21508" y="7728"/>
                </a:cubicBezTo>
                <a:cubicBezTo>
                  <a:pt x="21471" y="9471"/>
                  <a:pt x="21540" y="10290"/>
                  <a:pt x="21508" y="11963"/>
                </a:cubicBezTo>
                <a:cubicBezTo>
                  <a:pt x="21476" y="13636"/>
                  <a:pt x="21539" y="14804"/>
                  <a:pt x="21508" y="16198"/>
                </a:cubicBezTo>
                <a:cubicBezTo>
                  <a:pt x="21477" y="17591"/>
                  <a:pt x="21551" y="19640"/>
                  <a:pt x="21508" y="21279"/>
                </a:cubicBezTo>
                <a:cubicBezTo>
                  <a:pt x="20614" y="21427"/>
                  <a:pt x="20175" y="21222"/>
                  <a:pt x="19342" y="21279"/>
                </a:cubicBezTo>
                <a:cubicBezTo>
                  <a:pt x="18509" y="21337"/>
                  <a:pt x="18098" y="21359"/>
                  <a:pt x="17390" y="21279"/>
                </a:cubicBezTo>
                <a:cubicBezTo>
                  <a:pt x="16682" y="21199"/>
                  <a:pt x="16451" y="21188"/>
                  <a:pt x="16082" y="21279"/>
                </a:cubicBezTo>
                <a:cubicBezTo>
                  <a:pt x="15713" y="21371"/>
                  <a:pt x="15076" y="21316"/>
                  <a:pt x="14560" y="21279"/>
                </a:cubicBezTo>
                <a:cubicBezTo>
                  <a:pt x="14043" y="21242"/>
                  <a:pt x="13266" y="21499"/>
                  <a:pt x="12179" y="21279"/>
                </a:cubicBezTo>
                <a:cubicBezTo>
                  <a:pt x="11091" y="21059"/>
                  <a:pt x="10729" y="21473"/>
                  <a:pt x="10227" y="21279"/>
                </a:cubicBezTo>
                <a:cubicBezTo>
                  <a:pt x="9724" y="21086"/>
                  <a:pt x="9343" y="21309"/>
                  <a:pt x="8704" y="21279"/>
                </a:cubicBezTo>
                <a:cubicBezTo>
                  <a:pt x="8066" y="21250"/>
                  <a:pt x="7640" y="21497"/>
                  <a:pt x="6753" y="21279"/>
                </a:cubicBezTo>
                <a:cubicBezTo>
                  <a:pt x="5866" y="21061"/>
                  <a:pt x="6034" y="21237"/>
                  <a:pt x="5445" y="21279"/>
                </a:cubicBezTo>
                <a:cubicBezTo>
                  <a:pt x="4856" y="21322"/>
                  <a:pt x="4713" y="21235"/>
                  <a:pt x="4137" y="21279"/>
                </a:cubicBezTo>
                <a:cubicBezTo>
                  <a:pt x="3562" y="21324"/>
                  <a:pt x="2879" y="21054"/>
                  <a:pt x="2185" y="21279"/>
                </a:cubicBezTo>
                <a:cubicBezTo>
                  <a:pt x="1492" y="21505"/>
                  <a:pt x="886" y="21237"/>
                  <a:pt x="38" y="21279"/>
                </a:cubicBezTo>
                <a:cubicBezTo>
                  <a:pt x="57" y="20124"/>
                  <a:pt x="52" y="18493"/>
                  <a:pt x="38" y="16833"/>
                </a:cubicBezTo>
                <a:cubicBezTo>
                  <a:pt x="25" y="15173"/>
                  <a:pt x="116" y="14748"/>
                  <a:pt x="38" y="12810"/>
                </a:cubicBezTo>
                <a:cubicBezTo>
                  <a:pt x="-39" y="10872"/>
                  <a:pt x="93" y="10404"/>
                  <a:pt x="38" y="9211"/>
                </a:cubicBezTo>
                <a:cubicBezTo>
                  <a:pt x="-16" y="8017"/>
                  <a:pt x="61" y="6159"/>
                  <a:pt x="38" y="4764"/>
                </a:cubicBezTo>
                <a:cubicBezTo>
                  <a:pt x="16" y="3369"/>
                  <a:pt x="-35" y="1063"/>
                  <a:pt x="38" y="106"/>
                </a:cubicBezTo>
                <a:close/>
              </a:path>
            </a:pathLst>
          </a:custGeom>
          <a:ln w="12700">
            <a:solidFill>
              <a:srgbClr val="22228B"/>
            </a:solidFill>
          </a:ln>
        </p:spPr>
        <p:txBody>
          <a:bodyPr lIns="45719" rIns="45719"/>
          <a:lstStyle/>
          <a:p>
            <a:pPr algn="ctr">
              <a:spcBef>
                <a:spcPts val="1400"/>
              </a:spcBef>
              <a:defRPr b="0">
                <a:solidFill>
                  <a:srgbClr val="FFFFFF"/>
                </a:solidFill>
                <a:latin typeface="Batang"/>
                <a:ea typeface="Batang"/>
                <a:cs typeface="Batang"/>
                <a:sym typeface="Batang"/>
              </a:defRPr>
            </a:pPr>
          </a:p>
        </p:txBody>
      </p:sp>
      <p:grpSp>
        <p:nvGrpSpPr>
          <p:cNvPr id="307" name="Rectangle 5"/>
          <p:cNvGrpSpPr/>
          <p:nvPr/>
        </p:nvGrpSpPr>
        <p:grpSpPr>
          <a:xfrm>
            <a:off x="3543300" y="1676400"/>
            <a:ext cx="2057400" cy="457200"/>
            <a:chOff x="0" y="0"/>
            <a:chExt cx="2057400" cy="457200"/>
          </a:xfrm>
        </p:grpSpPr>
        <p:sp>
          <p:nvSpPr>
            <p:cNvPr id="305" name="Rectangle"/>
            <p:cNvSpPr/>
            <p:nvPr/>
          </p:nvSpPr>
          <p:spPr>
            <a:xfrm>
              <a:off x="0" y="0"/>
              <a:ext cx="2057400" cy="45720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342900" indent="-342900" algn="ctr">
                <a:spcBef>
                  <a:spcPts val="700"/>
                </a:spcBef>
                <a:defRPr b="0">
                  <a:solidFill>
                    <a:srgbClr val="FFFFFF"/>
                  </a:solidFill>
                  <a:latin typeface="Batang"/>
                  <a:ea typeface="Batang"/>
                  <a:cs typeface="Batang"/>
                  <a:sym typeface="Batang"/>
                </a:defRPr>
              </a:pPr>
            </a:p>
          </p:txBody>
        </p:sp>
        <p:sp>
          <p:nvSpPr>
            <p:cNvPr id="306" name="KNOW THIS"/>
            <p:cNvSpPr txBox="1"/>
            <p:nvPr/>
          </p:nvSpPr>
          <p:spPr>
            <a:xfrm>
              <a:off x="46038" y="0"/>
              <a:ext cx="1965324" cy="3899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t">
              <a:spAutoFit/>
            </a:bodyPr>
            <a:lstStyle>
              <a:lvl1pPr marL="342900" indent="-342900" algn="ctr">
                <a:spcBef>
                  <a:spcPts val="700"/>
                </a:spcBef>
                <a:defRPr spc="300">
                  <a:solidFill>
                    <a:srgbClr val="22228B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KNOW THIS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Rectangle 3"/>
          <p:cNvSpPr txBox="1"/>
          <p:nvPr>
            <p:ph type="body" idx="1"/>
          </p:nvPr>
        </p:nvSpPr>
        <p:spPr>
          <a:xfrm>
            <a:off x="1066800" y="1752600"/>
            <a:ext cx="7772400" cy="4191000"/>
          </a:xfrm>
          <a:prstGeom prst="rect">
            <a:avLst/>
          </a:prstGeom>
        </p:spPr>
        <p:txBody>
          <a:bodyPr/>
          <a:lstStyle/>
          <a:p>
            <a:pPr marL="0" indent="0" defTabSz="841247">
              <a:spcBef>
                <a:spcPts val="2200"/>
              </a:spcBef>
              <a:buSzTx/>
              <a:buNone/>
              <a:defRPr sz="2208"/>
            </a:pPr>
            <a:r>
              <a:t>Underlying cause</a:t>
            </a:r>
          </a:p>
          <a:p>
            <a:pPr lvl="1" marL="683513" indent="-262890" defTabSz="841247">
              <a:buSzPct val="100000"/>
              <a:buChar char="•"/>
              <a:defRPr sz="2208"/>
            </a:pPr>
            <a:r>
              <a:t>Genetic predisposition…</a:t>
            </a:r>
            <a:endParaRPr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lvl="1" marL="683513" indent="-262890" defTabSz="841247">
              <a:buSzPct val="100000"/>
              <a:buChar char="•"/>
              <a:defRPr sz="2208"/>
            </a:pPr>
            <a:r>
              <a:t>…plus environmental triggers (UV radiation, drugs, others)</a:t>
            </a:r>
          </a:p>
          <a:p>
            <a:pPr marL="0" indent="0" defTabSz="841247">
              <a:spcBef>
                <a:spcPts val="1400"/>
              </a:spcBef>
              <a:buClrTx/>
              <a:buSzTx/>
              <a:buNone/>
              <a:defRPr sz="2208"/>
            </a:pPr>
            <a:r>
              <a:t>Autoantibodies do the damage</a:t>
            </a:r>
          </a:p>
          <a:p>
            <a:pPr lvl="1" marL="683513" indent="-262890" defTabSz="841247">
              <a:buSzPct val="100000"/>
              <a:buChar char="•"/>
              <a:defRPr sz="2208"/>
            </a:pPr>
            <a:r>
              <a:t>Antinuclear antibodies (ANAs) are present in all patients with lupus</a:t>
            </a:r>
            <a:endParaRPr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lvl="1" marL="683513" indent="-262890" defTabSz="841247">
              <a:buSzPct val="100000"/>
              <a:buChar char="•"/>
              <a:defRPr sz="2208"/>
            </a:pPr>
            <a:r>
              <a:t>Most specific ANA: anti-DS DNA</a:t>
            </a:r>
            <a:endParaRPr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lvl="1" marL="683513" indent="-262890" defTabSz="841247">
              <a:buSzPct val="100000"/>
              <a:buChar char="•"/>
              <a:defRPr sz="2208"/>
            </a:pPr>
            <a:r>
              <a:t>Anti-RBC, -lymphocyte, -platelet, or –phospholipid antibodies may be present too </a:t>
            </a:r>
          </a:p>
          <a:p>
            <a:pPr lvl="1" marL="683513" indent="-262890" defTabSz="841247">
              <a:buSzPct val="100000"/>
              <a:buChar char="•"/>
              <a:defRPr sz="2208"/>
            </a:pPr>
            <a:r>
              <a:t>Other autoantibodies react with other body tissues too</a:t>
            </a:r>
          </a:p>
        </p:txBody>
      </p:sp>
      <p:sp>
        <p:nvSpPr>
          <p:cNvPr id="310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SLE Etiology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Rectangle 2"/>
          <p:cNvSpPr txBox="1"/>
          <p:nvPr>
            <p:ph type="title"/>
          </p:nvPr>
        </p:nvSpPr>
        <p:spPr>
          <a:xfrm>
            <a:off x="685800" y="6019800"/>
            <a:ext cx="7772400" cy="685800"/>
          </a:xfrm>
          <a:prstGeom prst="rect">
            <a:avLst/>
          </a:prstGeom>
        </p:spPr>
        <p:txBody>
          <a:bodyPr lIns="46037" tIns="46037" rIns="46037" bIns="46037"/>
          <a:lstStyle>
            <a:lvl1pPr>
              <a:defRPr b="0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Lupus erythematosus (LE) cell in bone marrow</a:t>
            </a:r>
          </a:p>
        </p:txBody>
      </p:sp>
      <p:pic>
        <p:nvPicPr>
          <p:cNvPr id="31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79550" y="609600"/>
            <a:ext cx="6184900" cy="51689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6" name="Rectangle 2"/>
          <p:cNvGrpSpPr/>
          <p:nvPr/>
        </p:nvGrpSpPr>
        <p:grpSpPr>
          <a:xfrm>
            <a:off x="6096000" y="2512838"/>
            <a:ext cx="2057400" cy="917924"/>
            <a:chOff x="0" y="0"/>
            <a:chExt cx="2057400" cy="917923"/>
          </a:xfrm>
        </p:grpSpPr>
        <p:sp>
          <p:nvSpPr>
            <p:cNvPr id="314" name="Rectangle"/>
            <p:cNvSpPr/>
            <p:nvPr/>
          </p:nvSpPr>
          <p:spPr>
            <a:xfrm>
              <a:off x="0" y="1761"/>
              <a:ext cx="2057400" cy="914401"/>
            </a:xfrm>
            <a:prstGeom prst="rect">
              <a:avLst/>
            </a:prstGeom>
            <a:solidFill>
              <a:srgbClr val="FFFFFF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000">
                  <a:solidFill>
                    <a:srgbClr val="FFFF00"/>
                  </a:solidFill>
                  <a:latin typeface="Franklin Gothic Medium"/>
                  <a:ea typeface="Franklin Gothic Medium"/>
                  <a:cs typeface="Franklin Gothic Medium"/>
                  <a:sym typeface="Franklin Gothic Medium"/>
                </a:defRPr>
              </a:pPr>
            </a:p>
          </p:txBody>
        </p:sp>
        <p:sp>
          <p:nvSpPr>
            <p:cNvPr id="315" name="LE body  (denatured nucleus  from another cell)"/>
            <p:cNvSpPr txBox="1"/>
            <p:nvPr/>
          </p:nvSpPr>
          <p:spPr>
            <a:xfrm>
              <a:off x="46037" y="0"/>
              <a:ext cx="1965326" cy="917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6037" tIns="46037" rIns="46037" bIns="46037" numCol="1" anchor="ctr">
              <a:spAutoFit/>
            </a:bodyPr>
            <a:lstStyle/>
            <a:p>
              <a:pPr algn="ctr">
                <a:defRPr b="0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t>LE body </a:t>
              </a:r>
              <a:br/>
              <a:r>
                <a:t>(denatured nucleus </a:t>
              </a:r>
              <a:br/>
              <a:r>
                <a:t>from another cell) </a:t>
              </a:r>
            </a:p>
          </p:txBody>
        </p:sp>
      </p:grpSp>
      <p:sp>
        <p:nvSpPr>
          <p:cNvPr id="317" name="Straight Arrow Connector 5"/>
          <p:cNvSpPr/>
          <p:nvPr/>
        </p:nvSpPr>
        <p:spPr>
          <a:xfrm flipH="1">
            <a:off x="5029199" y="3048000"/>
            <a:ext cx="1066801" cy="228601"/>
          </a:xfrm>
          <a:prstGeom prst="line">
            <a:avLst/>
          </a:prstGeom>
          <a:ln w="31750">
            <a:solidFill>
              <a:srgbClr val="404040"/>
            </a:solidFill>
            <a:tailEnd type="triangle"/>
          </a:ln>
          <a:effectLst>
            <a:outerShdw sx="100000" sy="100000" kx="0" ky="0" algn="b" rotWithShape="0" blurRad="50800" dist="25400" dir="5400000">
              <a:srgbClr val="FFFFFF">
                <a:alpha val="69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320" name="Rectangle 2"/>
          <p:cNvGrpSpPr/>
          <p:nvPr/>
        </p:nvGrpSpPr>
        <p:grpSpPr>
          <a:xfrm>
            <a:off x="2667000" y="1295400"/>
            <a:ext cx="1600200" cy="685800"/>
            <a:chOff x="0" y="0"/>
            <a:chExt cx="1600200" cy="685800"/>
          </a:xfrm>
        </p:grpSpPr>
        <p:sp>
          <p:nvSpPr>
            <p:cNvPr id="318" name="Rectangle"/>
            <p:cNvSpPr/>
            <p:nvPr/>
          </p:nvSpPr>
          <p:spPr>
            <a:xfrm>
              <a:off x="0" y="0"/>
              <a:ext cx="1600200" cy="685800"/>
            </a:xfrm>
            <a:prstGeom prst="rect">
              <a:avLst/>
            </a:prstGeom>
            <a:solidFill>
              <a:srgbClr val="FFFFFF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000">
                  <a:solidFill>
                    <a:srgbClr val="FFFF00"/>
                  </a:solidFill>
                  <a:latin typeface="Franklin Gothic Medium"/>
                  <a:ea typeface="Franklin Gothic Medium"/>
                  <a:cs typeface="Franklin Gothic Medium"/>
                  <a:sym typeface="Franklin Gothic Medium"/>
                </a:defRPr>
              </a:pPr>
            </a:p>
          </p:txBody>
        </p:sp>
        <p:sp>
          <p:nvSpPr>
            <p:cNvPr id="319" name="Macrophage (LE cell)"/>
            <p:cNvSpPr txBox="1"/>
            <p:nvPr/>
          </p:nvSpPr>
          <p:spPr>
            <a:xfrm>
              <a:off x="46037" y="29988"/>
              <a:ext cx="1508126" cy="625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6037" tIns="46037" rIns="46037" bIns="46037" numCol="1" anchor="ctr">
              <a:spAutoFit/>
            </a:bodyPr>
            <a:lstStyle>
              <a:lvl1pPr algn="ctr">
                <a:defRPr b="0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Macrophage (LE cell)</a:t>
              </a:r>
            </a:p>
          </p:txBody>
        </p:sp>
      </p:grpSp>
      <p:sp>
        <p:nvSpPr>
          <p:cNvPr id="321" name="Straight Arrow Connector 9"/>
          <p:cNvSpPr/>
          <p:nvPr/>
        </p:nvSpPr>
        <p:spPr>
          <a:xfrm>
            <a:off x="3505200" y="1981200"/>
            <a:ext cx="381001" cy="914401"/>
          </a:xfrm>
          <a:prstGeom prst="line">
            <a:avLst/>
          </a:prstGeom>
          <a:ln w="31750">
            <a:solidFill>
              <a:srgbClr val="404040"/>
            </a:solidFill>
            <a:tailEnd type="triangle"/>
          </a:ln>
          <a:effectLst>
            <a:outerShdw sx="100000" sy="100000" kx="0" ky="0" algn="b" rotWithShape="0" blurRad="50800" dist="25400" dir="5400000">
              <a:srgbClr val="FFFFFF">
                <a:alpha val="69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600" y="3046751"/>
            <a:ext cx="2188565" cy="764499"/>
          </a:xfrm>
          <a:prstGeom prst="rect">
            <a:avLst/>
          </a:prstGeom>
          <a:ln w="12700">
            <a:miter lim="400000"/>
          </a:ln>
        </p:spPr>
      </p:pic>
      <p:pic>
        <p:nvPicPr>
          <p:cNvPr id="324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52800" y="3059866"/>
            <a:ext cx="2171076" cy="738267"/>
          </a:xfrm>
          <a:prstGeom prst="rect">
            <a:avLst/>
          </a:prstGeom>
          <a:ln w="12700">
            <a:miter lim="400000"/>
          </a:ln>
        </p:spPr>
      </p:pic>
      <p:pic>
        <p:nvPicPr>
          <p:cNvPr id="325" name="Picture 2" descr="Pictur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553200" y="2590800"/>
            <a:ext cx="2128603" cy="1184030"/>
          </a:xfrm>
          <a:prstGeom prst="rect">
            <a:avLst/>
          </a:prstGeom>
          <a:ln w="12700">
            <a:miter lim="400000"/>
          </a:ln>
        </p:spPr>
      </p:pic>
      <p:sp>
        <p:nvSpPr>
          <p:cNvPr id="326" name="Rectangle 2"/>
          <p:cNvSpPr txBox="1"/>
          <p:nvPr>
            <p:ph type="title"/>
          </p:nvPr>
        </p:nvSpPr>
        <p:spPr>
          <a:xfrm>
            <a:off x="685800" y="76200"/>
            <a:ext cx="7772400" cy="685800"/>
          </a:xfrm>
          <a:prstGeom prst="rect">
            <a:avLst/>
          </a:prstGeom>
        </p:spPr>
        <p:txBody>
          <a:bodyPr lIns="46037" tIns="46037" rIns="46037" bIns="46037"/>
          <a:lstStyle>
            <a:lvl1pPr>
              <a:defRPr b="0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Fluorescent antinuclear antibody (FANA) test</a:t>
            </a:r>
          </a:p>
        </p:txBody>
      </p:sp>
      <p:grpSp>
        <p:nvGrpSpPr>
          <p:cNvPr id="329" name="Group 50"/>
          <p:cNvGrpSpPr/>
          <p:nvPr/>
        </p:nvGrpSpPr>
        <p:grpSpPr>
          <a:xfrm>
            <a:off x="2417164" y="2777748"/>
            <a:ext cx="935637" cy="654327"/>
            <a:chOff x="0" y="0"/>
            <a:chExt cx="935636" cy="654325"/>
          </a:xfrm>
        </p:grpSpPr>
        <p:sp>
          <p:nvSpPr>
            <p:cNvPr id="327" name="Straight Arrow Connector 15"/>
            <p:cNvSpPr/>
            <p:nvPr/>
          </p:nvSpPr>
          <p:spPr>
            <a:xfrm>
              <a:off x="0" y="651251"/>
              <a:ext cx="935637" cy="1"/>
            </a:xfrm>
            <a:prstGeom prst="line">
              <a:avLst/>
            </a:prstGeom>
            <a:noFill/>
            <a:ln w="57150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8" name="Arc 27"/>
            <p:cNvSpPr/>
            <p:nvPr/>
          </p:nvSpPr>
          <p:spPr>
            <a:xfrm flipH="1" rot="16964923">
              <a:off x="256619" y="70332"/>
              <a:ext cx="554648" cy="513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</a:pathLst>
            </a:custGeom>
            <a:noFill/>
            <a:ln w="57150" cap="flat">
              <a:solidFill>
                <a:srgbClr val="40404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spcBef>
                  <a:spcPts val="1400"/>
                </a:spcBef>
                <a:defRPr b="0">
                  <a:solidFill>
                    <a:srgbClr val="FFFFFF"/>
                  </a:solidFill>
                  <a:latin typeface="Batang"/>
                  <a:ea typeface="Batang"/>
                  <a:cs typeface="Batang"/>
                  <a:sym typeface="Batang"/>
                </a:defRPr>
              </a:pPr>
            </a:p>
          </p:txBody>
        </p:sp>
      </p:grpSp>
      <p:grpSp>
        <p:nvGrpSpPr>
          <p:cNvPr id="332" name="Group 52"/>
          <p:cNvGrpSpPr/>
          <p:nvPr/>
        </p:nvGrpSpPr>
        <p:grpSpPr>
          <a:xfrm>
            <a:off x="5638800" y="2777748"/>
            <a:ext cx="844146" cy="654327"/>
            <a:chOff x="0" y="0"/>
            <a:chExt cx="844144" cy="654325"/>
          </a:xfrm>
        </p:grpSpPr>
        <p:sp>
          <p:nvSpPr>
            <p:cNvPr id="330" name="Straight Arrow Connector 24"/>
            <p:cNvSpPr/>
            <p:nvPr/>
          </p:nvSpPr>
          <p:spPr>
            <a:xfrm>
              <a:off x="0" y="651251"/>
              <a:ext cx="844146" cy="1"/>
            </a:xfrm>
            <a:prstGeom prst="line">
              <a:avLst/>
            </a:prstGeom>
            <a:noFill/>
            <a:ln w="57150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1" name="Arc 29"/>
            <p:cNvSpPr/>
            <p:nvPr/>
          </p:nvSpPr>
          <p:spPr>
            <a:xfrm flipH="1" rot="16964923">
              <a:off x="116518" y="70332"/>
              <a:ext cx="554648" cy="513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</a:pathLst>
            </a:custGeom>
            <a:noFill/>
            <a:ln w="57150" cap="flat">
              <a:solidFill>
                <a:srgbClr val="40404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spcBef>
                  <a:spcPts val="1400"/>
                </a:spcBef>
                <a:defRPr b="0">
                  <a:solidFill>
                    <a:srgbClr val="FFFFFF"/>
                  </a:solidFill>
                  <a:latin typeface="Batang"/>
                  <a:ea typeface="Batang"/>
                  <a:cs typeface="Batang"/>
                  <a:sym typeface="Batang"/>
                </a:defRPr>
              </a:pPr>
            </a:p>
          </p:txBody>
        </p:sp>
      </p:grpSp>
      <p:grpSp>
        <p:nvGrpSpPr>
          <p:cNvPr id="340" name="Group 49"/>
          <p:cNvGrpSpPr/>
          <p:nvPr/>
        </p:nvGrpSpPr>
        <p:grpSpPr>
          <a:xfrm>
            <a:off x="46037" y="1066800"/>
            <a:ext cx="3306763" cy="1633882"/>
            <a:chOff x="0" y="0"/>
            <a:chExt cx="3306763" cy="1633881"/>
          </a:xfrm>
        </p:grpSpPr>
        <p:grpSp>
          <p:nvGrpSpPr>
            <p:cNvPr id="337" name="Group 23"/>
            <p:cNvGrpSpPr/>
            <p:nvPr/>
          </p:nvGrpSpPr>
          <p:grpSpPr>
            <a:xfrm>
              <a:off x="2239963" y="0"/>
              <a:ext cx="1066801" cy="1633882"/>
              <a:chOff x="0" y="0"/>
              <a:chExt cx="1066800" cy="1633881"/>
            </a:xfrm>
          </p:grpSpPr>
          <p:pic>
            <p:nvPicPr>
              <p:cNvPr id="333" name="Picture 17" descr="Picture 17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0" y="0"/>
                <a:ext cx="1066800" cy="163388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34" name="Picture 2" descr="Picture 2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380999" y="1219200"/>
                <a:ext cx="259947" cy="30597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35" name="Picture 2" descr="Picture 2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 rot="693372">
                <a:off x="404666" y="947928"/>
                <a:ext cx="259947" cy="30597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36" name="Picture 2" descr="Picture 2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 rot="21024734">
                <a:off x="402187" y="665111"/>
                <a:ext cx="259947" cy="30597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338" name="Rectangle 2"/>
            <p:cNvSpPr txBox="1"/>
            <p:nvPr/>
          </p:nvSpPr>
          <p:spPr>
            <a:xfrm>
              <a:off x="0" y="601488"/>
              <a:ext cx="2270126" cy="625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6037" tIns="46037" rIns="46037" bIns="46037" numCol="1" anchor="ctr">
              <a:spAutoFit/>
            </a:bodyPr>
            <a:lstStyle>
              <a:lvl1pPr algn="ctr">
                <a:defRPr b="0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Patient serum (containing ANAs)</a:t>
              </a:r>
            </a:p>
          </p:txBody>
        </p:sp>
        <p:sp>
          <p:nvSpPr>
            <p:cNvPr id="339" name="Straight Arrow Connector 36"/>
            <p:cNvSpPr/>
            <p:nvPr/>
          </p:nvSpPr>
          <p:spPr>
            <a:xfrm>
              <a:off x="1858963" y="838200"/>
              <a:ext cx="609601" cy="1"/>
            </a:xfrm>
            <a:prstGeom prst="line">
              <a:avLst/>
            </a:prstGeom>
            <a:noFill/>
            <a:ln w="15875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344" name="Group 51"/>
          <p:cNvGrpSpPr/>
          <p:nvPr/>
        </p:nvGrpSpPr>
        <p:grpSpPr>
          <a:xfrm>
            <a:off x="4160837" y="1058687"/>
            <a:ext cx="2270126" cy="1691265"/>
            <a:chOff x="0" y="0"/>
            <a:chExt cx="2270125" cy="1691263"/>
          </a:xfrm>
        </p:grpSpPr>
        <p:pic>
          <p:nvPicPr>
            <p:cNvPr id="341" name="Picture 2" descr="Picture 2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401762" y="998712"/>
              <a:ext cx="588382" cy="6925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42" name="Rectangle 2"/>
            <p:cNvSpPr txBox="1"/>
            <p:nvPr/>
          </p:nvSpPr>
          <p:spPr>
            <a:xfrm>
              <a:off x="0" y="0"/>
              <a:ext cx="2270126" cy="625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6037" tIns="46037" rIns="46037" bIns="46037" numCol="1" anchor="ctr">
              <a:spAutoFit/>
            </a:bodyPr>
            <a:lstStyle>
              <a:lvl1pPr algn="ctr">
                <a:defRPr b="0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Fluorescent-tagged antibody (from test kit)</a:t>
              </a:r>
            </a:p>
          </p:txBody>
        </p:sp>
        <p:sp>
          <p:nvSpPr>
            <p:cNvPr id="343" name="Straight Arrow Connector 40"/>
            <p:cNvSpPr/>
            <p:nvPr/>
          </p:nvSpPr>
          <p:spPr>
            <a:xfrm>
              <a:off x="1173163" y="693912"/>
              <a:ext cx="381001" cy="381000"/>
            </a:xfrm>
            <a:prstGeom prst="line">
              <a:avLst/>
            </a:prstGeom>
            <a:noFill/>
            <a:ln w="15875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347" name="Group 47"/>
          <p:cNvGrpSpPr/>
          <p:nvPr/>
        </p:nvGrpSpPr>
        <p:grpSpPr>
          <a:xfrm>
            <a:off x="57760" y="3581400"/>
            <a:ext cx="2270126" cy="998712"/>
            <a:chOff x="0" y="0"/>
            <a:chExt cx="2270125" cy="998711"/>
          </a:xfrm>
        </p:grpSpPr>
        <p:sp>
          <p:nvSpPr>
            <p:cNvPr id="345" name="Rectangle 2"/>
            <p:cNvSpPr txBox="1"/>
            <p:nvPr/>
          </p:nvSpPr>
          <p:spPr>
            <a:xfrm>
              <a:off x="0" y="372888"/>
              <a:ext cx="2270126" cy="625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6037" tIns="46037" rIns="46037" bIns="46037" numCol="1" anchor="ctr">
              <a:spAutoFit/>
            </a:bodyPr>
            <a:lstStyle>
              <a:lvl1pPr algn="ctr">
                <a:defRPr b="0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Cells with exposed nuclei (from test kit)</a:t>
              </a:r>
            </a:p>
          </p:txBody>
        </p:sp>
        <p:sp>
          <p:nvSpPr>
            <p:cNvPr id="346" name="Straight Arrow Connector 44"/>
            <p:cNvSpPr/>
            <p:nvPr/>
          </p:nvSpPr>
          <p:spPr>
            <a:xfrm flipV="1">
              <a:off x="1313840" y="0"/>
              <a:ext cx="152401" cy="457201"/>
            </a:xfrm>
            <a:prstGeom prst="line">
              <a:avLst/>
            </a:prstGeom>
            <a:noFill/>
            <a:ln w="15875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352" name="Group 53"/>
          <p:cNvGrpSpPr/>
          <p:nvPr/>
        </p:nvGrpSpPr>
        <p:grpSpPr>
          <a:xfrm>
            <a:off x="2362199" y="4648199"/>
            <a:ext cx="4033603" cy="1767063"/>
            <a:chOff x="0" y="0"/>
            <a:chExt cx="4033601" cy="1767061"/>
          </a:xfrm>
        </p:grpSpPr>
        <p:pic>
          <p:nvPicPr>
            <p:cNvPr id="348" name="Picture 2" descr="Picture 2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904999" y="0"/>
              <a:ext cx="2128603" cy="13043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9" name="Picture 2" descr="Picture 2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304799"/>
              <a:ext cx="726142" cy="94577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50" name="Triangle 46"/>
            <p:cNvSpPr/>
            <p:nvPr/>
          </p:nvSpPr>
          <p:spPr>
            <a:xfrm rot="15950920">
              <a:off x="1369670" y="-229583"/>
              <a:ext cx="570356" cy="1765424"/>
            </a:xfrm>
            <a:prstGeom prst="triangle">
              <a:avLst/>
            </a:prstGeom>
            <a:solidFill>
              <a:srgbClr val="D5FC79">
                <a:alpha val="58824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spcBef>
                  <a:spcPts val="1400"/>
                </a:spcBef>
                <a:defRPr b="0">
                  <a:solidFill>
                    <a:srgbClr val="FFFFFF"/>
                  </a:solidFill>
                  <a:latin typeface="Batang"/>
                  <a:ea typeface="Batang"/>
                  <a:cs typeface="Batang"/>
                  <a:sym typeface="Batang"/>
                </a:defRPr>
              </a:pPr>
            </a:p>
          </p:txBody>
        </p:sp>
        <p:sp>
          <p:nvSpPr>
            <p:cNvPr id="351" name="Rectangle 2"/>
            <p:cNvSpPr txBox="1"/>
            <p:nvPr/>
          </p:nvSpPr>
          <p:spPr>
            <a:xfrm>
              <a:off x="122236" y="1433338"/>
              <a:ext cx="3527427" cy="3337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6037" tIns="46037" rIns="46037" bIns="46037" numCol="1" anchor="ctr">
              <a:spAutoFit/>
            </a:bodyPr>
            <a:lstStyle>
              <a:lvl1pPr algn="ctr">
                <a:defRPr b="0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View under fluorescent light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47" grpId="1"/>
      <p:bldP build="whole" bldLvl="1" animBg="1" rev="0" advAuto="0" spid="332" grpId="6"/>
      <p:bldP build="whole" bldLvl="1" animBg="1" rev="0" advAuto="0" spid="344" grpId="5"/>
      <p:bldP build="whole" bldLvl="1" animBg="1" rev="0" advAuto="0" spid="340" grpId="2"/>
      <p:bldP build="whole" bldLvl="1" animBg="1" rev="0" advAuto="0" spid="329" grpId="3"/>
      <p:bldP build="whole" bldLvl="1" animBg="1" rev="0" advAuto="0" spid="352" grpId="8"/>
      <p:bldP build="whole" bldLvl="1" animBg="1" rev="0" advAuto="0" spid="325" grpId="7"/>
      <p:bldP build="whole" bldLvl="1" animBg="1" rev="0" advAuto="0" spid="324" grpId="4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77111" y="381000"/>
            <a:ext cx="5989778" cy="5562600"/>
          </a:xfrm>
          <a:prstGeom prst="rect">
            <a:avLst/>
          </a:prstGeom>
          <a:ln w="12700">
            <a:miter lim="400000"/>
          </a:ln>
        </p:spPr>
      </p:pic>
      <p:sp>
        <p:nvSpPr>
          <p:cNvPr id="355" name="Rectangle 2"/>
          <p:cNvSpPr txBox="1"/>
          <p:nvPr>
            <p:ph type="title"/>
          </p:nvPr>
        </p:nvSpPr>
        <p:spPr>
          <a:xfrm>
            <a:off x="96936" y="5969992"/>
            <a:ext cx="8950128" cy="865982"/>
          </a:xfrm>
          <a:prstGeom prst="rect">
            <a:avLst/>
          </a:prstGeom>
        </p:spPr>
        <p:txBody>
          <a:bodyPr lIns="46037" tIns="46037" rIns="46037" bIns="46037"/>
          <a:lstStyle/>
          <a:p>
            <a:pPr defTabSz="749808">
              <a:defRPr b="0" sz="2296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Positive FANA test in SLE </a:t>
            </a:r>
            <a:br/>
            <a:r>
              <a:t>(other AI diseases show different nuclear staining patterns - speckled, etc.)</a:t>
            </a:r>
          </a:p>
        </p:txBody>
      </p:sp>
      <p:grpSp>
        <p:nvGrpSpPr>
          <p:cNvPr id="358" name="Rectangle 2"/>
          <p:cNvGrpSpPr/>
          <p:nvPr/>
        </p:nvGrpSpPr>
        <p:grpSpPr>
          <a:xfrm>
            <a:off x="6705600" y="1276073"/>
            <a:ext cx="2401590" cy="1029254"/>
            <a:chOff x="0" y="0"/>
            <a:chExt cx="2401589" cy="1029252"/>
          </a:xfrm>
        </p:grpSpPr>
        <p:sp>
          <p:nvSpPr>
            <p:cNvPr id="356" name="Rectangle"/>
            <p:cNvSpPr/>
            <p:nvPr/>
          </p:nvSpPr>
          <p:spPr>
            <a:xfrm>
              <a:off x="0" y="0"/>
              <a:ext cx="2401590" cy="102925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000">
                  <a:solidFill>
                    <a:srgbClr val="FFFF00"/>
                  </a:solidFill>
                  <a:latin typeface="Franklin Gothic Medium"/>
                  <a:ea typeface="Franklin Gothic Medium"/>
                  <a:cs typeface="Franklin Gothic Medium"/>
                  <a:sym typeface="Franklin Gothic Medium"/>
                </a:defRPr>
              </a:pPr>
            </a:p>
          </p:txBody>
        </p:sp>
        <p:sp>
          <p:nvSpPr>
            <p:cNvPr id="357" name="Cell nuclei stain homogeneously with fluorescent ANAs"/>
            <p:cNvSpPr txBox="1"/>
            <p:nvPr/>
          </p:nvSpPr>
          <p:spPr>
            <a:xfrm>
              <a:off x="69092" y="45006"/>
              <a:ext cx="2263406" cy="939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6037" tIns="46037" rIns="46037" bIns="46037" numCol="1" anchor="ctr">
              <a:noAutofit/>
            </a:bodyPr>
            <a:lstStyle>
              <a:lvl1pPr algn="ctr">
                <a:defRPr b="0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Cell nuclei stain homogeneously with fluorescent ANAs</a:t>
              </a:r>
            </a:p>
          </p:txBody>
        </p:sp>
      </p:grpSp>
      <p:sp>
        <p:nvSpPr>
          <p:cNvPr id="359" name="Straight Arrow Connector 20"/>
          <p:cNvSpPr/>
          <p:nvPr/>
        </p:nvSpPr>
        <p:spPr>
          <a:xfrm flipH="1" flipV="1">
            <a:off x="6019799" y="1371599"/>
            <a:ext cx="685801" cy="228602"/>
          </a:xfrm>
          <a:prstGeom prst="line">
            <a:avLst/>
          </a:prstGeom>
          <a:ln w="31750"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60" name="Straight Arrow Connector 23"/>
          <p:cNvSpPr/>
          <p:nvPr/>
        </p:nvSpPr>
        <p:spPr>
          <a:xfrm flipH="1">
            <a:off x="5638799" y="2057399"/>
            <a:ext cx="1066802" cy="1371602"/>
          </a:xfrm>
          <a:prstGeom prst="line">
            <a:avLst/>
          </a:prstGeom>
          <a:ln w="31750"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Rectangle 3"/>
          <p:cNvSpPr txBox="1"/>
          <p:nvPr>
            <p:ph type="body" sz="half" idx="1"/>
          </p:nvPr>
        </p:nvSpPr>
        <p:spPr>
          <a:xfrm>
            <a:off x="2503933" y="2603500"/>
            <a:ext cx="5322988" cy="3800575"/>
          </a:xfrm>
          <a:prstGeom prst="rect">
            <a:avLst/>
          </a:prstGeom>
        </p:spPr>
        <p:txBody>
          <a:bodyPr/>
          <a:lstStyle/>
          <a:p>
            <a:pPr marL="388048" indent="-332613" defTabSz="886968">
              <a:buSzPct val="100000"/>
              <a:defRPr sz="2328"/>
            </a:pPr>
            <a:r>
              <a:t>Unexplained fever</a:t>
            </a:r>
          </a:p>
          <a:p>
            <a:pPr marL="388048" indent="-332613" defTabSz="886968">
              <a:buSzPct val="100000"/>
              <a:defRPr sz="2328"/>
            </a:pPr>
            <a:r>
              <a:t>Fatigue</a:t>
            </a:r>
          </a:p>
          <a:p>
            <a:pPr marL="388048" indent="-332613" defTabSz="886968">
              <a:buSzPct val="100000"/>
              <a:defRPr sz="2328"/>
            </a:pPr>
            <a:r>
              <a:t>Butterfly rash</a:t>
            </a:r>
          </a:p>
          <a:p>
            <a:pPr marL="388048" indent="-332613" defTabSz="886968">
              <a:buSzPct val="100000"/>
              <a:defRPr sz="2328"/>
            </a:pPr>
            <a:r>
              <a:t>Renal failure</a:t>
            </a:r>
          </a:p>
          <a:p>
            <a:pPr marL="388048" indent="-332613" defTabSz="886968">
              <a:buSzPct val="100000"/>
              <a:defRPr sz="2328"/>
            </a:pPr>
            <a:r>
              <a:t>Seizures, psychosis</a:t>
            </a:r>
          </a:p>
          <a:p>
            <a:pPr marL="388048" indent="-332613" defTabSz="886968">
              <a:buSzPct val="100000"/>
              <a:defRPr sz="2328"/>
            </a:pPr>
            <a:r>
              <a:t>Arthritis</a:t>
            </a:r>
          </a:p>
          <a:p>
            <a:pPr marL="388048" indent="-332613" defTabSz="886968">
              <a:buSzPct val="100000"/>
              <a:defRPr sz="2328"/>
            </a:pPr>
            <a:r>
              <a:t>Endocarditis, pericarditis</a:t>
            </a:r>
          </a:p>
          <a:p>
            <a:pPr marL="388048" indent="-332613" defTabSz="886968">
              <a:buSzPct val="100000"/>
              <a:defRPr sz="2328"/>
            </a:pPr>
            <a:r>
              <a:t>Pleuritis</a:t>
            </a:r>
          </a:p>
          <a:p>
            <a:pPr marL="388048" indent="-332613" defTabSz="886968">
              <a:buSzPct val="100000"/>
              <a:defRPr sz="2328"/>
            </a:pPr>
            <a:r>
              <a:t>Non-specific oral lesions</a:t>
            </a:r>
          </a:p>
        </p:txBody>
      </p:sp>
      <p:sp>
        <p:nvSpPr>
          <p:cNvPr id="363" name="Rectangle 2"/>
          <p:cNvSpPr txBox="1"/>
          <p:nvPr>
            <p:ph type="title"/>
          </p:nvPr>
        </p:nvSpPr>
        <p:spPr>
          <a:xfrm>
            <a:off x="152400" y="609600"/>
            <a:ext cx="8991600" cy="685800"/>
          </a:xfrm>
          <a:prstGeom prst="rect">
            <a:avLst/>
          </a:prstGeom>
        </p:spPr>
        <p:txBody>
          <a:bodyPr lIns="46037" tIns="46037" rIns="46037" bIns="46037"/>
          <a:lstStyle>
            <a:lvl1pPr>
              <a:defRPr sz="3200"/>
            </a:lvl1pPr>
          </a:lstStyle>
          <a:p>
            <a:pPr/>
            <a:r>
              <a:t>SLE Signs and Symptoms</a:t>
            </a:r>
          </a:p>
        </p:txBody>
      </p:sp>
      <p:sp>
        <p:nvSpPr>
          <p:cNvPr id="364" name="Rectangle 3"/>
          <p:cNvSpPr txBox="1"/>
          <p:nvPr/>
        </p:nvSpPr>
        <p:spPr>
          <a:xfrm>
            <a:off x="1645919" y="1549400"/>
            <a:ext cx="6004562" cy="12022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indent="57150" algn="ctr">
              <a:spcBef>
                <a:spcPts val="500"/>
              </a:spcBef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Lupus can present in SO many different ways</a:t>
            </a:r>
            <a:br/>
            <a:r>
              <a:t>that it’s often called “the great imitator.”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172200"/>
          </a:xfrm>
          <a:prstGeom prst="rect">
            <a:avLst/>
          </a:prstGeom>
          <a:ln w="12700">
            <a:miter lim="400000"/>
          </a:ln>
        </p:spPr>
      </p:pic>
      <p:sp>
        <p:nvSpPr>
          <p:cNvPr id="367" name="Text Box 6"/>
          <p:cNvSpPr txBox="1"/>
          <p:nvPr/>
        </p:nvSpPr>
        <p:spPr>
          <a:xfrm>
            <a:off x="312419" y="6248399"/>
            <a:ext cx="8519162" cy="444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600"/>
              </a:spcBef>
              <a:defRPr b="0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Butterfly rash</a:t>
            </a:r>
          </a:p>
        </p:txBody>
      </p:sp>
      <p:pic>
        <p:nvPicPr>
          <p:cNvPr id="368" name="Ink 4" descr="Ink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57735" y="2183877"/>
            <a:ext cx="4660201" cy="20372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6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9050" y="0"/>
            <a:ext cx="9170989" cy="6172200"/>
          </a:xfrm>
          <a:prstGeom prst="rect">
            <a:avLst/>
          </a:prstGeom>
          <a:ln w="12700">
            <a:miter lim="400000"/>
          </a:ln>
        </p:spPr>
      </p:pic>
      <p:sp>
        <p:nvSpPr>
          <p:cNvPr id="371" name="Text Box 4"/>
          <p:cNvSpPr txBox="1"/>
          <p:nvPr/>
        </p:nvSpPr>
        <p:spPr>
          <a:xfrm>
            <a:off x="27463" y="6324600"/>
            <a:ext cx="9089074" cy="437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400"/>
              </a:spcBef>
              <a:defRPr b="0"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Renal EM in patient with lupus showing subendothelial deposits</a:t>
            </a:r>
          </a:p>
        </p:txBody>
      </p:sp>
      <p:pic>
        <p:nvPicPr>
          <p:cNvPr id="372" name="Ink 2" descr="Ink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484801" y="2470199"/>
            <a:ext cx="20521" cy="19081"/>
          </a:xfrm>
          <a:prstGeom prst="rect">
            <a:avLst/>
          </a:prstGeom>
          <a:ln w="12700">
            <a:miter lim="400000"/>
          </a:ln>
        </p:spPr>
      </p:pic>
      <p:pic>
        <p:nvPicPr>
          <p:cNvPr id="373" name="Ink 5" descr="Ink 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279199" y="192600"/>
            <a:ext cx="1283041" cy="721081"/>
          </a:xfrm>
          <a:prstGeom prst="rect">
            <a:avLst/>
          </a:prstGeom>
          <a:ln w="12700">
            <a:miter lim="400000"/>
          </a:ln>
        </p:spPr>
      </p:pic>
      <p:pic>
        <p:nvPicPr>
          <p:cNvPr id="374" name="Ink 6" descr="Ink 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592039" y="1514140"/>
            <a:ext cx="633601" cy="246132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5" name="Ink 7" descr="Ink 7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752039" y="2002659"/>
            <a:ext cx="2441161" cy="1281961"/>
          </a:xfrm>
          <a:prstGeom prst="rect">
            <a:avLst/>
          </a:prstGeom>
          <a:ln w="12700">
            <a:miter lim="400000"/>
          </a:ln>
        </p:spPr>
      </p:pic>
      <p:pic>
        <p:nvPicPr>
          <p:cNvPr id="376" name="Ink 11" descr="Ink 11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447439" y="3578740"/>
            <a:ext cx="508681" cy="433441"/>
          </a:xfrm>
          <a:prstGeom prst="rect">
            <a:avLst/>
          </a:prstGeom>
          <a:ln w="12700">
            <a:miter lim="400000"/>
          </a:ln>
        </p:spPr>
      </p:pic>
      <p:pic>
        <p:nvPicPr>
          <p:cNvPr id="377" name="Ink 15" descr="Ink 15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5983480" y="3558220"/>
            <a:ext cx="725041" cy="315361"/>
          </a:xfrm>
          <a:prstGeom prst="rect">
            <a:avLst/>
          </a:prstGeom>
          <a:ln w="12700">
            <a:miter lim="400000"/>
          </a:ln>
        </p:spPr>
      </p:pic>
      <p:pic>
        <p:nvPicPr>
          <p:cNvPr id="378" name="Ink 22" descr="Ink 22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452799" y="363580"/>
            <a:ext cx="8353082" cy="4847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379" name="Ink 20" descr="Ink 20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5896719" y="1168179"/>
            <a:ext cx="1097281" cy="1760761"/>
          </a:xfrm>
          <a:prstGeom prst="rect">
            <a:avLst/>
          </a:prstGeom>
          <a:ln w="12700">
            <a:miter lim="400000"/>
          </a:ln>
        </p:spPr>
      </p:pic>
      <p:pic>
        <p:nvPicPr>
          <p:cNvPr id="380" name="Ink 21" descr="Ink 21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6657040" y="2273740"/>
            <a:ext cx="466561" cy="851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381" name="Ink 23" descr="Ink 23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4604680" y="3967179"/>
            <a:ext cx="4228201" cy="2302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82" name="Ink 24" descr="Ink 24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5949999" y="4455340"/>
            <a:ext cx="46081" cy="535681"/>
          </a:xfrm>
          <a:prstGeom prst="rect">
            <a:avLst/>
          </a:prstGeom>
          <a:ln w="12700">
            <a:miter lim="400000"/>
          </a:ln>
        </p:spPr>
      </p:pic>
      <p:pic>
        <p:nvPicPr>
          <p:cNvPr id="383" name="Ink 26" descr="Ink 26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5962600" y="4427259"/>
            <a:ext cx="741960" cy="677162"/>
          </a:xfrm>
          <a:prstGeom prst="rect">
            <a:avLst/>
          </a:prstGeom>
          <a:ln w="12700">
            <a:miter lim="400000"/>
          </a:ln>
        </p:spPr>
      </p:pic>
      <p:pic>
        <p:nvPicPr>
          <p:cNvPr id="384" name="Ink 27" descr="Ink 27"/>
          <p:cNvPicPr>
            <a:picLocks noChangeAspect="1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6047919" y="2921740"/>
            <a:ext cx="1099441" cy="597241"/>
          </a:xfrm>
          <a:prstGeom prst="rect">
            <a:avLst/>
          </a:prstGeom>
          <a:ln w="12700">
            <a:miter lim="400000"/>
          </a:ln>
        </p:spPr>
      </p:pic>
      <p:pic>
        <p:nvPicPr>
          <p:cNvPr id="385" name="Ink 28" descr="Ink 28"/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2693799" y="3569739"/>
            <a:ext cx="710641" cy="692281"/>
          </a:xfrm>
          <a:prstGeom prst="rect">
            <a:avLst/>
          </a:prstGeom>
          <a:ln w="12700">
            <a:miter lim="400000"/>
          </a:ln>
        </p:spPr>
      </p:pic>
      <p:pic>
        <p:nvPicPr>
          <p:cNvPr id="386" name="Ink 29" descr="Ink 29"/>
          <p:cNvPicPr>
            <a:picLocks noChangeAspect="1"/>
          </p:cNvPicPr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8021080" y="927699"/>
            <a:ext cx="1026721" cy="614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387" name="Ink 30" descr="Ink 30"/>
          <p:cNvPicPr>
            <a:picLocks noChangeAspect="1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1807479" y="1100860"/>
            <a:ext cx="1108441" cy="691561"/>
          </a:xfrm>
          <a:prstGeom prst="rect">
            <a:avLst/>
          </a:prstGeom>
          <a:ln w="12700">
            <a:miter lim="400000"/>
          </a:ln>
        </p:spPr>
      </p:pic>
      <p:pic>
        <p:nvPicPr>
          <p:cNvPr id="388" name="Ink 31" descr="Ink 31"/>
          <p:cNvPicPr>
            <a:picLocks noChangeAspect="1"/>
          </p:cNvPicPr>
          <p:nvPr/>
        </p:nvPicPr>
        <p:blipFill>
          <a:blip r:embed="rId19">
            <a:extLst/>
          </a:blip>
          <a:stretch>
            <a:fillRect/>
          </a:stretch>
        </p:blipFill>
        <p:spPr>
          <a:xfrm>
            <a:off x="6798880" y="1040380"/>
            <a:ext cx="910441" cy="915121"/>
          </a:xfrm>
          <a:prstGeom prst="rect">
            <a:avLst/>
          </a:prstGeom>
          <a:ln w="12700">
            <a:miter lim="400000"/>
          </a:ln>
        </p:spPr>
      </p:pic>
      <p:sp>
        <p:nvSpPr>
          <p:cNvPr id="389" name="TextBox 32"/>
          <p:cNvSpPr txBox="1"/>
          <p:nvPr/>
        </p:nvSpPr>
        <p:spPr>
          <a:xfrm>
            <a:off x="3657600" y="1523999"/>
            <a:ext cx="2438400" cy="333089"/>
          </a:xfrm>
          <a:prstGeom prst="rect">
            <a:avLst/>
          </a:prstGeom>
          <a:solidFill>
            <a:srgbClr val="FFFFFF">
              <a:alpha val="69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0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subendothelial deposits</a:t>
            </a:r>
          </a:p>
        </p:txBody>
      </p:sp>
      <p:pic>
        <p:nvPicPr>
          <p:cNvPr id="390" name="Ink 33" descr="Ink 33"/>
          <p:cNvPicPr>
            <a:picLocks noChangeAspect="1"/>
          </p:cNvPicPr>
          <p:nvPr/>
        </p:nvPicPr>
        <p:blipFill>
          <a:blip r:embed="rId20">
            <a:extLst/>
          </a:blip>
          <a:stretch>
            <a:fillRect/>
          </a:stretch>
        </p:blipFill>
        <p:spPr>
          <a:xfrm>
            <a:off x="2986120" y="1056739"/>
            <a:ext cx="732601" cy="573121"/>
          </a:xfrm>
          <a:prstGeom prst="rect">
            <a:avLst/>
          </a:prstGeom>
          <a:ln w="12700">
            <a:miter lim="400000"/>
          </a:ln>
        </p:spPr>
      </p:pic>
      <p:pic>
        <p:nvPicPr>
          <p:cNvPr id="391" name="Ink 34" descr="Ink 34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5394519" y="888980"/>
            <a:ext cx="1398241" cy="6685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after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ntr" nodeType="click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entr" nodeType="after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Class="entr" nodeType="clickEffect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after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Class="entr" nodeType="afterEffect" presetSubtype="0" presetID="1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75" grpId="10"/>
      <p:bldP build="whole" bldLvl="1" animBg="1" rev="0" advAuto="0" spid="376" grpId="6"/>
      <p:bldP build="whole" bldLvl="1" animBg="1" rev="0" advAuto="0" spid="373" grpId="11"/>
      <p:bldP build="whole" bldLvl="1" animBg="1" rev="0" advAuto="0" spid="374" grpId="12"/>
      <p:bldP build="whole" bldLvl="1" animBg="1" rev="0" advAuto="0" spid="381" grpId="3"/>
      <p:bldP build="whole" bldLvl="1" animBg="1" rev="0" advAuto="0" spid="377" grpId="7"/>
      <p:bldP build="whole" bldLvl="1" animBg="1" rev="0" advAuto="0" spid="387" grpId="14"/>
      <p:bldP build="whole" bldLvl="1" animBg="1" rev="0" advAuto="0" spid="389" grpId="18"/>
      <p:bldP build="whole" bldLvl="1" animBg="1" rev="0" advAuto="0" spid="384" grpId="9"/>
      <p:bldP build="whole" bldLvl="1" animBg="1" rev="0" advAuto="0" spid="390" grpId="16"/>
      <p:bldP build="whole" bldLvl="1" animBg="1" rev="0" advAuto="0" spid="385" grpId="2"/>
      <p:bldP build="whole" bldLvl="1" animBg="1" rev="0" advAuto="0" spid="379" grpId="5"/>
      <p:bldP build="whole" bldLvl="1" animBg="1" rev="0" advAuto="0" spid="388" grpId="15"/>
      <p:bldP build="whole" bldLvl="1" animBg="1" rev="0" advAuto="0" spid="383" grpId="4"/>
      <p:bldP build="whole" bldLvl="1" animBg="1" rev="0" advAuto="0" spid="378" grpId="1"/>
      <p:bldP build="whole" bldLvl="1" animBg="1" rev="0" advAuto="0" spid="391" grpId="17"/>
      <p:bldP build="whole" bldLvl="1" animBg="1" rev="0" advAuto="0" spid="386" grpId="13"/>
      <p:bldP build="whole" bldLvl="1" animBg="1" rev="0" advAuto="0" spid="380" grpId="8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50" y="0"/>
            <a:ext cx="9107489" cy="6172200"/>
          </a:xfrm>
          <a:prstGeom prst="rect">
            <a:avLst/>
          </a:prstGeom>
          <a:ln w="12700">
            <a:miter lim="400000"/>
          </a:ln>
        </p:spPr>
      </p:pic>
      <p:sp>
        <p:nvSpPr>
          <p:cNvPr id="394" name="Text Box 4"/>
          <p:cNvSpPr txBox="1"/>
          <p:nvPr/>
        </p:nvSpPr>
        <p:spPr>
          <a:xfrm>
            <a:off x="312419" y="6286500"/>
            <a:ext cx="8519162" cy="499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1400"/>
              </a:spcBef>
              <a:defRPr b="0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Glomerulus: </a:t>
            </a:r>
            <a:r>
              <a:rPr>
                <a:latin typeface="Arial"/>
                <a:ea typeface="Arial"/>
                <a:cs typeface="Arial"/>
                <a:sym typeface="Arial"/>
              </a:rPr>
              <a:t>“</a:t>
            </a:r>
            <a:r>
              <a:t>wire loop</a:t>
            </a:r>
            <a:r>
              <a:rPr>
                <a:latin typeface="Arial"/>
                <a:ea typeface="Arial"/>
                <a:cs typeface="Arial"/>
                <a:sym typeface="Arial"/>
              </a:rPr>
              <a:t>”</a:t>
            </a:r>
            <a:r>
              <a:t> capillary appearance</a:t>
            </a:r>
          </a:p>
        </p:txBody>
      </p:sp>
      <p:pic>
        <p:nvPicPr>
          <p:cNvPr id="395" name="Ink 4" descr="Ink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82160" y="2473200"/>
            <a:ext cx="487801" cy="543601"/>
          </a:xfrm>
          <a:prstGeom prst="rect">
            <a:avLst/>
          </a:prstGeom>
          <a:ln w="12700">
            <a:miter lim="400000"/>
          </a:ln>
        </p:spPr>
      </p:pic>
      <p:sp>
        <p:nvSpPr>
          <p:cNvPr id="396" name="Straight Arrow Connector 6"/>
          <p:cNvSpPr/>
          <p:nvPr/>
        </p:nvSpPr>
        <p:spPr>
          <a:xfrm flipH="1">
            <a:off x="3246120" y="2258567"/>
            <a:ext cx="685801" cy="4572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97" name="TextBox 10"/>
          <p:cNvSpPr txBox="1"/>
          <p:nvPr/>
        </p:nvSpPr>
        <p:spPr>
          <a:xfrm>
            <a:off x="3886200" y="1981199"/>
            <a:ext cx="685800" cy="333089"/>
          </a:xfrm>
          <a:prstGeom prst="rect">
            <a:avLst/>
          </a:prstGeom>
          <a:solidFill>
            <a:srgbClr val="FFFFFF">
              <a:alpha val="69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0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RBC</a:t>
            </a:r>
          </a:p>
        </p:txBody>
      </p:sp>
      <p:sp>
        <p:nvSpPr>
          <p:cNvPr id="398" name="Straight Arrow Connector 13"/>
          <p:cNvSpPr/>
          <p:nvPr/>
        </p:nvSpPr>
        <p:spPr>
          <a:xfrm flipH="1">
            <a:off x="3505199" y="2819400"/>
            <a:ext cx="914401" cy="0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99" name="TextBox 14"/>
          <p:cNvSpPr txBox="1"/>
          <p:nvPr/>
        </p:nvSpPr>
        <p:spPr>
          <a:xfrm>
            <a:off x="4419600" y="2590799"/>
            <a:ext cx="1066800" cy="333089"/>
          </a:xfrm>
          <a:prstGeom prst="rect">
            <a:avLst/>
          </a:prstGeom>
          <a:solidFill>
            <a:srgbClr val="FFFFFF">
              <a:alpha val="69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0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capillary</a:t>
            </a:r>
          </a:p>
        </p:txBody>
      </p:sp>
      <p:sp>
        <p:nvSpPr>
          <p:cNvPr id="400" name="Straight Arrow Connector 12"/>
          <p:cNvSpPr/>
          <p:nvPr/>
        </p:nvSpPr>
        <p:spPr>
          <a:xfrm flipH="1" flipV="1">
            <a:off x="4038599" y="4419599"/>
            <a:ext cx="762001" cy="5334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01" name="Straight Arrow Connector 15"/>
          <p:cNvSpPr/>
          <p:nvPr/>
        </p:nvSpPr>
        <p:spPr>
          <a:xfrm flipV="1">
            <a:off x="5562600" y="3657599"/>
            <a:ext cx="0" cy="12192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02" name="TextBox 20"/>
          <p:cNvSpPr txBox="1"/>
          <p:nvPr/>
        </p:nvSpPr>
        <p:spPr>
          <a:xfrm>
            <a:off x="4534486" y="4952999"/>
            <a:ext cx="1600201" cy="333089"/>
          </a:xfrm>
          <a:prstGeom prst="rect">
            <a:avLst/>
          </a:prstGeom>
          <a:solidFill>
            <a:srgbClr val="FFFFFF">
              <a:alpha val="69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0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“wire loop”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00" grpId="6"/>
      <p:bldP build="whole" bldLvl="1" animBg="1" rev="0" advAuto="0" spid="398" grpId="4"/>
      <p:bldP build="whole" bldLvl="1" animBg="1" rev="0" advAuto="0" spid="395" grpId="3"/>
      <p:bldP build="whole" bldLvl="1" animBg="1" rev="0" advAuto="0" spid="401" grpId="7"/>
      <p:bldP build="whole" bldLvl="1" animBg="1" rev="0" advAuto="0" spid="396" grpId="1"/>
      <p:bldP build="whole" bldLvl="1" animBg="1" rev="0" advAuto="0" spid="399" grpId="5"/>
      <p:bldP build="whole" bldLvl="1" animBg="1" rev="0" advAuto="0" spid="402" grpId="8"/>
      <p:bldP build="whole" bldLvl="1" animBg="1" rev="0" advAuto="0" spid="397" grpId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9750" y="228600"/>
            <a:ext cx="4152900" cy="5715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5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940300" y="242888"/>
            <a:ext cx="3594100" cy="5686426"/>
          </a:xfrm>
          <a:prstGeom prst="rect">
            <a:avLst/>
          </a:prstGeom>
          <a:ln w="12700">
            <a:miter lim="400000"/>
          </a:ln>
        </p:spPr>
      </p:pic>
      <p:sp>
        <p:nvSpPr>
          <p:cNvPr id="406" name="Text Box 7"/>
          <p:cNvSpPr txBox="1"/>
          <p:nvPr/>
        </p:nvSpPr>
        <p:spPr>
          <a:xfrm>
            <a:off x="312419" y="6182379"/>
            <a:ext cx="8519162" cy="444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600"/>
              </a:spcBef>
              <a:defRPr b="0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Arthritis: Hitch-hiker’s thumb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41475" y="0"/>
            <a:ext cx="6049963" cy="6172200"/>
          </a:xfrm>
          <a:prstGeom prst="rect">
            <a:avLst/>
          </a:prstGeom>
          <a:ln w="12700">
            <a:miter lim="400000"/>
          </a:ln>
        </p:spPr>
      </p:pic>
      <p:sp>
        <p:nvSpPr>
          <p:cNvPr id="411" name="Text Box 4"/>
          <p:cNvSpPr txBox="1"/>
          <p:nvPr/>
        </p:nvSpPr>
        <p:spPr>
          <a:xfrm>
            <a:off x="312419" y="6286500"/>
            <a:ext cx="8519162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400"/>
              </a:spcBef>
              <a:defRPr b="0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Endocarditis: Libman-Sacks lesions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40000" y="50800"/>
            <a:ext cx="4025900" cy="6067425"/>
          </a:xfrm>
          <a:prstGeom prst="rect">
            <a:avLst/>
          </a:prstGeom>
          <a:ln w="12700">
            <a:miter lim="400000"/>
          </a:ln>
        </p:spPr>
      </p:pic>
      <p:sp>
        <p:nvSpPr>
          <p:cNvPr id="414" name="Text Box 4"/>
          <p:cNvSpPr txBox="1"/>
          <p:nvPr/>
        </p:nvSpPr>
        <p:spPr>
          <a:xfrm>
            <a:off x="312419" y="6286499"/>
            <a:ext cx="8519162" cy="444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600"/>
              </a:spcBef>
              <a:defRPr b="0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Libman-Sacks lesions</a:t>
            </a:r>
          </a:p>
        </p:txBody>
      </p:sp>
      <p:sp>
        <p:nvSpPr>
          <p:cNvPr id="415" name="TextBox 13"/>
          <p:cNvSpPr txBox="1"/>
          <p:nvPr/>
        </p:nvSpPr>
        <p:spPr>
          <a:xfrm>
            <a:off x="4114800" y="609601"/>
            <a:ext cx="1143000" cy="392470"/>
          </a:xfrm>
          <a:prstGeom prst="rect">
            <a:avLst/>
          </a:prstGeom>
          <a:solidFill>
            <a:srgbClr val="FFFFFF">
              <a:alpha val="7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Atrium</a:t>
            </a:r>
          </a:p>
        </p:txBody>
      </p:sp>
      <p:sp>
        <p:nvSpPr>
          <p:cNvPr id="416" name="TextBox 17"/>
          <p:cNvSpPr txBox="1"/>
          <p:nvPr/>
        </p:nvSpPr>
        <p:spPr>
          <a:xfrm>
            <a:off x="2438400" y="5181600"/>
            <a:ext cx="1447800" cy="392470"/>
          </a:xfrm>
          <a:prstGeom prst="rect">
            <a:avLst/>
          </a:prstGeom>
          <a:solidFill>
            <a:srgbClr val="FFFFFF">
              <a:alpha val="7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Ventricle</a:t>
            </a:r>
          </a:p>
        </p:txBody>
      </p:sp>
      <p:sp>
        <p:nvSpPr>
          <p:cNvPr id="417" name="TextBox 18"/>
          <p:cNvSpPr txBox="1"/>
          <p:nvPr/>
        </p:nvSpPr>
        <p:spPr>
          <a:xfrm>
            <a:off x="7010400" y="3013500"/>
            <a:ext cx="1447800" cy="760771"/>
          </a:xfrm>
          <a:prstGeom prst="rect">
            <a:avLst/>
          </a:prstGeom>
          <a:solidFill>
            <a:srgbClr val="FFFFFF">
              <a:alpha val="7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Chordae tendinae</a:t>
            </a:r>
          </a:p>
        </p:txBody>
      </p:sp>
      <p:sp>
        <p:nvSpPr>
          <p:cNvPr id="418" name="Straight Arrow Connector 19"/>
          <p:cNvSpPr/>
          <p:nvPr/>
        </p:nvSpPr>
        <p:spPr>
          <a:xfrm flipH="1">
            <a:off x="5638799" y="3429000"/>
            <a:ext cx="1371601" cy="0"/>
          </a:xfrm>
          <a:prstGeom prst="line">
            <a:avLst/>
          </a:prstGeom>
          <a:ln w="31750">
            <a:solidFill>
              <a:srgbClr val="404040"/>
            </a:solidFill>
            <a:tailEnd type="triangle"/>
          </a:ln>
          <a:effectLst>
            <a:outerShdw sx="100000" sy="100000" kx="0" ky="0" algn="b" rotWithShape="0" blurRad="50800" dist="25400" dir="5400000">
              <a:srgbClr val="FFFFFF"/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19" name="Straight Arrow Connector 21"/>
          <p:cNvSpPr/>
          <p:nvPr/>
        </p:nvSpPr>
        <p:spPr>
          <a:xfrm flipH="1">
            <a:off x="5714999" y="3581400"/>
            <a:ext cx="1295401" cy="381001"/>
          </a:xfrm>
          <a:prstGeom prst="line">
            <a:avLst/>
          </a:prstGeom>
          <a:ln w="31750">
            <a:solidFill>
              <a:srgbClr val="404040"/>
            </a:solidFill>
            <a:tailEnd type="triangle"/>
          </a:ln>
          <a:effectLst>
            <a:outerShdw sx="100000" sy="100000" kx="0" ky="0" algn="b" rotWithShape="0" blurRad="50800" dist="25400" dir="5400000">
              <a:srgbClr val="FFFFFF"/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20" name="TextBox 23"/>
          <p:cNvSpPr txBox="1"/>
          <p:nvPr/>
        </p:nvSpPr>
        <p:spPr>
          <a:xfrm>
            <a:off x="7010400" y="1676400"/>
            <a:ext cx="1447800" cy="392470"/>
          </a:xfrm>
          <a:prstGeom prst="rect">
            <a:avLst/>
          </a:prstGeom>
          <a:solidFill>
            <a:srgbClr val="FFFFFF">
              <a:alpha val="7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Valve</a:t>
            </a:r>
          </a:p>
        </p:txBody>
      </p:sp>
      <p:sp>
        <p:nvSpPr>
          <p:cNvPr id="421" name="Straight Arrow Connector 24"/>
          <p:cNvSpPr/>
          <p:nvPr/>
        </p:nvSpPr>
        <p:spPr>
          <a:xfrm flipH="1" flipV="1">
            <a:off x="5257799" y="1904999"/>
            <a:ext cx="1981201" cy="1"/>
          </a:xfrm>
          <a:prstGeom prst="line">
            <a:avLst/>
          </a:prstGeom>
          <a:ln w="31750">
            <a:solidFill>
              <a:srgbClr val="404040"/>
            </a:solidFill>
            <a:tailEnd type="triangle"/>
          </a:ln>
          <a:effectLst>
            <a:outerShdw sx="100000" sy="100000" kx="0" ky="0" algn="b" rotWithShape="0" blurRad="50800" dist="25400" dir="5400000">
              <a:srgbClr val="FFFFFF"/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22" name="TextBox 26"/>
          <p:cNvSpPr txBox="1"/>
          <p:nvPr/>
        </p:nvSpPr>
        <p:spPr>
          <a:xfrm>
            <a:off x="152400" y="2514599"/>
            <a:ext cx="1981200" cy="760771"/>
          </a:xfrm>
          <a:prstGeom prst="rect">
            <a:avLst/>
          </a:prstGeom>
          <a:solidFill>
            <a:srgbClr val="FFFFFF">
              <a:alpha val="7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Libman-Sacks lesions</a:t>
            </a:r>
          </a:p>
        </p:txBody>
      </p:sp>
      <p:pic>
        <p:nvPicPr>
          <p:cNvPr id="423" name="Ink 20" descr="Ink 2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65419" y="3011209"/>
            <a:ext cx="1095481" cy="1213561"/>
          </a:xfrm>
          <a:prstGeom prst="rect">
            <a:avLst/>
          </a:prstGeom>
          <a:ln w="12700">
            <a:miter lim="400000"/>
          </a:ln>
        </p:spPr>
      </p:pic>
      <p:pic>
        <p:nvPicPr>
          <p:cNvPr id="424" name="Ink 22" descr="Ink 2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767739" y="2384088"/>
            <a:ext cx="346681" cy="315001"/>
          </a:xfrm>
          <a:prstGeom prst="rect">
            <a:avLst/>
          </a:prstGeom>
          <a:ln w="12700">
            <a:miter lim="400000"/>
          </a:ln>
        </p:spPr>
      </p:pic>
      <p:sp>
        <p:nvSpPr>
          <p:cNvPr id="425" name="Straight Arrow Connector 29"/>
          <p:cNvSpPr/>
          <p:nvPr/>
        </p:nvSpPr>
        <p:spPr>
          <a:xfrm flipV="1">
            <a:off x="2057400" y="2590799"/>
            <a:ext cx="1676401" cy="228602"/>
          </a:xfrm>
          <a:prstGeom prst="line">
            <a:avLst/>
          </a:prstGeom>
          <a:ln w="31750">
            <a:solidFill>
              <a:srgbClr val="404040"/>
            </a:solidFill>
            <a:tailEnd type="triangle"/>
          </a:ln>
          <a:effectLst>
            <a:outerShdw sx="100000" sy="100000" kx="0" ky="0" algn="b" rotWithShape="0" blurRad="50800" dist="25400" dir="5400000">
              <a:srgbClr val="FFFFFF"/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26" name="Straight Arrow Connector 31"/>
          <p:cNvSpPr/>
          <p:nvPr/>
        </p:nvSpPr>
        <p:spPr>
          <a:xfrm>
            <a:off x="1752600" y="3124200"/>
            <a:ext cx="1219201" cy="228601"/>
          </a:xfrm>
          <a:prstGeom prst="line">
            <a:avLst/>
          </a:prstGeom>
          <a:ln w="31750">
            <a:solidFill>
              <a:srgbClr val="404040"/>
            </a:solidFill>
            <a:tailEnd type="triangle"/>
          </a:ln>
          <a:effectLst>
            <a:outerShdw sx="100000" sy="100000" kx="0" ky="0" algn="b" rotWithShape="0" blurRad="50800" dist="25400" dir="5400000">
              <a:srgbClr val="FFFFFF"/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24" grpId="9"/>
      <p:bldP build="whole" bldLvl="1" animBg="1" rev="0" advAuto="0" spid="421" grpId="3"/>
      <p:bldP build="whole" bldLvl="1" animBg="1" rev="0" advAuto="0" spid="423" grpId="8"/>
      <p:bldP build="whole" bldLvl="1" animBg="1" rev="0" advAuto="0" spid="420" grpId="4"/>
      <p:bldP build="whole" bldLvl="1" animBg="1" rev="0" advAuto="0" spid="416" grpId="2"/>
      <p:bldP build="whole" bldLvl="1" animBg="1" rev="0" advAuto="0" spid="419" grpId="6"/>
      <p:bldP build="whole" bldLvl="1" animBg="1" rev="0" advAuto="0" spid="426" grpId="11"/>
      <p:bldP build="whole" bldLvl="1" animBg="1" rev="0" advAuto="0" spid="425" grpId="12"/>
      <p:bldP build="whole" bldLvl="1" animBg="1" rev="0" advAuto="0" spid="418" grpId="5"/>
      <p:bldP build="whole" bldLvl="1" animBg="1" rev="0" advAuto="0" spid="422" grpId="10"/>
      <p:bldP build="whole" bldLvl="1" animBg="1" rev="0" advAuto="0" spid="415" grpId="1"/>
      <p:bldP build="whole" bldLvl="1" animBg="1" rev="0" advAuto="0" spid="417" grpId="7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rcRect l="282" t="810" r="0" b="540"/>
          <a:stretch>
            <a:fillRect/>
          </a:stretch>
        </p:blipFill>
        <p:spPr>
          <a:xfrm>
            <a:off x="101599" y="1142999"/>
            <a:ext cx="8966202" cy="4637089"/>
          </a:xfrm>
          <a:prstGeom prst="rect">
            <a:avLst/>
          </a:prstGeom>
          <a:ln w="12700">
            <a:miter lim="400000"/>
          </a:ln>
        </p:spPr>
      </p:pic>
      <p:sp>
        <p:nvSpPr>
          <p:cNvPr id="429" name="Text Box 5"/>
          <p:cNvSpPr txBox="1"/>
          <p:nvPr/>
        </p:nvSpPr>
        <p:spPr>
          <a:xfrm>
            <a:off x="312419" y="6019799"/>
            <a:ext cx="8519162" cy="444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600"/>
              </a:spcBef>
              <a:defRPr b="0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Non-specific buccal lesion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Rectangle 3"/>
          <p:cNvSpPr txBox="1"/>
          <p:nvPr>
            <p:ph type="body" idx="1"/>
          </p:nvPr>
        </p:nvSpPr>
        <p:spPr>
          <a:xfrm>
            <a:off x="1346200" y="1701800"/>
            <a:ext cx="6705600" cy="4419600"/>
          </a:xfrm>
          <a:prstGeom prst="rect">
            <a:avLst/>
          </a:prstGeom>
        </p:spPr>
        <p:txBody>
          <a:bodyPr/>
          <a:lstStyle/>
          <a:p>
            <a:pPr marL="339470" indent="-339470" defTabSz="905255">
              <a:spcBef>
                <a:spcPts val="1400"/>
              </a:spcBef>
              <a:buSzPct val="100000"/>
              <a:defRPr sz="2376"/>
            </a:pPr>
            <a:r>
              <a:t>Young woman with polyarthritis and a butterfly </a:t>
            </a:r>
            <a:br/>
            <a:r>
              <a:t>(or other) skin rash</a:t>
            </a:r>
          </a:p>
          <a:p>
            <a:pPr marL="339470" indent="-339470" defTabSz="905255">
              <a:spcBef>
                <a:spcPts val="1400"/>
              </a:spcBef>
              <a:buSzPct val="100000"/>
              <a:defRPr sz="2376"/>
            </a:pPr>
            <a:r>
              <a:t>Fatigue</a:t>
            </a:r>
          </a:p>
          <a:p>
            <a:pPr marL="339470" indent="-339470" defTabSz="905255">
              <a:spcBef>
                <a:spcPts val="1400"/>
              </a:spcBef>
              <a:buSzPct val="100000"/>
              <a:defRPr sz="2376"/>
            </a:pPr>
            <a:r>
              <a:t>Sensitivity to sunlight</a:t>
            </a:r>
          </a:p>
          <a:p>
            <a:pPr marL="339470" indent="-339470" defTabSz="905255">
              <a:spcBef>
                <a:spcPts val="1400"/>
              </a:spcBef>
              <a:buSzPct val="100000"/>
              <a:defRPr sz="2376"/>
            </a:pPr>
            <a:r>
              <a:t>Headaches, seizures, or psychiatric problems</a:t>
            </a:r>
          </a:p>
          <a:p>
            <a:pPr marL="339470" indent="-339470" defTabSz="905255">
              <a:spcBef>
                <a:spcPts val="1400"/>
              </a:spcBef>
              <a:buSzPct val="100000"/>
              <a:defRPr sz="2376"/>
            </a:pPr>
            <a:r>
              <a:t>Pleuritic chest pain</a:t>
            </a:r>
          </a:p>
          <a:p>
            <a:pPr marL="339470" indent="-339470" defTabSz="905255">
              <a:spcBef>
                <a:spcPts val="1400"/>
              </a:spcBef>
              <a:buSzPct val="100000"/>
              <a:defRPr sz="2376"/>
            </a:pPr>
            <a:r>
              <a:t>Unexplained fever</a:t>
            </a:r>
          </a:p>
          <a:p>
            <a:pPr marL="339470" indent="-339470" defTabSz="905255">
              <a:spcBef>
                <a:spcPts val="1400"/>
              </a:spcBef>
              <a:buSzPct val="100000"/>
              <a:defRPr sz="2376"/>
            </a:pPr>
            <a:r>
              <a:t>Oral lesions (not super common though): nonspecific, red-white, erosive</a:t>
            </a:r>
          </a:p>
        </p:txBody>
      </p:sp>
      <p:sp>
        <p:nvSpPr>
          <p:cNvPr id="432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SLE: Things a Dentist Might See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Rectangle 3"/>
          <p:cNvSpPr txBox="1"/>
          <p:nvPr>
            <p:ph type="body" idx="1"/>
          </p:nvPr>
        </p:nvSpPr>
        <p:spPr>
          <a:xfrm>
            <a:off x="1295400" y="2133600"/>
            <a:ext cx="7162800" cy="36576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400"/>
              </a:spcBef>
              <a:buSzPct val="100000"/>
            </a:pPr>
            <a:r>
              <a:t>Variable! Some patients have just one or two episodes, rare patients die within months.</a:t>
            </a:r>
          </a:p>
          <a:p>
            <a:pPr>
              <a:spcBef>
                <a:spcPts val="1400"/>
              </a:spcBef>
              <a:buSzPct val="100000"/>
            </a:pPr>
            <a:r>
              <a:t>Some patients have a limited form involving just skin.</a:t>
            </a:r>
          </a:p>
          <a:p>
            <a:pPr>
              <a:spcBef>
                <a:spcPts val="1400"/>
              </a:spcBef>
              <a:buSzPct val="100000"/>
            </a:pPr>
            <a:r>
              <a:t>Most patients: relapses/remissions over many years.</a:t>
            </a:r>
          </a:p>
          <a:p>
            <a:pPr>
              <a:spcBef>
                <a:spcPts val="1400"/>
              </a:spcBef>
              <a:buSzPct val="100000"/>
            </a:pPr>
            <a:r>
              <a:t>Treatment: rituximab, steroids</a:t>
            </a:r>
          </a:p>
          <a:p>
            <a:pPr>
              <a:spcBef>
                <a:spcPts val="1400"/>
              </a:spcBef>
              <a:buSzPct val="100000"/>
            </a:pPr>
            <a:r>
              <a:t>80% 10-year survival</a:t>
            </a:r>
          </a:p>
          <a:p>
            <a:pPr>
              <a:spcBef>
                <a:spcPts val="1400"/>
              </a:spcBef>
              <a:buSzPct val="100000"/>
            </a:pPr>
            <a:r>
              <a:t>Most common cause of death: renal failure</a:t>
            </a:r>
          </a:p>
        </p:txBody>
      </p:sp>
      <p:sp>
        <p:nvSpPr>
          <p:cNvPr id="435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SLE Prognosis</a:t>
            </a:r>
          </a:p>
        </p:txBody>
      </p:sp>
      <p:sp>
        <p:nvSpPr>
          <p:cNvPr id="436" name="TextBox 5"/>
          <p:cNvSpPr txBox="1"/>
          <p:nvPr/>
        </p:nvSpPr>
        <p:spPr>
          <a:xfrm>
            <a:off x="5760719" y="4420495"/>
            <a:ext cx="3325989" cy="7607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Antibody-derived drug that kills B cells</a:t>
            </a:r>
          </a:p>
        </p:txBody>
      </p:sp>
      <p:grpSp>
        <p:nvGrpSpPr>
          <p:cNvPr id="439" name="Group 12"/>
          <p:cNvGrpSpPr/>
          <p:nvPr/>
        </p:nvGrpSpPr>
        <p:grpSpPr>
          <a:xfrm>
            <a:off x="4309999" y="4488640"/>
            <a:ext cx="1405081" cy="319681"/>
            <a:chOff x="0" y="0"/>
            <a:chExt cx="1405080" cy="319680"/>
          </a:xfrm>
        </p:grpSpPr>
        <p:pic>
          <p:nvPicPr>
            <p:cNvPr id="437" name="Ink 10" descr="Ink 10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368721" cy="259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8" name="Ink 11" descr="Ink 11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231200" y="231840"/>
              <a:ext cx="173881" cy="878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Rectangle 3"/>
          <p:cNvSpPr txBox="1"/>
          <p:nvPr>
            <p:ph type="body" sz="half" idx="1"/>
          </p:nvPr>
        </p:nvSpPr>
        <p:spPr>
          <a:xfrm>
            <a:off x="1295400" y="2362200"/>
            <a:ext cx="6629400" cy="24384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400"/>
              </a:spcBef>
              <a:buClr>
                <a:srgbClr val="509601"/>
              </a:buClr>
              <a:buSzPct val="90000"/>
            </a:pPr>
            <a:r>
              <a:t>Symmetric arthritis starting in small joints</a:t>
            </a:r>
          </a:p>
          <a:p>
            <a:pPr>
              <a:spcBef>
                <a:spcPts val="1400"/>
              </a:spcBef>
              <a:buClr>
                <a:srgbClr val="509601"/>
              </a:buClr>
              <a:buSzPct val="90000"/>
            </a:pPr>
            <a:r>
              <a:t>May have systemic manifestations</a:t>
            </a:r>
          </a:p>
          <a:p>
            <a:pPr>
              <a:spcBef>
                <a:spcPts val="1400"/>
              </a:spcBef>
              <a:buClr>
                <a:srgbClr val="509601"/>
              </a:buClr>
              <a:buSzPct val="90000"/>
            </a:pPr>
            <a:r>
              <a:t>Rheumatoid factor helps in diagnosis</a:t>
            </a:r>
          </a:p>
          <a:p>
            <a:pPr>
              <a:spcBef>
                <a:spcPts val="1400"/>
              </a:spcBef>
              <a:buClr>
                <a:srgbClr val="509601"/>
              </a:buClr>
              <a:buSzPct val="90000"/>
            </a:pPr>
            <a:r>
              <a:t>Cytokines (especially TNF) cause damage</a:t>
            </a:r>
          </a:p>
        </p:txBody>
      </p:sp>
      <p:sp>
        <p:nvSpPr>
          <p:cNvPr id="442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Rheumatoid Arthritis</a:t>
            </a:r>
          </a:p>
        </p:txBody>
      </p:sp>
      <p:sp>
        <p:nvSpPr>
          <p:cNvPr id="443" name="Rectangle 5"/>
          <p:cNvSpPr/>
          <p:nvPr/>
        </p:nvSpPr>
        <p:spPr>
          <a:xfrm>
            <a:off x="901396" y="1890157"/>
            <a:ext cx="7332887" cy="2999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2" h="21371" fill="norm" stroke="1" extrusionOk="0">
                <a:moveTo>
                  <a:pt x="38" y="106"/>
                </a:moveTo>
                <a:cubicBezTo>
                  <a:pt x="471" y="129"/>
                  <a:pt x="1074" y="206"/>
                  <a:pt x="1776" y="106"/>
                </a:cubicBezTo>
                <a:cubicBezTo>
                  <a:pt x="2477" y="6"/>
                  <a:pt x="2463" y="94"/>
                  <a:pt x="3083" y="106"/>
                </a:cubicBezTo>
                <a:cubicBezTo>
                  <a:pt x="3704" y="118"/>
                  <a:pt x="4947" y="248"/>
                  <a:pt x="5464" y="106"/>
                </a:cubicBezTo>
                <a:cubicBezTo>
                  <a:pt x="5982" y="-36"/>
                  <a:pt x="6638" y="153"/>
                  <a:pt x="7202" y="106"/>
                </a:cubicBezTo>
                <a:cubicBezTo>
                  <a:pt x="7765" y="59"/>
                  <a:pt x="8210" y="28"/>
                  <a:pt x="8939" y="106"/>
                </a:cubicBezTo>
                <a:cubicBezTo>
                  <a:pt x="9667" y="184"/>
                  <a:pt x="10558" y="259"/>
                  <a:pt x="11320" y="106"/>
                </a:cubicBezTo>
                <a:cubicBezTo>
                  <a:pt x="12082" y="-47"/>
                  <a:pt x="12374" y="-23"/>
                  <a:pt x="12842" y="106"/>
                </a:cubicBezTo>
                <a:cubicBezTo>
                  <a:pt x="13310" y="235"/>
                  <a:pt x="14064" y="92"/>
                  <a:pt x="15223" y="106"/>
                </a:cubicBezTo>
                <a:cubicBezTo>
                  <a:pt x="16383" y="120"/>
                  <a:pt x="17069" y="307"/>
                  <a:pt x="17605" y="106"/>
                </a:cubicBezTo>
                <a:cubicBezTo>
                  <a:pt x="18140" y="-95"/>
                  <a:pt x="18786" y="96"/>
                  <a:pt x="19556" y="106"/>
                </a:cubicBezTo>
                <a:cubicBezTo>
                  <a:pt x="20327" y="115"/>
                  <a:pt x="20890" y="207"/>
                  <a:pt x="21508" y="106"/>
                </a:cubicBezTo>
                <a:cubicBezTo>
                  <a:pt x="21429" y="1855"/>
                  <a:pt x="21561" y="3040"/>
                  <a:pt x="21508" y="4129"/>
                </a:cubicBezTo>
                <a:cubicBezTo>
                  <a:pt x="21455" y="5217"/>
                  <a:pt x="21545" y="5986"/>
                  <a:pt x="21508" y="7728"/>
                </a:cubicBezTo>
                <a:cubicBezTo>
                  <a:pt x="21471" y="9471"/>
                  <a:pt x="21540" y="10290"/>
                  <a:pt x="21508" y="11963"/>
                </a:cubicBezTo>
                <a:cubicBezTo>
                  <a:pt x="21476" y="13636"/>
                  <a:pt x="21539" y="14804"/>
                  <a:pt x="21508" y="16198"/>
                </a:cubicBezTo>
                <a:cubicBezTo>
                  <a:pt x="21477" y="17591"/>
                  <a:pt x="21551" y="19640"/>
                  <a:pt x="21508" y="21279"/>
                </a:cubicBezTo>
                <a:cubicBezTo>
                  <a:pt x="20614" y="21427"/>
                  <a:pt x="20175" y="21222"/>
                  <a:pt x="19342" y="21279"/>
                </a:cubicBezTo>
                <a:cubicBezTo>
                  <a:pt x="18509" y="21337"/>
                  <a:pt x="18098" y="21359"/>
                  <a:pt x="17390" y="21279"/>
                </a:cubicBezTo>
                <a:cubicBezTo>
                  <a:pt x="16682" y="21199"/>
                  <a:pt x="16451" y="21188"/>
                  <a:pt x="16082" y="21279"/>
                </a:cubicBezTo>
                <a:cubicBezTo>
                  <a:pt x="15713" y="21371"/>
                  <a:pt x="15076" y="21316"/>
                  <a:pt x="14560" y="21279"/>
                </a:cubicBezTo>
                <a:cubicBezTo>
                  <a:pt x="14043" y="21242"/>
                  <a:pt x="13266" y="21499"/>
                  <a:pt x="12179" y="21279"/>
                </a:cubicBezTo>
                <a:cubicBezTo>
                  <a:pt x="11091" y="21059"/>
                  <a:pt x="10729" y="21473"/>
                  <a:pt x="10227" y="21279"/>
                </a:cubicBezTo>
                <a:cubicBezTo>
                  <a:pt x="9724" y="21086"/>
                  <a:pt x="9343" y="21309"/>
                  <a:pt x="8704" y="21279"/>
                </a:cubicBezTo>
                <a:cubicBezTo>
                  <a:pt x="8066" y="21250"/>
                  <a:pt x="7640" y="21497"/>
                  <a:pt x="6753" y="21279"/>
                </a:cubicBezTo>
                <a:cubicBezTo>
                  <a:pt x="5866" y="21061"/>
                  <a:pt x="6034" y="21237"/>
                  <a:pt x="5445" y="21279"/>
                </a:cubicBezTo>
                <a:cubicBezTo>
                  <a:pt x="4856" y="21322"/>
                  <a:pt x="4713" y="21235"/>
                  <a:pt x="4137" y="21279"/>
                </a:cubicBezTo>
                <a:cubicBezTo>
                  <a:pt x="3562" y="21324"/>
                  <a:pt x="2879" y="21054"/>
                  <a:pt x="2185" y="21279"/>
                </a:cubicBezTo>
                <a:cubicBezTo>
                  <a:pt x="1492" y="21505"/>
                  <a:pt x="886" y="21237"/>
                  <a:pt x="38" y="21279"/>
                </a:cubicBezTo>
                <a:cubicBezTo>
                  <a:pt x="57" y="20124"/>
                  <a:pt x="52" y="18493"/>
                  <a:pt x="38" y="16833"/>
                </a:cubicBezTo>
                <a:cubicBezTo>
                  <a:pt x="25" y="15173"/>
                  <a:pt x="116" y="14748"/>
                  <a:pt x="38" y="12810"/>
                </a:cubicBezTo>
                <a:cubicBezTo>
                  <a:pt x="-39" y="10872"/>
                  <a:pt x="93" y="10404"/>
                  <a:pt x="38" y="9211"/>
                </a:cubicBezTo>
                <a:cubicBezTo>
                  <a:pt x="-16" y="8017"/>
                  <a:pt x="61" y="6159"/>
                  <a:pt x="38" y="4764"/>
                </a:cubicBezTo>
                <a:cubicBezTo>
                  <a:pt x="16" y="3369"/>
                  <a:pt x="-35" y="1063"/>
                  <a:pt x="38" y="106"/>
                </a:cubicBezTo>
                <a:close/>
              </a:path>
            </a:pathLst>
          </a:custGeom>
          <a:ln w="12700">
            <a:solidFill>
              <a:srgbClr val="22228B"/>
            </a:solidFill>
          </a:ln>
        </p:spPr>
        <p:txBody>
          <a:bodyPr lIns="45719" rIns="45719"/>
          <a:lstStyle/>
          <a:p>
            <a:pPr algn="ctr">
              <a:spcBef>
                <a:spcPts val="1400"/>
              </a:spcBef>
              <a:defRPr b="0">
                <a:solidFill>
                  <a:srgbClr val="FFFFFF"/>
                </a:solidFill>
                <a:latin typeface="Batang"/>
                <a:ea typeface="Batang"/>
                <a:cs typeface="Batang"/>
                <a:sym typeface="Batang"/>
              </a:defRPr>
            </a:pPr>
          </a:p>
        </p:txBody>
      </p:sp>
      <p:grpSp>
        <p:nvGrpSpPr>
          <p:cNvPr id="446" name="Rectangle 5"/>
          <p:cNvGrpSpPr/>
          <p:nvPr/>
        </p:nvGrpSpPr>
        <p:grpSpPr>
          <a:xfrm>
            <a:off x="3543300" y="1676400"/>
            <a:ext cx="2057400" cy="457200"/>
            <a:chOff x="0" y="0"/>
            <a:chExt cx="2057400" cy="457200"/>
          </a:xfrm>
        </p:grpSpPr>
        <p:sp>
          <p:nvSpPr>
            <p:cNvPr id="444" name="Rectangle"/>
            <p:cNvSpPr/>
            <p:nvPr/>
          </p:nvSpPr>
          <p:spPr>
            <a:xfrm>
              <a:off x="0" y="0"/>
              <a:ext cx="2057400" cy="45720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342900" indent="-342900" algn="ctr">
                <a:spcBef>
                  <a:spcPts val="700"/>
                </a:spcBef>
                <a:defRPr b="0">
                  <a:solidFill>
                    <a:srgbClr val="FFFFFF"/>
                  </a:solidFill>
                  <a:latin typeface="Batang"/>
                  <a:ea typeface="Batang"/>
                  <a:cs typeface="Batang"/>
                  <a:sym typeface="Batang"/>
                </a:defRPr>
              </a:pPr>
            </a:p>
          </p:txBody>
        </p:sp>
        <p:sp>
          <p:nvSpPr>
            <p:cNvPr id="445" name="KNOW THIS"/>
            <p:cNvSpPr txBox="1"/>
            <p:nvPr/>
          </p:nvSpPr>
          <p:spPr>
            <a:xfrm>
              <a:off x="46038" y="0"/>
              <a:ext cx="1965324" cy="3899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t">
              <a:spAutoFit/>
            </a:bodyPr>
            <a:lstStyle>
              <a:lvl1pPr marL="342900" indent="-342900" algn="ctr">
                <a:spcBef>
                  <a:spcPts val="700"/>
                </a:spcBef>
                <a:defRPr spc="300">
                  <a:solidFill>
                    <a:srgbClr val="22228B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KNOW THIS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Rectangle 3"/>
          <p:cNvSpPr txBox="1"/>
          <p:nvPr>
            <p:ph type="body" idx="1"/>
          </p:nvPr>
        </p:nvSpPr>
        <p:spPr>
          <a:xfrm>
            <a:off x="367283" y="1536396"/>
            <a:ext cx="8409434" cy="497845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400"/>
              </a:spcBef>
              <a:buSzPct val="100000"/>
            </a:pPr>
            <a:r>
              <a:t>Genetic predisposition + environmental trigger</a:t>
            </a:r>
          </a:p>
          <a:p>
            <a:pPr>
              <a:spcBef>
                <a:spcPts val="1600"/>
              </a:spcBef>
              <a:buSzPct val="100000"/>
            </a:pPr>
            <a:r>
              <a:t>CD4+ T cells react against some joint antigen, and then:</a:t>
            </a:r>
          </a:p>
          <a:p>
            <a:pPr lvl="1" marL="800100" indent="-342900">
              <a:spcBef>
                <a:spcPts val="600"/>
              </a:spcBef>
              <a:buSzPct val="100000"/>
              <a:buChar char="•"/>
            </a:pPr>
            <a:r>
              <a:t>Stimulate inflammation</a:t>
            </a:r>
          </a:p>
          <a:p>
            <a:pPr lvl="1" marL="800100" indent="-342900">
              <a:spcBef>
                <a:spcPts val="600"/>
              </a:spcBef>
              <a:buSzPct val="100000"/>
              <a:buChar char="•"/>
            </a:pPr>
            <a:r>
              <a:t>Cause B cells to make antibodies (like rheumatoid factor, an IgM antibody directed against IgG that’s present in most patients) and cytokines.</a:t>
            </a:r>
          </a:p>
          <a:p>
            <a:pPr>
              <a:spcBef>
                <a:spcPts val="1600"/>
              </a:spcBef>
              <a:buSzPct val="100000"/>
            </a:pPr>
            <a:r>
              <a:t>The cytokine TNF (tumor necrosis factor) causes most of the damage in RA!</a:t>
            </a:r>
          </a:p>
          <a:p>
            <a:pPr lvl="1" marL="800100" indent="-342900">
              <a:spcBef>
                <a:spcPts val="600"/>
              </a:spcBef>
              <a:buSzPct val="100000"/>
              <a:buChar char="•"/>
            </a:pPr>
            <a:r>
              <a:t>Stimulates even more inflammation</a:t>
            </a:r>
          </a:p>
          <a:p>
            <a:pPr lvl="1" marL="800100" indent="-342900">
              <a:spcBef>
                <a:spcPts val="600"/>
              </a:spcBef>
              <a:buSzPct val="100000"/>
              <a:buChar char="•"/>
            </a:pPr>
            <a:r>
              <a:t>Tells synovial cells to make cartilage-damaging proteases</a:t>
            </a:r>
          </a:p>
        </p:txBody>
      </p:sp>
      <p:sp>
        <p:nvSpPr>
          <p:cNvPr id="449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RA Etiology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Rectangle 3"/>
          <p:cNvSpPr txBox="1"/>
          <p:nvPr>
            <p:ph type="body" sz="half" idx="1"/>
          </p:nvPr>
        </p:nvSpPr>
        <p:spPr>
          <a:xfrm>
            <a:off x="2019300" y="2133600"/>
            <a:ext cx="6096000" cy="35052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400"/>
              </a:spcBef>
              <a:buSzPct val="100000"/>
            </a:pPr>
            <a:r>
              <a:t>Arthritis</a:t>
            </a:r>
          </a:p>
          <a:p>
            <a:pPr>
              <a:spcBef>
                <a:spcPts val="1400"/>
              </a:spcBef>
              <a:buSzPct val="100000"/>
            </a:pPr>
            <a:r>
              <a:t>Rheumatoid nodules </a:t>
            </a:r>
          </a:p>
          <a:p>
            <a:pPr>
              <a:spcBef>
                <a:spcPts val="1400"/>
              </a:spcBef>
              <a:buSzPct val="100000"/>
            </a:pPr>
            <a:r>
              <a:t>Fever, fatigue</a:t>
            </a:r>
          </a:p>
          <a:p>
            <a:pPr>
              <a:spcBef>
                <a:spcPts val="1400"/>
              </a:spcBef>
              <a:buSzPct val="100000"/>
            </a:pPr>
            <a:r>
              <a:t>In severe cases, inflammation of other organs (heart, lungs, eyes…)</a:t>
            </a:r>
          </a:p>
        </p:txBody>
      </p:sp>
      <p:sp>
        <p:nvSpPr>
          <p:cNvPr id="452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>
              <a:defRPr sz="3400"/>
            </a:pPr>
            <a:r>
              <a:t>RA </a:t>
            </a:r>
            <a:r>
              <a:rPr sz="3600"/>
              <a:t>Signs</a:t>
            </a:r>
            <a:r>
              <a:t> and Symptoms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Rectangle 3"/>
          <p:cNvSpPr txBox="1"/>
          <p:nvPr>
            <p:ph type="body" sz="half" idx="1"/>
          </p:nvPr>
        </p:nvSpPr>
        <p:spPr>
          <a:xfrm>
            <a:off x="1600200" y="2286000"/>
            <a:ext cx="6096000" cy="33528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400"/>
              </a:spcBef>
              <a:buSzPct val="100000"/>
            </a:pPr>
            <a:r>
              <a:t>Mainly small joints (hands), but also knees, elbows, shoulders</a:t>
            </a:r>
          </a:p>
          <a:p>
            <a:pPr>
              <a:spcBef>
                <a:spcPts val="1400"/>
              </a:spcBef>
              <a:buSzPct val="100000"/>
            </a:pPr>
            <a:r>
              <a:t>Symmetric; characteristic hand features</a:t>
            </a:r>
          </a:p>
          <a:p>
            <a:pPr>
              <a:spcBef>
                <a:spcPts val="1400"/>
              </a:spcBef>
              <a:buSzPct val="100000"/>
            </a:pPr>
            <a:r>
              <a:t>Chronic synovitis (inflammation of synovium, which lines the joint cavity)</a:t>
            </a:r>
          </a:p>
          <a:p>
            <a:pPr lvl="1">
              <a:buSzPct val="100000"/>
              <a:buChar char="•"/>
            </a:pPr>
            <a:r>
              <a:t>synovial cell proliferation</a:t>
            </a:r>
            <a:endParaRPr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lvl="1">
              <a:buSzPct val="100000"/>
              <a:buChar char="•"/>
            </a:pPr>
            <a:r>
              <a:t>chronic inflammation</a:t>
            </a:r>
          </a:p>
        </p:txBody>
      </p:sp>
      <p:sp>
        <p:nvSpPr>
          <p:cNvPr id="455" name="Rectangle 2"/>
          <p:cNvSpPr txBox="1"/>
          <p:nvPr>
            <p:ph type="title"/>
          </p:nvPr>
        </p:nvSpPr>
        <p:spPr>
          <a:xfrm>
            <a:off x="152400" y="609600"/>
            <a:ext cx="8763000" cy="685800"/>
          </a:xfrm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Characteristic Features of Arthritis in RA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28070" y="366265"/>
            <a:ext cx="4279901" cy="5370513"/>
          </a:xfrm>
          <a:prstGeom prst="rect">
            <a:avLst/>
          </a:prstGeom>
          <a:ln w="12700">
            <a:miter lim="400000"/>
          </a:ln>
        </p:spPr>
      </p:pic>
      <p:sp>
        <p:nvSpPr>
          <p:cNvPr id="458" name="Text Box 4"/>
          <p:cNvSpPr txBox="1"/>
          <p:nvPr/>
        </p:nvSpPr>
        <p:spPr>
          <a:xfrm>
            <a:off x="312419" y="6154902"/>
            <a:ext cx="8519162" cy="392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400"/>
              </a:spcBef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Rheumatoid arthritis: synovitis</a:t>
            </a:r>
          </a:p>
        </p:txBody>
      </p:sp>
      <p:pic>
        <p:nvPicPr>
          <p:cNvPr id="459" name="Ink 2" descr="Ink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37689" y="2661398"/>
            <a:ext cx="4278241" cy="3000961"/>
          </a:xfrm>
          <a:prstGeom prst="rect">
            <a:avLst/>
          </a:prstGeom>
          <a:ln w="12700">
            <a:miter lim="400000"/>
          </a:ln>
        </p:spPr>
      </p:pic>
      <p:sp>
        <p:nvSpPr>
          <p:cNvPr id="460" name="Text Box 4"/>
          <p:cNvSpPr txBox="1"/>
          <p:nvPr/>
        </p:nvSpPr>
        <p:spPr>
          <a:xfrm>
            <a:off x="113029" y="3258909"/>
            <a:ext cx="2031576" cy="340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400"/>
              </a:spcBef>
              <a:defRPr b="0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Synovium</a:t>
            </a:r>
          </a:p>
        </p:txBody>
      </p:sp>
      <p:sp>
        <p:nvSpPr>
          <p:cNvPr id="461" name="Line"/>
          <p:cNvSpPr/>
          <p:nvPr/>
        </p:nvSpPr>
        <p:spPr>
          <a:xfrm flipV="1">
            <a:off x="2286337" y="1719943"/>
            <a:ext cx="1" cy="3967361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62" name="Line"/>
          <p:cNvSpPr/>
          <p:nvPr/>
        </p:nvSpPr>
        <p:spPr>
          <a:xfrm>
            <a:off x="1655827" y="3434742"/>
            <a:ext cx="558602" cy="1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63" name="Text Box 4"/>
          <p:cNvSpPr txBox="1"/>
          <p:nvPr/>
        </p:nvSpPr>
        <p:spPr>
          <a:xfrm>
            <a:off x="6769720" y="1762606"/>
            <a:ext cx="2031577" cy="6449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400"/>
              </a:spcBef>
              <a:defRPr b="0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Proliferation of synovial cells</a:t>
            </a:r>
          </a:p>
        </p:txBody>
      </p:sp>
      <p:sp>
        <p:nvSpPr>
          <p:cNvPr id="464" name="Text Box 4"/>
          <p:cNvSpPr txBox="1"/>
          <p:nvPr/>
        </p:nvSpPr>
        <p:spPr>
          <a:xfrm>
            <a:off x="6767180" y="4314421"/>
            <a:ext cx="2031576" cy="6449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400"/>
              </a:spcBef>
              <a:defRPr b="0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Chronic inflammation</a:t>
            </a:r>
          </a:p>
        </p:txBody>
      </p:sp>
      <p:sp>
        <p:nvSpPr>
          <p:cNvPr id="465" name="Line"/>
          <p:cNvSpPr/>
          <p:nvPr/>
        </p:nvSpPr>
        <p:spPr>
          <a:xfrm flipH="1">
            <a:off x="5569817" y="4517613"/>
            <a:ext cx="1685994" cy="1"/>
          </a:xfrm>
          <a:prstGeom prst="line">
            <a:avLst/>
          </a:prstGeom>
          <a:ln w="38100">
            <a:solidFill>
              <a:srgbClr val="FF2600"/>
            </a:solidFill>
            <a:tailEnd type="arrow"/>
          </a:ln>
          <a:effectLst>
            <a:outerShdw sx="100000" sy="100000" kx="0" ky="0" algn="b" rotWithShape="0" blurRad="50800" dist="25219" dir="5272094">
              <a:srgbClr val="000000"/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66" name="Line"/>
          <p:cNvSpPr/>
          <p:nvPr/>
        </p:nvSpPr>
        <p:spPr>
          <a:xfrm flipH="1">
            <a:off x="5698168" y="2068698"/>
            <a:ext cx="1253614" cy="1"/>
          </a:xfrm>
          <a:prstGeom prst="line">
            <a:avLst/>
          </a:prstGeom>
          <a:ln w="38100">
            <a:solidFill>
              <a:srgbClr val="FF2600"/>
            </a:solidFill>
            <a:tailEnd type="arrow"/>
          </a:ln>
          <a:effectLst>
            <a:outerShdw sx="100000" sy="100000" kx="0" ky="0" algn="b" rotWithShape="0" blurRad="50800" dist="25219" dir="5272094">
              <a:srgbClr val="000000"/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6825" y="457200"/>
            <a:ext cx="6629400" cy="528955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9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77000" y="4962525"/>
            <a:ext cx="1343025" cy="695325"/>
          </a:xfrm>
          <a:prstGeom prst="rect">
            <a:avLst/>
          </a:prstGeom>
          <a:ln w="12700">
            <a:miter lim="400000"/>
          </a:ln>
        </p:spPr>
      </p:pic>
      <p:sp>
        <p:nvSpPr>
          <p:cNvPr id="470" name="Text Box 7"/>
          <p:cNvSpPr txBox="1"/>
          <p:nvPr/>
        </p:nvSpPr>
        <p:spPr>
          <a:xfrm>
            <a:off x="312419" y="6286500"/>
            <a:ext cx="8519162" cy="392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400"/>
              </a:spcBef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Rheumatoid arthritis joint deformities</a:t>
            </a:r>
          </a:p>
        </p:txBody>
      </p:sp>
      <p:sp>
        <p:nvSpPr>
          <p:cNvPr id="471" name="Rectangle"/>
          <p:cNvSpPr/>
          <p:nvPr/>
        </p:nvSpPr>
        <p:spPr>
          <a:xfrm>
            <a:off x="1336200" y="336630"/>
            <a:ext cx="2688828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472" name="Picture 26" descr="Picture 2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03135" y="571272"/>
            <a:ext cx="2210726" cy="1547509"/>
          </a:xfrm>
          <a:prstGeom prst="rect">
            <a:avLst/>
          </a:prstGeom>
          <a:ln w="12700">
            <a:miter lim="400000"/>
          </a:ln>
        </p:spPr>
      </p:pic>
      <p:sp>
        <p:nvSpPr>
          <p:cNvPr id="473" name="Line"/>
          <p:cNvSpPr/>
          <p:nvPr/>
        </p:nvSpPr>
        <p:spPr>
          <a:xfrm>
            <a:off x="2112261" y="1507014"/>
            <a:ext cx="1338085" cy="674910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Rectangle 3"/>
          <p:cNvSpPr/>
          <p:nvPr/>
        </p:nvSpPr>
        <p:spPr>
          <a:xfrm>
            <a:off x="0" y="0"/>
            <a:ext cx="9144000" cy="61722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spcBef>
                <a:spcPts val="1400"/>
              </a:spcBef>
              <a:defRPr b="0">
                <a:solidFill>
                  <a:srgbClr val="FFFFFF"/>
                </a:solidFill>
                <a:latin typeface="Batang"/>
                <a:ea typeface="Batang"/>
                <a:cs typeface="Batang"/>
                <a:sym typeface="Batang"/>
              </a:defRPr>
            </a:pPr>
          </a:p>
        </p:txBody>
      </p:sp>
      <p:pic>
        <p:nvPicPr>
          <p:cNvPr id="47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6800" y="57150"/>
            <a:ext cx="8153400" cy="6115050"/>
          </a:xfrm>
          <a:prstGeom prst="rect">
            <a:avLst/>
          </a:prstGeom>
          <a:ln w="12700">
            <a:miter lim="400000"/>
          </a:ln>
        </p:spPr>
      </p:pic>
      <p:sp>
        <p:nvSpPr>
          <p:cNvPr id="477" name="Text Box 4"/>
          <p:cNvSpPr txBox="1"/>
          <p:nvPr/>
        </p:nvSpPr>
        <p:spPr>
          <a:xfrm>
            <a:off x="312419" y="6286500"/>
            <a:ext cx="8519162" cy="392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400"/>
              </a:spcBef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Rheumatoid arthritis joint deformities</a:t>
            </a:r>
          </a:p>
        </p:txBody>
      </p:sp>
      <p:grpSp>
        <p:nvGrpSpPr>
          <p:cNvPr id="497" name="Group"/>
          <p:cNvGrpSpPr/>
          <p:nvPr/>
        </p:nvGrpSpPr>
        <p:grpSpPr>
          <a:xfrm>
            <a:off x="502919" y="304800"/>
            <a:ext cx="8366761" cy="5842820"/>
            <a:chOff x="0" y="0"/>
            <a:chExt cx="8366759" cy="5842819"/>
          </a:xfrm>
        </p:grpSpPr>
        <p:grpSp>
          <p:nvGrpSpPr>
            <p:cNvPr id="482" name="Group"/>
            <p:cNvGrpSpPr/>
            <p:nvPr/>
          </p:nvGrpSpPr>
          <p:grpSpPr>
            <a:xfrm>
              <a:off x="5886279" y="-1"/>
              <a:ext cx="2480481" cy="1020622"/>
              <a:chOff x="0" y="0"/>
              <a:chExt cx="2480479" cy="1020620"/>
            </a:xfrm>
          </p:grpSpPr>
          <p:grpSp>
            <p:nvGrpSpPr>
              <p:cNvPr id="480" name="Group 9"/>
              <p:cNvGrpSpPr/>
              <p:nvPr/>
            </p:nvGrpSpPr>
            <p:grpSpPr>
              <a:xfrm>
                <a:off x="0" y="538940"/>
                <a:ext cx="722520" cy="481681"/>
                <a:chOff x="0" y="0"/>
                <a:chExt cx="722519" cy="481680"/>
              </a:xfrm>
            </p:grpSpPr>
            <p:pic>
              <p:nvPicPr>
                <p:cNvPr id="478" name="Ink 7" descr="Ink 7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tretch>
                  <a:fillRect/>
                </a:stretch>
              </p:blipFill>
              <p:spPr>
                <a:xfrm>
                  <a:off x="0" y="0"/>
                  <a:ext cx="722520" cy="40068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479" name="Ink 8" descr="Ink 8"/>
                <p:cNvPicPr>
                  <a:picLocks noChangeAspect="1"/>
                </p:cNvPicPr>
                <p:nvPr/>
              </p:nvPicPr>
              <p:blipFill>
                <a:blip r:embed="rId4">
                  <a:extLst/>
                </a:blip>
                <a:stretch>
                  <a:fillRect/>
                </a:stretch>
              </p:blipFill>
              <p:spPr>
                <a:xfrm>
                  <a:off x="3239" y="387360"/>
                  <a:ext cx="368282" cy="9432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sp>
            <p:nvSpPr>
              <p:cNvPr id="481" name="TextBox 20"/>
              <p:cNvSpPr txBox="1"/>
              <p:nvPr/>
            </p:nvSpPr>
            <p:spPr>
              <a:xfrm>
                <a:off x="590719" y="0"/>
                <a:ext cx="1889761" cy="760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b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Boutonniere deformity</a:t>
                </a:r>
              </a:p>
            </p:txBody>
          </p:sp>
        </p:grpSp>
        <p:grpSp>
          <p:nvGrpSpPr>
            <p:cNvPr id="487" name="Group"/>
            <p:cNvGrpSpPr/>
            <p:nvPr/>
          </p:nvGrpSpPr>
          <p:grpSpPr>
            <a:xfrm>
              <a:off x="1197536" y="129925"/>
              <a:ext cx="2346961" cy="1678736"/>
              <a:chOff x="0" y="0"/>
              <a:chExt cx="2346960" cy="1678734"/>
            </a:xfrm>
          </p:grpSpPr>
          <p:grpSp>
            <p:nvGrpSpPr>
              <p:cNvPr id="485" name="Group 13"/>
              <p:cNvGrpSpPr/>
              <p:nvPr/>
            </p:nvGrpSpPr>
            <p:grpSpPr>
              <a:xfrm>
                <a:off x="460543" y="860454"/>
                <a:ext cx="688681" cy="818281"/>
                <a:chOff x="0" y="0"/>
                <a:chExt cx="688680" cy="818279"/>
              </a:xfrm>
            </p:grpSpPr>
            <p:pic>
              <p:nvPicPr>
                <p:cNvPr id="483" name="Ink 11" descr="Ink 11"/>
                <p:cNvPicPr>
                  <a:picLocks noChangeAspect="1"/>
                </p:cNvPicPr>
                <p:nvPr/>
              </p:nvPicPr>
              <p:blipFill>
                <a:blip r:embed="rId5">
                  <a:extLst/>
                </a:blip>
                <a:stretch>
                  <a:fillRect/>
                </a:stretch>
              </p:blipFill>
              <p:spPr>
                <a:xfrm>
                  <a:off x="0" y="0"/>
                  <a:ext cx="688681" cy="79848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484" name="Ink 12" descr="Ink 12"/>
                <p:cNvPicPr>
                  <a:picLocks noChangeAspect="1"/>
                </p:cNvPicPr>
                <p:nvPr/>
              </p:nvPicPr>
              <p:blipFill>
                <a:blip r:embed="rId6">
                  <a:extLst/>
                </a:blip>
                <a:stretch>
                  <a:fillRect/>
                </a:stretch>
              </p:blipFill>
              <p:spPr>
                <a:xfrm>
                  <a:off x="79200" y="594359"/>
                  <a:ext cx="219600" cy="22392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sp>
            <p:nvSpPr>
              <p:cNvPr id="486" name="TextBox 21"/>
              <p:cNvSpPr txBox="1"/>
              <p:nvPr/>
            </p:nvSpPr>
            <p:spPr>
              <a:xfrm>
                <a:off x="0" y="0"/>
                <a:ext cx="2346961" cy="760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 algn="ctr">
                  <a:defRPr b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t>Ulnar deviation</a:t>
                </a:r>
                <a:br/>
                <a:r>
                  <a:t>of fingers</a:t>
                </a:r>
              </a:p>
            </p:txBody>
          </p:sp>
        </p:grpSp>
        <p:grpSp>
          <p:nvGrpSpPr>
            <p:cNvPr id="491" name="Group"/>
            <p:cNvGrpSpPr/>
            <p:nvPr/>
          </p:nvGrpSpPr>
          <p:grpSpPr>
            <a:xfrm>
              <a:off x="3235959" y="1424179"/>
              <a:ext cx="4275722" cy="2437202"/>
              <a:chOff x="0" y="0"/>
              <a:chExt cx="4275720" cy="2437200"/>
            </a:xfrm>
          </p:grpSpPr>
          <p:pic>
            <p:nvPicPr>
              <p:cNvPr id="488" name="Ink 14" descr="Ink 14"/>
              <p:cNvPicPr>
                <a:picLocks noChangeAspect="1"/>
              </p:cNvPicPr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0" y="0"/>
                <a:ext cx="1544040" cy="24372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89" name="Ink 15" descr="Ink 15"/>
              <p:cNvPicPr>
                <a:picLocks noChangeAspect="1"/>
              </p:cNvPicPr>
              <p:nvPr/>
            </p:nvPicPr>
            <p:blipFill>
              <a:blip r:embed="rId8">
                <a:extLst/>
              </a:blip>
              <a:stretch>
                <a:fillRect/>
              </a:stretch>
            </p:blipFill>
            <p:spPr>
              <a:xfrm>
                <a:off x="2848320" y="371880"/>
                <a:ext cx="1427401" cy="15242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90" name="TextBox 23"/>
              <p:cNvSpPr txBox="1"/>
              <p:nvPr/>
            </p:nvSpPr>
            <p:spPr>
              <a:xfrm>
                <a:off x="1259840" y="861820"/>
                <a:ext cx="1889761" cy="3924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b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Swelling</a:t>
                </a:r>
              </a:p>
            </p:txBody>
          </p:sp>
        </p:grpSp>
        <p:grpSp>
          <p:nvGrpSpPr>
            <p:cNvPr id="496" name="Group"/>
            <p:cNvGrpSpPr/>
            <p:nvPr/>
          </p:nvGrpSpPr>
          <p:grpSpPr>
            <a:xfrm>
              <a:off x="0" y="4245140"/>
              <a:ext cx="8290560" cy="1597680"/>
              <a:chOff x="0" y="0"/>
              <a:chExt cx="8290560" cy="1597679"/>
            </a:xfrm>
          </p:grpSpPr>
          <p:pic>
            <p:nvPicPr>
              <p:cNvPr id="492" name="Ink 10" descr="Ink 10"/>
              <p:cNvPicPr>
                <a:picLocks noChangeAspect="1"/>
              </p:cNvPicPr>
              <p:nvPr/>
            </p:nvPicPr>
            <p:blipFill>
              <a:blip r:embed="rId9">
                <a:extLst/>
              </a:blip>
              <a:stretch>
                <a:fillRect/>
              </a:stretch>
            </p:blipFill>
            <p:spPr>
              <a:xfrm>
                <a:off x="1786240" y="480599"/>
                <a:ext cx="2226961" cy="111708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93" name="Ink 16" descr="Ink 16"/>
              <p:cNvPicPr>
                <a:picLocks noChangeAspect="1"/>
              </p:cNvPicPr>
              <p:nvPr/>
            </p:nvPicPr>
            <p:blipFill>
              <a:blip r:embed="rId10">
                <a:extLst/>
              </a:blip>
              <a:stretch>
                <a:fillRect/>
              </a:stretch>
            </p:blipFill>
            <p:spPr>
              <a:xfrm>
                <a:off x="5587119" y="0"/>
                <a:ext cx="2352601" cy="101412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94" name="TextBox 22"/>
              <p:cNvSpPr txBox="1"/>
              <p:nvPr/>
            </p:nvSpPr>
            <p:spPr>
              <a:xfrm>
                <a:off x="0" y="707859"/>
                <a:ext cx="1889761" cy="76077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b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Swan-neck deformity</a:t>
                </a:r>
              </a:p>
            </p:txBody>
          </p:sp>
          <p:sp>
            <p:nvSpPr>
              <p:cNvPr id="495" name="TextBox 24"/>
              <p:cNvSpPr txBox="1"/>
              <p:nvPr/>
            </p:nvSpPr>
            <p:spPr>
              <a:xfrm>
                <a:off x="5181600" y="1012659"/>
                <a:ext cx="3108961" cy="39247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b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Rheumatoid nodules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172200"/>
          </a:xfrm>
          <a:prstGeom prst="rect">
            <a:avLst/>
          </a:prstGeom>
          <a:ln w="12700">
            <a:miter lim="400000"/>
          </a:ln>
        </p:spPr>
      </p:pic>
      <p:sp>
        <p:nvSpPr>
          <p:cNvPr id="500" name="Text Box 6"/>
          <p:cNvSpPr txBox="1"/>
          <p:nvPr/>
        </p:nvSpPr>
        <p:spPr>
          <a:xfrm>
            <a:off x="312419" y="6286500"/>
            <a:ext cx="8519162" cy="392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400"/>
              </a:spcBef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Rheumatoid nodules</a:t>
            </a:r>
          </a:p>
        </p:txBody>
      </p:sp>
      <p:pic>
        <p:nvPicPr>
          <p:cNvPr id="501" name="Ink 1" descr="Ink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03799" y="4859899"/>
            <a:ext cx="2095201" cy="1402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02" name="Ink 2" descr="Ink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13519" y="3438259"/>
            <a:ext cx="867961" cy="9007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Rectangle 3"/>
          <p:cNvSpPr txBox="1"/>
          <p:nvPr>
            <p:ph type="body" sz="half" idx="1"/>
          </p:nvPr>
        </p:nvSpPr>
        <p:spPr>
          <a:xfrm>
            <a:off x="1676400" y="2209800"/>
            <a:ext cx="6553200" cy="30480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400"/>
              </a:spcBef>
              <a:buSzPct val="100000"/>
            </a:pPr>
            <a:r>
              <a:t>Female patient with joint pain, swelling</a:t>
            </a:r>
          </a:p>
          <a:p>
            <a:pPr>
              <a:spcBef>
                <a:spcPts val="1400"/>
              </a:spcBef>
              <a:buSzPct val="100000"/>
            </a:pPr>
            <a:r>
              <a:t>Fingers: ulnar deviation, swan-neck deformities, boutonniere deformity</a:t>
            </a:r>
          </a:p>
          <a:p>
            <a:pPr>
              <a:spcBef>
                <a:spcPts val="1400"/>
              </a:spcBef>
              <a:buSzPct val="100000"/>
            </a:pPr>
            <a:r>
              <a:t>Rheumatoid nodules</a:t>
            </a:r>
          </a:p>
        </p:txBody>
      </p:sp>
      <p:sp>
        <p:nvSpPr>
          <p:cNvPr id="505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RA: Things a Dentist Might See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Rectangle 3"/>
          <p:cNvSpPr txBox="1"/>
          <p:nvPr>
            <p:ph type="body" sz="half" idx="1"/>
          </p:nvPr>
        </p:nvSpPr>
        <p:spPr>
          <a:xfrm>
            <a:off x="1676400" y="2400300"/>
            <a:ext cx="6629400" cy="20574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400"/>
              </a:spcBef>
              <a:buSzPct val="100000"/>
            </a:pPr>
            <a:r>
              <a:t>Most patients have chronic disease course with progressive joint destruction and disability</a:t>
            </a:r>
          </a:p>
          <a:p>
            <a:pPr>
              <a:spcBef>
                <a:spcPts val="1400"/>
              </a:spcBef>
              <a:buSzPct val="100000"/>
            </a:pPr>
            <a:r>
              <a:t>Lifespan shortened by 10-15 years</a:t>
            </a:r>
          </a:p>
          <a:p>
            <a:pPr>
              <a:spcBef>
                <a:spcPts val="1400"/>
              </a:spcBef>
              <a:buSzPct val="100000"/>
            </a:pPr>
            <a:r>
              <a:t>Treatment: steroids, anti-TNF agents </a:t>
            </a:r>
          </a:p>
        </p:txBody>
      </p:sp>
      <p:sp>
        <p:nvSpPr>
          <p:cNvPr id="508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RA: Prognosis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Rectangle 3"/>
          <p:cNvSpPr txBox="1"/>
          <p:nvPr>
            <p:ph type="body" sz="half" idx="1"/>
          </p:nvPr>
        </p:nvSpPr>
        <p:spPr>
          <a:xfrm>
            <a:off x="1066800" y="2286000"/>
            <a:ext cx="7315200" cy="27432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400"/>
              </a:spcBef>
              <a:buClr>
                <a:srgbClr val="509601"/>
              </a:buClr>
              <a:buSzPct val="90000"/>
            </a:pPr>
            <a:r>
              <a:t>Inflammatory disease of salivary and lacrimal glands</a:t>
            </a:r>
          </a:p>
          <a:p>
            <a:pPr>
              <a:spcBef>
                <a:spcPts val="1400"/>
              </a:spcBef>
              <a:buClr>
                <a:srgbClr val="509601"/>
              </a:buClr>
              <a:buSzPct val="90000"/>
            </a:pPr>
            <a:r>
              <a:t>Dry eyes, dry mouth</a:t>
            </a:r>
          </a:p>
          <a:p>
            <a:pPr>
              <a:spcBef>
                <a:spcPts val="1400"/>
              </a:spcBef>
              <a:buClr>
                <a:srgbClr val="509601"/>
              </a:buClr>
              <a:buSzPct val="90000"/>
            </a:pPr>
            <a:r>
              <a:t>T cells destroy glands</a:t>
            </a:r>
          </a:p>
          <a:p>
            <a:pPr>
              <a:spcBef>
                <a:spcPts val="1400"/>
              </a:spcBef>
              <a:buClr>
                <a:srgbClr val="509601"/>
              </a:buClr>
              <a:buSzPct val="90000"/>
            </a:pPr>
            <a:r>
              <a:t>Increased risk of lymphoma</a:t>
            </a:r>
          </a:p>
        </p:txBody>
      </p:sp>
      <p:sp>
        <p:nvSpPr>
          <p:cNvPr id="511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Sjögren Syndrome</a:t>
            </a:r>
          </a:p>
        </p:txBody>
      </p:sp>
      <p:sp>
        <p:nvSpPr>
          <p:cNvPr id="512" name="Rectangle 5"/>
          <p:cNvSpPr/>
          <p:nvPr/>
        </p:nvSpPr>
        <p:spPr>
          <a:xfrm>
            <a:off x="901396" y="1890157"/>
            <a:ext cx="7332887" cy="2999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2" h="21371" fill="norm" stroke="1" extrusionOk="0">
                <a:moveTo>
                  <a:pt x="38" y="106"/>
                </a:moveTo>
                <a:cubicBezTo>
                  <a:pt x="471" y="129"/>
                  <a:pt x="1074" y="206"/>
                  <a:pt x="1776" y="106"/>
                </a:cubicBezTo>
                <a:cubicBezTo>
                  <a:pt x="2477" y="6"/>
                  <a:pt x="2463" y="94"/>
                  <a:pt x="3083" y="106"/>
                </a:cubicBezTo>
                <a:cubicBezTo>
                  <a:pt x="3704" y="118"/>
                  <a:pt x="4947" y="248"/>
                  <a:pt x="5464" y="106"/>
                </a:cubicBezTo>
                <a:cubicBezTo>
                  <a:pt x="5982" y="-36"/>
                  <a:pt x="6638" y="153"/>
                  <a:pt x="7202" y="106"/>
                </a:cubicBezTo>
                <a:cubicBezTo>
                  <a:pt x="7765" y="59"/>
                  <a:pt x="8210" y="28"/>
                  <a:pt x="8939" y="106"/>
                </a:cubicBezTo>
                <a:cubicBezTo>
                  <a:pt x="9667" y="184"/>
                  <a:pt x="10558" y="259"/>
                  <a:pt x="11320" y="106"/>
                </a:cubicBezTo>
                <a:cubicBezTo>
                  <a:pt x="12082" y="-47"/>
                  <a:pt x="12374" y="-23"/>
                  <a:pt x="12842" y="106"/>
                </a:cubicBezTo>
                <a:cubicBezTo>
                  <a:pt x="13310" y="235"/>
                  <a:pt x="14064" y="92"/>
                  <a:pt x="15223" y="106"/>
                </a:cubicBezTo>
                <a:cubicBezTo>
                  <a:pt x="16383" y="120"/>
                  <a:pt x="17069" y="307"/>
                  <a:pt x="17605" y="106"/>
                </a:cubicBezTo>
                <a:cubicBezTo>
                  <a:pt x="18140" y="-95"/>
                  <a:pt x="18786" y="96"/>
                  <a:pt x="19556" y="106"/>
                </a:cubicBezTo>
                <a:cubicBezTo>
                  <a:pt x="20327" y="115"/>
                  <a:pt x="20890" y="207"/>
                  <a:pt x="21508" y="106"/>
                </a:cubicBezTo>
                <a:cubicBezTo>
                  <a:pt x="21429" y="1855"/>
                  <a:pt x="21561" y="3040"/>
                  <a:pt x="21508" y="4129"/>
                </a:cubicBezTo>
                <a:cubicBezTo>
                  <a:pt x="21455" y="5217"/>
                  <a:pt x="21545" y="5986"/>
                  <a:pt x="21508" y="7728"/>
                </a:cubicBezTo>
                <a:cubicBezTo>
                  <a:pt x="21471" y="9471"/>
                  <a:pt x="21540" y="10290"/>
                  <a:pt x="21508" y="11963"/>
                </a:cubicBezTo>
                <a:cubicBezTo>
                  <a:pt x="21476" y="13636"/>
                  <a:pt x="21539" y="14804"/>
                  <a:pt x="21508" y="16198"/>
                </a:cubicBezTo>
                <a:cubicBezTo>
                  <a:pt x="21477" y="17591"/>
                  <a:pt x="21551" y="19640"/>
                  <a:pt x="21508" y="21279"/>
                </a:cubicBezTo>
                <a:cubicBezTo>
                  <a:pt x="20614" y="21427"/>
                  <a:pt x="20175" y="21222"/>
                  <a:pt x="19342" y="21279"/>
                </a:cubicBezTo>
                <a:cubicBezTo>
                  <a:pt x="18509" y="21337"/>
                  <a:pt x="18098" y="21359"/>
                  <a:pt x="17390" y="21279"/>
                </a:cubicBezTo>
                <a:cubicBezTo>
                  <a:pt x="16682" y="21199"/>
                  <a:pt x="16451" y="21188"/>
                  <a:pt x="16082" y="21279"/>
                </a:cubicBezTo>
                <a:cubicBezTo>
                  <a:pt x="15713" y="21371"/>
                  <a:pt x="15076" y="21316"/>
                  <a:pt x="14560" y="21279"/>
                </a:cubicBezTo>
                <a:cubicBezTo>
                  <a:pt x="14043" y="21242"/>
                  <a:pt x="13266" y="21499"/>
                  <a:pt x="12179" y="21279"/>
                </a:cubicBezTo>
                <a:cubicBezTo>
                  <a:pt x="11091" y="21059"/>
                  <a:pt x="10729" y="21473"/>
                  <a:pt x="10227" y="21279"/>
                </a:cubicBezTo>
                <a:cubicBezTo>
                  <a:pt x="9724" y="21086"/>
                  <a:pt x="9343" y="21309"/>
                  <a:pt x="8704" y="21279"/>
                </a:cubicBezTo>
                <a:cubicBezTo>
                  <a:pt x="8066" y="21250"/>
                  <a:pt x="7640" y="21497"/>
                  <a:pt x="6753" y="21279"/>
                </a:cubicBezTo>
                <a:cubicBezTo>
                  <a:pt x="5866" y="21061"/>
                  <a:pt x="6034" y="21237"/>
                  <a:pt x="5445" y="21279"/>
                </a:cubicBezTo>
                <a:cubicBezTo>
                  <a:pt x="4856" y="21322"/>
                  <a:pt x="4713" y="21235"/>
                  <a:pt x="4137" y="21279"/>
                </a:cubicBezTo>
                <a:cubicBezTo>
                  <a:pt x="3562" y="21324"/>
                  <a:pt x="2879" y="21054"/>
                  <a:pt x="2185" y="21279"/>
                </a:cubicBezTo>
                <a:cubicBezTo>
                  <a:pt x="1492" y="21505"/>
                  <a:pt x="886" y="21237"/>
                  <a:pt x="38" y="21279"/>
                </a:cubicBezTo>
                <a:cubicBezTo>
                  <a:pt x="57" y="20124"/>
                  <a:pt x="52" y="18493"/>
                  <a:pt x="38" y="16833"/>
                </a:cubicBezTo>
                <a:cubicBezTo>
                  <a:pt x="25" y="15173"/>
                  <a:pt x="116" y="14748"/>
                  <a:pt x="38" y="12810"/>
                </a:cubicBezTo>
                <a:cubicBezTo>
                  <a:pt x="-39" y="10872"/>
                  <a:pt x="93" y="10404"/>
                  <a:pt x="38" y="9211"/>
                </a:cubicBezTo>
                <a:cubicBezTo>
                  <a:pt x="-16" y="8017"/>
                  <a:pt x="61" y="6159"/>
                  <a:pt x="38" y="4764"/>
                </a:cubicBezTo>
                <a:cubicBezTo>
                  <a:pt x="16" y="3369"/>
                  <a:pt x="-35" y="1063"/>
                  <a:pt x="38" y="106"/>
                </a:cubicBezTo>
                <a:close/>
              </a:path>
            </a:pathLst>
          </a:custGeom>
          <a:ln w="12700">
            <a:solidFill>
              <a:srgbClr val="22228B"/>
            </a:solidFill>
          </a:ln>
        </p:spPr>
        <p:txBody>
          <a:bodyPr lIns="45719" rIns="45719"/>
          <a:lstStyle/>
          <a:p>
            <a:pPr algn="ctr">
              <a:spcBef>
                <a:spcPts val="1400"/>
              </a:spcBef>
              <a:defRPr b="0">
                <a:solidFill>
                  <a:srgbClr val="FFFFFF"/>
                </a:solidFill>
                <a:latin typeface="Batang"/>
                <a:ea typeface="Batang"/>
                <a:cs typeface="Batang"/>
                <a:sym typeface="Batang"/>
              </a:defRPr>
            </a:pPr>
          </a:p>
        </p:txBody>
      </p:sp>
      <p:grpSp>
        <p:nvGrpSpPr>
          <p:cNvPr id="515" name="Rectangle 5"/>
          <p:cNvGrpSpPr/>
          <p:nvPr/>
        </p:nvGrpSpPr>
        <p:grpSpPr>
          <a:xfrm>
            <a:off x="3543300" y="1676400"/>
            <a:ext cx="2057400" cy="457200"/>
            <a:chOff x="0" y="0"/>
            <a:chExt cx="2057400" cy="457200"/>
          </a:xfrm>
        </p:grpSpPr>
        <p:sp>
          <p:nvSpPr>
            <p:cNvPr id="513" name="Rectangle"/>
            <p:cNvSpPr/>
            <p:nvPr/>
          </p:nvSpPr>
          <p:spPr>
            <a:xfrm>
              <a:off x="0" y="0"/>
              <a:ext cx="2057400" cy="45720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342900" indent="-342900" algn="ctr">
                <a:spcBef>
                  <a:spcPts val="700"/>
                </a:spcBef>
                <a:defRPr b="0">
                  <a:solidFill>
                    <a:srgbClr val="FFFFFF"/>
                  </a:solidFill>
                  <a:latin typeface="Batang"/>
                  <a:ea typeface="Batang"/>
                  <a:cs typeface="Batang"/>
                  <a:sym typeface="Batang"/>
                </a:defRPr>
              </a:pPr>
            </a:p>
          </p:txBody>
        </p:sp>
        <p:sp>
          <p:nvSpPr>
            <p:cNvPr id="514" name="KNOW THIS"/>
            <p:cNvSpPr txBox="1"/>
            <p:nvPr/>
          </p:nvSpPr>
          <p:spPr>
            <a:xfrm>
              <a:off x="46038" y="0"/>
              <a:ext cx="1965324" cy="3899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t">
              <a:spAutoFit/>
            </a:bodyPr>
            <a:lstStyle>
              <a:lvl1pPr marL="342900" indent="-342900" algn="ctr">
                <a:spcBef>
                  <a:spcPts val="700"/>
                </a:spcBef>
                <a:defRPr spc="300">
                  <a:solidFill>
                    <a:srgbClr val="22228B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KNOW THIS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Rectangle 2"/>
          <p:cNvSpPr txBox="1"/>
          <p:nvPr>
            <p:ph type="body" idx="1"/>
          </p:nvPr>
        </p:nvSpPr>
        <p:spPr>
          <a:xfrm>
            <a:off x="986581" y="2133600"/>
            <a:ext cx="8042227" cy="3293765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400"/>
              </a:spcBef>
              <a:buSzPct val="100000"/>
            </a:pPr>
            <a:r>
              <a:t>Genetic predisposition + environmental trigger</a:t>
            </a:r>
          </a:p>
          <a:p>
            <a:pPr>
              <a:spcBef>
                <a:spcPts val="1400"/>
              </a:spcBef>
              <a:buSzPct val="100000"/>
            </a:pPr>
            <a:r>
              <a:t>CD4+ T cells react against cells in salivary, lacrimal glands</a:t>
            </a:r>
          </a:p>
          <a:p>
            <a:pPr>
              <a:spcBef>
                <a:spcPts val="1400"/>
              </a:spcBef>
              <a:buSzPct val="100000"/>
            </a:pPr>
            <a:r>
              <a:t>Autoantibodies</a:t>
            </a:r>
          </a:p>
          <a:p>
            <a:pPr lvl="1">
              <a:buSzPct val="100000"/>
              <a:buChar char="•"/>
            </a:pPr>
            <a:r>
              <a:t>ANAs</a:t>
            </a:r>
            <a:endParaRPr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lvl="1">
              <a:buSzPct val="100000"/>
              <a:buChar char="•"/>
            </a:pPr>
            <a:r>
              <a:t>RF</a:t>
            </a:r>
          </a:p>
        </p:txBody>
      </p:sp>
      <p:sp>
        <p:nvSpPr>
          <p:cNvPr id="518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Sjögren Etiology</a:t>
            </a:r>
          </a:p>
        </p:txBody>
      </p:sp>
      <p:sp>
        <p:nvSpPr>
          <p:cNvPr id="519" name="Rectangle 2"/>
          <p:cNvSpPr txBox="1"/>
          <p:nvPr/>
        </p:nvSpPr>
        <p:spPr>
          <a:xfrm>
            <a:off x="4249419" y="3644900"/>
            <a:ext cx="4632962" cy="7607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1">
              <a:spcBef>
                <a:spcPts val="500"/>
              </a:spcBef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Anti-SS-A, anti-SS-B antibodies present in 90% of patients!</a:t>
            </a:r>
          </a:p>
        </p:txBody>
      </p:sp>
      <p:sp>
        <p:nvSpPr>
          <p:cNvPr id="520" name="Line"/>
          <p:cNvSpPr/>
          <p:nvPr/>
        </p:nvSpPr>
        <p:spPr>
          <a:xfrm>
            <a:off x="2627742" y="3896423"/>
            <a:ext cx="1902104" cy="1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Rectangle 2"/>
          <p:cNvSpPr txBox="1"/>
          <p:nvPr>
            <p:ph type="body" idx="1"/>
          </p:nvPr>
        </p:nvSpPr>
        <p:spPr>
          <a:xfrm>
            <a:off x="1905000" y="1676400"/>
            <a:ext cx="6553200" cy="472440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1400"/>
              </a:spcBef>
              <a:buSzTx/>
              <a:buNone/>
            </a:pPr>
            <a:r>
              <a:t>Salivary and lacrimal glands</a:t>
            </a:r>
          </a:p>
          <a:p>
            <a:pPr lvl="1">
              <a:buSzPct val="90000"/>
              <a:buChar char="•"/>
            </a:pPr>
            <a:r>
              <a:t>enlarged, inflamed</a:t>
            </a:r>
            <a:endParaRPr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lvl="1">
              <a:buSzPct val="90000"/>
              <a:buChar char="•"/>
            </a:pPr>
            <a:r>
              <a:t>dry eyes, dry mouth</a:t>
            </a:r>
            <a:endParaRPr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lvl="1">
              <a:buSzPct val="90000"/>
              <a:buChar char="•"/>
            </a:pPr>
            <a:r>
              <a:t>40x increased risk of lymphoma!</a:t>
            </a:r>
            <a:endParaRPr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indent="0">
              <a:spcBef>
                <a:spcPts val="2400"/>
              </a:spcBef>
              <a:buSzTx/>
              <a:buNone/>
            </a:pPr>
            <a:r>
              <a:t>Systemic disease</a:t>
            </a:r>
          </a:p>
          <a:p>
            <a:pPr lvl="1">
              <a:buSzPct val="90000"/>
              <a:buChar char="•"/>
            </a:pPr>
            <a:r>
              <a:t>fatigue</a:t>
            </a:r>
            <a:endParaRPr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lvl="1">
              <a:buSzPct val="90000"/>
              <a:buChar char="•"/>
            </a:pPr>
            <a:r>
              <a:t>arthralgia/myalgia</a:t>
            </a:r>
            <a:endParaRPr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lvl="1">
              <a:buSzPct val="90000"/>
              <a:buChar char="•"/>
            </a:pPr>
            <a:r>
              <a:t>Raynaud phenomenon</a:t>
            </a:r>
            <a:endParaRPr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lvl="1">
              <a:buSzPct val="90000"/>
              <a:buChar char="•"/>
            </a:pPr>
            <a:r>
              <a:t>vasculitis</a:t>
            </a:r>
            <a:endParaRPr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lvl="1">
              <a:buSzPct val="90000"/>
              <a:buChar char="•"/>
            </a:pPr>
            <a:r>
              <a:t>peripheral neuropathy</a:t>
            </a:r>
          </a:p>
        </p:txBody>
      </p:sp>
      <p:sp>
        <p:nvSpPr>
          <p:cNvPr id="523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Sjögren Signs and Symptoms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Rectangle 2"/>
          <p:cNvSpPr txBox="1"/>
          <p:nvPr>
            <p:ph type="body" sz="half" idx="1"/>
          </p:nvPr>
        </p:nvSpPr>
        <p:spPr>
          <a:xfrm>
            <a:off x="1981200" y="1752600"/>
            <a:ext cx="5562600" cy="4343400"/>
          </a:xfrm>
          <a:prstGeom prst="rect">
            <a:avLst/>
          </a:prstGeom>
        </p:spPr>
        <p:txBody>
          <a:bodyPr/>
          <a:lstStyle/>
          <a:p>
            <a:pPr marL="318897" indent="-318897" defTabSz="850391">
              <a:spcBef>
                <a:spcPts val="800"/>
              </a:spcBef>
              <a:buSzPct val="100000"/>
              <a:defRPr sz="2232"/>
            </a:pPr>
            <a:r>
              <a:t>Female between 35-45</a:t>
            </a:r>
          </a:p>
          <a:p>
            <a:pPr marL="318897" indent="-318897" defTabSz="850391">
              <a:spcBef>
                <a:spcPts val="800"/>
              </a:spcBef>
              <a:buSzPct val="100000"/>
              <a:defRPr sz="2232"/>
            </a:pPr>
            <a:r>
              <a:t>Enlarged salivary glands</a:t>
            </a:r>
          </a:p>
          <a:p>
            <a:pPr marL="318897" indent="-318897" defTabSz="850391">
              <a:spcBef>
                <a:spcPts val="800"/>
              </a:spcBef>
              <a:buSzPct val="100000"/>
              <a:defRPr sz="2232"/>
            </a:pPr>
            <a:r>
              <a:t>Raynaud phenomenon</a:t>
            </a:r>
          </a:p>
          <a:p>
            <a:pPr marL="318897" indent="-318897" defTabSz="850391">
              <a:spcBef>
                <a:spcPts val="800"/>
              </a:spcBef>
              <a:buSzPct val="100000"/>
              <a:defRPr sz="2232"/>
            </a:pPr>
            <a:r>
              <a:t>Keratoconjunctivitis sicca (dry eyes)</a:t>
            </a:r>
          </a:p>
          <a:p>
            <a:pPr marL="318897" indent="-318897" defTabSz="850391">
              <a:spcBef>
                <a:spcPts val="800"/>
              </a:spcBef>
              <a:buSzPct val="100000"/>
              <a:defRPr sz="2232"/>
            </a:pPr>
            <a:r>
              <a:t>Oral changes:</a:t>
            </a:r>
          </a:p>
          <a:p>
            <a:pPr lvl="1" marL="690943" indent="-265747" defTabSz="850391">
              <a:spcBef>
                <a:spcPts val="0"/>
              </a:spcBef>
              <a:buSzPct val="100000"/>
              <a:buChar char="•"/>
              <a:defRPr sz="2232"/>
            </a:pPr>
            <a:r>
              <a:t>xerostomia (dry mouth)</a:t>
            </a:r>
            <a:endParaRPr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lvl="1" marL="690943" indent="-265747" defTabSz="850391">
              <a:spcBef>
                <a:spcPts val="0"/>
              </a:spcBef>
              <a:buSzPct val="100000"/>
              <a:buChar char="•"/>
              <a:defRPr sz="2232"/>
            </a:pPr>
            <a:r>
              <a:t>mucosal atrophy</a:t>
            </a:r>
            <a:endParaRPr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lvl="1" marL="690943" indent="-265747" defTabSz="850391">
              <a:spcBef>
                <a:spcPts val="0"/>
              </a:spcBef>
              <a:buSzPct val="100000"/>
              <a:buChar char="•"/>
              <a:defRPr sz="2232"/>
            </a:pPr>
            <a:r>
              <a:t>candidiasis</a:t>
            </a:r>
            <a:endParaRPr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lvl="1" marL="690943" indent="-265747" defTabSz="850391">
              <a:spcBef>
                <a:spcPts val="0"/>
              </a:spcBef>
              <a:buSzPct val="100000"/>
              <a:buChar char="•"/>
              <a:defRPr sz="2232"/>
            </a:pPr>
            <a:r>
              <a:t>mucosal ulceration</a:t>
            </a:r>
            <a:endParaRPr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lvl="1" marL="690943" indent="-265747" defTabSz="850391">
              <a:spcBef>
                <a:spcPts val="0"/>
              </a:spcBef>
              <a:buSzPct val="100000"/>
              <a:buChar char="•"/>
              <a:defRPr sz="2232"/>
            </a:pPr>
            <a:r>
              <a:t>caries</a:t>
            </a:r>
            <a:endParaRPr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lvl="1" marL="690943" indent="-265747" defTabSz="850391">
              <a:spcBef>
                <a:spcPts val="0"/>
              </a:spcBef>
              <a:buSzPct val="100000"/>
              <a:buChar char="•"/>
              <a:defRPr sz="2232"/>
            </a:pPr>
            <a:r>
              <a:t>taste dysfunction</a:t>
            </a:r>
          </a:p>
        </p:txBody>
      </p:sp>
      <p:sp>
        <p:nvSpPr>
          <p:cNvPr id="526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Sjögren: Things a Dentist Might See</a:t>
            </a:r>
          </a:p>
        </p:txBody>
      </p:sp>
      <p:pic>
        <p:nvPicPr>
          <p:cNvPr id="527" name="Audio 1" descr="Audio 1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178800" y="5892800"/>
            <a:ext cx="1" cy="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33" fill="hold"/>
                                        <p:tgtEl>
                                          <p:spTgt spid="5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80000">
                <p:cTn id="7" fill="hold" display="0">
                  <p:stCondLst>
                    <p:cond delay="indefinite"/>
                  </p:stCondLst>
                </p:cTn>
                <p:tgtEl>
                  <p:spTgt spid="527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74813" y="76200"/>
            <a:ext cx="5716588" cy="5930900"/>
          </a:xfrm>
          <a:prstGeom prst="rect">
            <a:avLst/>
          </a:prstGeom>
          <a:ln w="12700">
            <a:miter lim="400000"/>
          </a:ln>
        </p:spPr>
      </p:pic>
      <p:sp>
        <p:nvSpPr>
          <p:cNvPr id="530" name="Text Box 4"/>
          <p:cNvSpPr txBox="1"/>
          <p:nvPr/>
        </p:nvSpPr>
        <p:spPr>
          <a:xfrm>
            <a:off x="312419" y="6286500"/>
            <a:ext cx="8519162" cy="392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400"/>
              </a:spcBef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Sjögren syndrome: salivary gland enlargement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200" y="1933575"/>
            <a:ext cx="4648200" cy="2973389"/>
          </a:xfrm>
          <a:prstGeom prst="rect">
            <a:avLst/>
          </a:prstGeom>
          <a:ln w="12700">
            <a:miter lim="400000"/>
          </a:ln>
        </p:spPr>
      </p:pic>
      <p:sp>
        <p:nvSpPr>
          <p:cNvPr id="533" name="Text Box 3"/>
          <p:cNvSpPr txBox="1"/>
          <p:nvPr/>
        </p:nvSpPr>
        <p:spPr>
          <a:xfrm>
            <a:off x="198119" y="5029200"/>
            <a:ext cx="2346962" cy="9497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200"/>
              </a:spcBef>
              <a:defRPr b="0" sz="2000">
                <a:solidFill>
                  <a:srgbClr val="16004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atrophic papillae, deeply fissured epithelium</a:t>
            </a:r>
          </a:p>
        </p:txBody>
      </p:sp>
      <p:sp>
        <p:nvSpPr>
          <p:cNvPr id="534" name="Line 4"/>
          <p:cNvSpPr/>
          <p:nvPr/>
        </p:nvSpPr>
        <p:spPr>
          <a:xfrm flipV="1">
            <a:off x="1447799" y="4343399"/>
            <a:ext cx="228602" cy="685801"/>
          </a:xfrm>
          <a:prstGeom prst="line">
            <a:avLst/>
          </a:prstGeom>
          <a:ln w="38100">
            <a:solidFill>
              <a:srgbClr val="160048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35" name="Text Box 5"/>
          <p:cNvSpPr txBox="1"/>
          <p:nvPr/>
        </p:nvSpPr>
        <p:spPr>
          <a:xfrm>
            <a:off x="2560319" y="5245100"/>
            <a:ext cx="2042162" cy="340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200"/>
              </a:spcBef>
              <a:defRPr b="0" sz="2000">
                <a:solidFill>
                  <a:srgbClr val="16004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angular cheilitis</a:t>
            </a:r>
          </a:p>
        </p:txBody>
      </p:sp>
      <p:sp>
        <p:nvSpPr>
          <p:cNvPr id="536" name="Line 6"/>
          <p:cNvSpPr/>
          <p:nvPr/>
        </p:nvSpPr>
        <p:spPr>
          <a:xfrm flipH="1">
            <a:off x="3733799" y="3657600"/>
            <a:ext cx="457202" cy="1600201"/>
          </a:xfrm>
          <a:prstGeom prst="line">
            <a:avLst/>
          </a:prstGeom>
          <a:ln w="38100">
            <a:solidFill>
              <a:srgbClr val="160048"/>
            </a:solidFill>
            <a:head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537" name="Picture 7" descr="Picture 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76775" y="1885950"/>
            <a:ext cx="4467225" cy="2990850"/>
          </a:xfrm>
          <a:prstGeom prst="rect">
            <a:avLst/>
          </a:prstGeom>
          <a:ln w="12700">
            <a:miter lim="400000"/>
          </a:ln>
        </p:spPr>
      </p:pic>
      <p:sp>
        <p:nvSpPr>
          <p:cNvPr id="538" name="Text Box 8"/>
          <p:cNvSpPr txBox="1"/>
          <p:nvPr/>
        </p:nvSpPr>
        <p:spPr>
          <a:xfrm>
            <a:off x="5836919" y="5013325"/>
            <a:ext cx="2651762" cy="6449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200"/>
              </a:spcBef>
              <a:defRPr b="0" sz="2000">
                <a:solidFill>
                  <a:srgbClr val="16004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missing teeth and multiple caries</a:t>
            </a:r>
          </a:p>
        </p:txBody>
      </p:sp>
      <p:sp>
        <p:nvSpPr>
          <p:cNvPr id="539" name="Rectangle 9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>
            <a:lvl1pPr>
              <a:defRPr>
                <a:solidFill>
                  <a:srgbClr val="010101"/>
                </a:solidFill>
              </a:defRPr>
            </a:lvl1pPr>
          </a:lstStyle>
          <a:p>
            <a:pPr/>
            <a:r>
              <a:t>Oral changes in Sjögren Syndrome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Rectangle 2"/>
          <p:cNvSpPr txBox="1"/>
          <p:nvPr>
            <p:ph type="body" sz="half" idx="1"/>
          </p:nvPr>
        </p:nvSpPr>
        <p:spPr>
          <a:xfrm>
            <a:off x="1066800" y="2133600"/>
            <a:ext cx="7620000" cy="32004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400"/>
              </a:spcBef>
              <a:buSzPct val="100000"/>
            </a:pPr>
            <a:r>
              <a:t>Treatment is mostly supportive and symptom-based</a:t>
            </a:r>
          </a:p>
          <a:p>
            <a:pPr>
              <a:spcBef>
                <a:spcPts val="1400"/>
              </a:spcBef>
              <a:buSzPct val="100000"/>
            </a:pPr>
            <a:r>
              <a:t>Oral treatment: adequate hydration, scrupulous dental hygiene, cholinergic agents (stimulate saliva release), frequent dental exams</a:t>
            </a:r>
          </a:p>
          <a:p>
            <a:pPr>
              <a:spcBef>
                <a:spcPts val="1400"/>
              </a:spcBef>
              <a:buSzPct val="100000"/>
            </a:pPr>
            <a:r>
              <a:t>Eye treatment: lubricating solutions, surgical procedures</a:t>
            </a:r>
          </a:p>
          <a:p>
            <a:pPr>
              <a:spcBef>
                <a:spcPts val="1400"/>
              </a:spcBef>
              <a:buSzPct val="100000"/>
            </a:pPr>
            <a:r>
              <a:t>Systemic symptom treatment: steroids, other immunosuppressive drugs</a:t>
            </a:r>
          </a:p>
        </p:txBody>
      </p:sp>
      <p:sp>
        <p:nvSpPr>
          <p:cNvPr id="544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Sjögren Treatment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Rectangle 3"/>
          <p:cNvSpPr txBox="1"/>
          <p:nvPr>
            <p:ph type="body" sz="half" idx="1"/>
          </p:nvPr>
        </p:nvSpPr>
        <p:spPr>
          <a:xfrm>
            <a:off x="2286000" y="2286000"/>
            <a:ext cx="5181600" cy="24384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400"/>
              </a:spcBef>
              <a:buSzPct val="100000"/>
            </a:pPr>
            <a:r>
              <a:t>Excessive fibrosis in skin and viscera</a:t>
            </a:r>
          </a:p>
          <a:p>
            <a:pPr>
              <a:spcBef>
                <a:spcPts val="1400"/>
              </a:spcBef>
              <a:buSzPct val="100000"/>
            </a:pPr>
            <a:r>
              <a:t>Claw hands</a:t>
            </a:r>
          </a:p>
          <a:p>
            <a:pPr>
              <a:spcBef>
                <a:spcPts val="1400"/>
              </a:spcBef>
              <a:buSzPct val="100000"/>
            </a:pPr>
            <a:r>
              <a:t>Mask-like face</a:t>
            </a:r>
          </a:p>
          <a:p>
            <a:pPr>
              <a:spcBef>
                <a:spcPts val="1400"/>
              </a:spcBef>
              <a:buSzPct val="100000"/>
            </a:pPr>
            <a:r>
              <a:t>Diffuse and limited types</a:t>
            </a:r>
          </a:p>
        </p:txBody>
      </p:sp>
      <p:sp>
        <p:nvSpPr>
          <p:cNvPr id="547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Scleroderma (Systemic Sclerosis)</a:t>
            </a:r>
          </a:p>
        </p:txBody>
      </p:sp>
      <p:sp>
        <p:nvSpPr>
          <p:cNvPr id="548" name="Rectangle 5"/>
          <p:cNvSpPr/>
          <p:nvPr/>
        </p:nvSpPr>
        <p:spPr>
          <a:xfrm>
            <a:off x="901396" y="1890157"/>
            <a:ext cx="7332887" cy="2999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2" h="21371" fill="norm" stroke="1" extrusionOk="0">
                <a:moveTo>
                  <a:pt x="38" y="106"/>
                </a:moveTo>
                <a:cubicBezTo>
                  <a:pt x="471" y="129"/>
                  <a:pt x="1074" y="206"/>
                  <a:pt x="1776" y="106"/>
                </a:cubicBezTo>
                <a:cubicBezTo>
                  <a:pt x="2477" y="6"/>
                  <a:pt x="2463" y="94"/>
                  <a:pt x="3083" y="106"/>
                </a:cubicBezTo>
                <a:cubicBezTo>
                  <a:pt x="3704" y="118"/>
                  <a:pt x="4947" y="248"/>
                  <a:pt x="5464" y="106"/>
                </a:cubicBezTo>
                <a:cubicBezTo>
                  <a:pt x="5982" y="-36"/>
                  <a:pt x="6638" y="153"/>
                  <a:pt x="7202" y="106"/>
                </a:cubicBezTo>
                <a:cubicBezTo>
                  <a:pt x="7765" y="59"/>
                  <a:pt x="8210" y="28"/>
                  <a:pt x="8939" y="106"/>
                </a:cubicBezTo>
                <a:cubicBezTo>
                  <a:pt x="9667" y="184"/>
                  <a:pt x="10558" y="259"/>
                  <a:pt x="11320" y="106"/>
                </a:cubicBezTo>
                <a:cubicBezTo>
                  <a:pt x="12082" y="-47"/>
                  <a:pt x="12374" y="-23"/>
                  <a:pt x="12842" y="106"/>
                </a:cubicBezTo>
                <a:cubicBezTo>
                  <a:pt x="13310" y="235"/>
                  <a:pt x="14064" y="92"/>
                  <a:pt x="15223" y="106"/>
                </a:cubicBezTo>
                <a:cubicBezTo>
                  <a:pt x="16383" y="120"/>
                  <a:pt x="17069" y="307"/>
                  <a:pt x="17605" y="106"/>
                </a:cubicBezTo>
                <a:cubicBezTo>
                  <a:pt x="18140" y="-95"/>
                  <a:pt x="18786" y="96"/>
                  <a:pt x="19556" y="106"/>
                </a:cubicBezTo>
                <a:cubicBezTo>
                  <a:pt x="20327" y="115"/>
                  <a:pt x="20890" y="207"/>
                  <a:pt x="21508" y="106"/>
                </a:cubicBezTo>
                <a:cubicBezTo>
                  <a:pt x="21429" y="1855"/>
                  <a:pt x="21561" y="3040"/>
                  <a:pt x="21508" y="4129"/>
                </a:cubicBezTo>
                <a:cubicBezTo>
                  <a:pt x="21455" y="5217"/>
                  <a:pt x="21545" y="5986"/>
                  <a:pt x="21508" y="7728"/>
                </a:cubicBezTo>
                <a:cubicBezTo>
                  <a:pt x="21471" y="9471"/>
                  <a:pt x="21540" y="10290"/>
                  <a:pt x="21508" y="11963"/>
                </a:cubicBezTo>
                <a:cubicBezTo>
                  <a:pt x="21476" y="13636"/>
                  <a:pt x="21539" y="14804"/>
                  <a:pt x="21508" y="16198"/>
                </a:cubicBezTo>
                <a:cubicBezTo>
                  <a:pt x="21477" y="17591"/>
                  <a:pt x="21551" y="19640"/>
                  <a:pt x="21508" y="21279"/>
                </a:cubicBezTo>
                <a:cubicBezTo>
                  <a:pt x="20614" y="21427"/>
                  <a:pt x="20175" y="21222"/>
                  <a:pt x="19342" y="21279"/>
                </a:cubicBezTo>
                <a:cubicBezTo>
                  <a:pt x="18509" y="21337"/>
                  <a:pt x="18098" y="21359"/>
                  <a:pt x="17390" y="21279"/>
                </a:cubicBezTo>
                <a:cubicBezTo>
                  <a:pt x="16682" y="21199"/>
                  <a:pt x="16451" y="21188"/>
                  <a:pt x="16082" y="21279"/>
                </a:cubicBezTo>
                <a:cubicBezTo>
                  <a:pt x="15713" y="21371"/>
                  <a:pt x="15076" y="21316"/>
                  <a:pt x="14560" y="21279"/>
                </a:cubicBezTo>
                <a:cubicBezTo>
                  <a:pt x="14043" y="21242"/>
                  <a:pt x="13266" y="21499"/>
                  <a:pt x="12179" y="21279"/>
                </a:cubicBezTo>
                <a:cubicBezTo>
                  <a:pt x="11091" y="21059"/>
                  <a:pt x="10729" y="21473"/>
                  <a:pt x="10227" y="21279"/>
                </a:cubicBezTo>
                <a:cubicBezTo>
                  <a:pt x="9724" y="21086"/>
                  <a:pt x="9343" y="21309"/>
                  <a:pt x="8704" y="21279"/>
                </a:cubicBezTo>
                <a:cubicBezTo>
                  <a:pt x="8066" y="21250"/>
                  <a:pt x="7640" y="21497"/>
                  <a:pt x="6753" y="21279"/>
                </a:cubicBezTo>
                <a:cubicBezTo>
                  <a:pt x="5866" y="21061"/>
                  <a:pt x="6034" y="21237"/>
                  <a:pt x="5445" y="21279"/>
                </a:cubicBezTo>
                <a:cubicBezTo>
                  <a:pt x="4856" y="21322"/>
                  <a:pt x="4713" y="21235"/>
                  <a:pt x="4137" y="21279"/>
                </a:cubicBezTo>
                <a:cubicBezTo>
                  <a:pt x="3562" y="21324"/>
                  <a:pt x="2879" y="21054"/>
                  <a:pt x="2185" y="21279"/>
                </a:cubicBezTo>
                <a:cubicBezTo>
                  <a:pt x="1492" y="21505"/>
                  <a:pt x="886" y="21237"/>
                  <a:pt x="38" y="21279"/>
                </a:cubicBezTo>
                <a:cubicBezTo>
                  <a:pt x="57" y="20124"/>
                  <a:pt x="52" y="18493"/>
                  <a:pt x="38" y="16833"/>
                </a:cubicBezTo>
                <a:cubicBezTo>
                  <a:pt x="25" y="15173"/>
                  <a:pt x="116" y="14748"/>
                  <a:pt x="38" y="12810"/>
                </a:cubicBezTo>
                <a:cubicBezTo>
                  <a:pt x="-39" y="10872"/>
                  <a:pt x="93" y="10404"/>
                  <a:pt x="38" y="9211"/>
                </a:cubicBezTo>
                <a:cubicBezTo>
                  <a:pt x="-16" y="8017"/>
                  <a:pt x="61" y="6159"/>
                  <a:pt x="38" y="4764"/>
                </a:cubicBezTo>
                <a:cubicBezTo>
                  <a:pt x="16" y="3369"/>
                  <a:pt x="-35" y="1063"/>
                  <a:pt x="38" y="106"/>
                </a:cubicBezTo>
                <a:close/>
              </a:path>
            </a:pathLst>
          </a:custGeom>
          <a:ln w="12700">
            <a:solidFill>
              <a:srgbClr val="22228B"/>
            </a:solidFill>
          </a:ln>
        </p:spPr>
        <p:txBody>
          <a:bodyPr lIns="45719" rIns="45719"/>
          <a:lstStyle/>
          <a:p>
            <a:pPr algn="ctr">
              <a:spcBef>
                <a:spcPts val="1400"/>
              </a:spcBef>
              <a:defRPr b="0">
                <a:solidFill>
                  <a:srgbClr val="FFFFFF"/>
                </a:solidFill>
                <a:latin typeface="Batang"/>
                <a:ea typeface="Batang"/>
                <a:cs typeface="Batang"/>
                <a:sym typeface="Batang"/>
              </a:defRPr>
            </a:pPr>
          </a:p>
        </p:txBody>
      </p:sp>
      <p:grpSp>
        <p:nvGrpSpPr>
          <p:cNvPr id="551" name="Rectangle 5"/>
          <p:cNvGrpSpPr/>
          <p:nvPr/>
        </p:nvGrpSpPr>
        <p:grpSpPr>
          <a:xfrm>
            <a:off x="3543300" y="1676400"/>
            <a:ext cx="2057400" cy="457200"/>
            <a:chOff x="0" y="0"/>
            <a:chExt cx="2057400" cy="457200"/>
          </a:xfrm>
        </p:grpSpPr>
        <p:sp>
          <p:nvSpPr>
            <p:cNvPr id="549" name="Rectangle"/>
            <p:cNvSpPr/>
            <p:nvPr/>
          </p:nvSpPr>
          <p:spPr>
            <a:xfrm>
              <a:off x="0" y="0"/>
              <a:ext cx="2057400" cy="45720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342900" indent="-342900" algn="ctr">
                <a:spcBef>
                  <a:spcPts val="700"/>
                </a:spcBef>
                <a:defRPr b="0">
                  <a:solidFill>
                    <a:srgbClr val="FFFFFF"/>
                  </a:solidFill>
                  <a:latin typeface="Batang"/>
                  <a:ea typeface="Batang"/>
                  <a:cs typeface="Batang"/>
                  <a:sym typeface="Batang"/>
                </a:defRPr>
              </a:pPr>
            </a:p>
          </p:txBody>
        </p:sp>
        <p:sp>
          <p:nvSpPr>
            <p:cNvPr id="550" name="KNOW THIS"/>
            <p:cNvSpPr txBox="1"/>
            <p:nvPr/>
          </p:nvSpPr>
          <p:spPr>
            <a:xfrm>
              <a:off x="46038" y="0"/>
              <a:ext cx="1965324" cy="3899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t">
              <a:spAutoFit/>
            </a:bodyPr>
            <a:lstStyle>
              <a:lvl1pPr marL="342900" indent="-342900" algn="ctr">
                <a:spcBef>
                  <a:spcPts val="700"/>
                </a:spcBef>
                <a:defRPr spc="300">
                  <a:solidFill>
                    <a:srgbClr val="22228B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KNOW THIS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Rectangle 2"/>
          <p:cNvSpPr txBox="1"/>
          <p:nvPr>
            <p:ph type="body" sz="half" idx="1"/>
          </p:nvPr>
        </p:nvSpPr>
        <p:spPr>
          <a:xfrm>
            <a:off x="1295400" y="2209800"/>
            <a:ext cx="7391400" cy="32766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400"/>
              </a:spcBef>
              <a:buSzPct val="100000"/>
            </a:pPr>
            <a:r>
              <a:t>CD4+ T cells accumulate, and activate macrophages</a:t>
            </a:r>
          </a:p>
          <a:p>
            <a:pPr>
              <a:spcBef>
                <a:spcPts val="1400"/>
              </a:spcBef>
              <a:buSzPct val="100000"/>
            </a:pPr>
            <a:r>
              <a:t>Macrophages release cytokines that stimulate collagen production (“fibrosis”)</a:t>
            </a:r>
          </a:p>
          <a:p>
            <a:pPr>
              <a:spcBef>
                <a:spcPts val="1400"/>
              </a:spcBef>
              <a:buSzPct val="100000"/>
            </a:pPr>
            <a:r>
              <a:t>B cell activation also occurs but doesn’t play major role</a:t>
            </a:r>
          </a:p>
          <a:p>
            <a:pPr>
              <a:spcBef>
                <a:spcPts val="1400"/>
              </a:spcBef>
              <a:buSzPct val="100000"/>
            </a:pPr>
            <a:r>
              <a:t>Autoantibody: anti-Scl 70</a:t>
            </a:r>
          </a:p>
        </p:txBody>
      </p:sp>
      <p:sp>
        <p:nvSpPr>
          <p:cNvPr id="554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Scleroderma Etiology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Rectangle 2"/>
          <p:cNvSpPr txBox="1"/>
          <p:nvPr>
            <p:ph type="body" sz="half" idx="1"/>
          </p:nvPr>
        </p:nvSpPr>
        <p:spPr>
          <a:xfrm>
            <a:off x="1752600" y="2286000"/>
            <a:ext cx="6477000" cy="29718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400"/>
              </a:spcBef>
              <a:buSzPct val="100000"/>
            </a:pPr>
            <a:r>
              <a:t>Skin: diffuse, sclerotic atrophy. Fingers first.</a:t>
            </a:r>
          </a:p>
          <a:p>
            <a:pPr>
              <a:spcBef>
                <a:spcPts val="1400"/>
              </a:spcBef>
              <a:buSzPct val="100000"/>
            </a:pPr>
            <a:r>
              <a:t>GI: “rubber-hose” esophagus</a:t>
            </a:r>
          </a:p>
          <a:p>
            <a:pPr>
              <a:spcBef>
                <a:spcPts val="1400"/>
              </a:spcBef>
              <a:buSzPct val="100000"/>
            </a:pPr>
            <a:r>
              <a:t>Lungs: fibrosis, pulmonary hypertension</a:t>
            </a:r>
          </a:p>
          <a:p>
            <a:pPr>
              <a:spcBef>
                <a:spcPts val="1400"/>
              </a:spcBef>
              <a:buSzPct val="100000"/>
            </a:pPr>
            <a:r>
              <a:t>Kidneys: narrowed vessels, hypertension</a:t>
            </a:r>
          </a:p>
          <a:p>
            <a:pPr>
              <a:spcBef>
                <a:spcPts val="1400"/>
              </a:spcBef>
              <a:buSzPct val="100000"/>
            </a:pPr>
            <a:r>
              <a:t>Heart: myocardial fibrosis</a:t>
            </a:r>
          </a:p>
        </p:txBody>
      </p:sp>
      <p:sp>
        <p:nvSpPr>
          <p:cNvPr id="557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Scleroderma Signs and Symptoms</a:t>
            </a:r>
          </a:p>
        </p:txBody>
      </p:sp>
      <p:sp>
        <p:nvSpPr>
          <p:cNvPr id="558" name="(Sclerosis = fibrosis)"/>
          <p:cNvSpPr txBox="1"/>
          <p:nvPr/>
        </p:nvSpPr>
        <p:spPr>
          <a:xfrm>
            <a:off x="3074343" y="1479090"/>
            <a:ext cx="2531528" cy="392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(Sclerosis = fibrosis)</a:t>
            </a:r>
          </a:p>
        </p:txBody>
      </p:sp>
      <p:sp>
        <p:nvSpPr>
          <p:cNvPr id="559" name="Line 6"/>
          <p:cNvSpPr/>
          <p:nvPr/>
        </p:nvSpPr>
        <p:spPr>
          <a:xfrm>
            <a:off x="4437812" y="1824544"/>
            <a:ext cx="1" cy="485719"/>
          </a:xfrm>
          <a:prstGeom prst="line">
            <a:avLst/>
          </a:prstGeom>
          <a:ln w="38100">
            <a:solidFill>
              <a:srgbClr val="160048"/>
            </a:solidFill>
            <a:head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1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172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62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5562600"/>
            <a:ext cx="685800" cy="609600"/>
          </a:xfrm>
          <a:prstGeom prst="rect">
            <a:avLst/>
          </a:prstGeom>
          <a:ln w="12700">
            <a:miter lim="400000"/>
          </a:ln>
        </p:spPr>
      </p:pic>
      <p:sp>
        <p:nvSpPr>
          <p:cNvPr id="563" name="Text Box 5"/>
          <p:cNvSpPr txBox="1"/>
          <p:nvPr/>
        </p:nvSpPr>
        <p:spPr>
          <a:xfrm>
            <a:off x="312419" y="6286500"/>
            <a:ext cx="8519162" cy="392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400"/>
              </a:spcBef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Scleroderma: claw hands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14588" y="28575"/>
            <a:ext cx="4133851" cy="6143625"/>
          </a:xfrm>
          <a:prstGeom prst="rect">
            <a:avLst/>
          </a:prstGeom>
          <a:ln w="12700">
            <a:miter lim="400000"/>
          </a:ln>
        </p:spPr>
      </p:pic>
      <p:sp>
        <p:nvSpPr>
          <p:cNvPr id="566" name="Text Box 4"/>
          <p:cNvSpPr txBox="1"/>
          <p:nvPr/>
        </p:nvSpPr>
        <p:spPr>
          <a:xfrm>
            <a:off x="312419" y="6286500"/>
            <a:ext cx="8519162" cy="392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400"/>
              </a:spcBef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Scleroderma: sclerotic skin</a:t>
            </a:r>
          </a:p>
        </p:txBody>
      </p:sp>
      <p:grpSp>
        <p:nvGrpSpPr>
          <p:cNvPr id="570" name="Group 13"/>
          <p:cNvGrpSpPr/>
          <p:nvPr/>
        </p:nvGrpSpPr>
        <p:grpSpPr>
          <a:xfrm>
            <a:off x="2149243" y="736003"/>
            <a:ext cx="185401" cy="481681"/>
            <a:chOff x="0" y="0"/>
            <a:chExt cx="185400" cy="481680"/>
          </a:xfrm>
        </p:grpSpPr>
        <p:pic>
          <p:nvPicPr>
            <p:cNvPr id="567" name="Ink 3" descr="Ink 3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77480" cy="266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68" name="Ink 4" descr="Ink 4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7959" y="17640"/>
              <a:ext cx="47881" cy="4248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69" name="Ink 6" descr="Ink 6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0439" y="438120"/>
              <a:ext cx="174962" cy="435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73" name="Group 14"/>
          <p:cNvGrpSpPr/>
          <p:nvPr/>
        </p:nvGrpSpPr>
        <p:grpSpPr>
          <a:xfrm>
            <a:off x="2203243" y="1200043"/>
            <a:ext cx="173881" cy="4974482"/>
            <a:chOff x="0" y="0"/>
            <a:chExt cx="173879" cy="4974480"/>
          </a:xfrm>
        </p:grpSpPr>
        <p:pic>
          <p:nvPicPr>
            <p:cNvPr id="571" name="Ink 8" descr="Ink 8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35279" y="0"/>
              <a:ext cx="81002" cy="49622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72" name="Ink 10" descr="Ink 10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4951440"/>
              <a:ext cx="173880" cy="230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74" name="TextBox 12"/>
          <p:cNvSpPr txBox="1"/>
          <p:nvPr/>
        </p:nvSpPr>
        <p:spPr>
          <a:xfrm>
            <a:off x="579119" y="761999"/>
            <a:ext cx="1508762" cy="340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0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Epidermis</a:t>
            </a:r>
          </a:p>
        </p:txBody>
      </p:sp>
      <p:sp>
        <p:nvSpPr>
          <p:cNvPr id="575" name="TextBox 16"/>
          <p:cNvSpPr txBox="1"/>
          <p:nvPr/>
        </p:nvSpPr>
        <p:spPr>
          <a:xfrm>
            <a:off x="655319" y="3028889"/>
            <a:ext cx="1508762" cy="340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0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Dermis</a:t>
            </a:r>
          </a:p>
        </p:txBody>
      </p:sp>
      <p:sp>
        <p:nvSpPr>
          <p:cNvPr id="576" name="TextBox 16"/>
          <p:cNvSpPr txBox="1"/>
          <p:nvPr/>
        </p:nvSpPr>
        <p:spPr>
          <a:xfrm>
            <a:off x="7065780" y="2724089"/>
            <a:ext cx="1827771" cy="9497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0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Massive fibrosis (lots of collagen bundles)</a:t>
            </a:r>
          </a:p>
        </p:txBody>
      </p:sp>
      <p:sp>
        <p:nvSpPr>
          <p:cNvPr id="577" name="Line"/>
          <p:cNvSpPr/>
          <p:nvPr/>
        </p:nvSpPr>
        <p:spPr>
          <a:xfrm flipH="1" flipV="1">
            <a:off x="4906090" y="2671009"/>
            <a:ext cx="2067290" cy="279895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  <a:effectLst>
            <a:outerShdw sx="100000" sy="100000" kx="0" ky="0" algn="b" rotWithShape="0" blurRad="38100" dist="25219" dir="5272094">
              <a:srgbClr val="FFFFFF"/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78" name="Line"/>
          <p:cNvSpPr/>
          <p:nvPr/>
        </p:nvSpPr>
        <p:spPr>
          <a:xfrm flipH="1">
            <a:off x="4906090" y="3113274"/>
            <a:ext cx="2067189" cy="313994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  <a:effectLst>
            <a:outerShdw sx="100000" sy="100000" kx="0" ky="0" algn="b" rotWithShape="0" blurRad="38100" dist="25219" dir="5272094">
              <a:srgbClr val="FFFFFF"/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79" name="Line"/>
          <p:cNvSpPr/>
          <p:nvPr/>
        </p:nvSpPr>
        <p:spPr>
          <a:xfrm flipH="1">
            <a:off x="5297561" y="3260439"/>
            <a:ext cx="1813244" cy="2063723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  <a:effectLst>
            <a:outerShdw sx="100000" sy="100000" kx="0" ky="0" algn="b" rotWithShape="0" blurRad="38100" dist="25219" dir="5272094">
              <a:srgbClr val="FFFFFF"/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74" grpId="2"/>
      <p:bldP build="whole" bldLvl="1" animBg="1" rev="0" advAuto="0" spid="570" grpId="1"/>
      <p:bldP build="whole" bldLvl="1" animBg="1" rev="0" advAuto="0" spid="576" grpId="5"/>
      <p:bldP build="whole" bldLvl="1" animBg="1" rev="0" advAuto="0" spid="573" grpId="3"/>
      <p:bldP build="whole" bldLvl="1" animBg="1" rev="0" advAuto="0" spid="575" grpId="4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1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5589" cy="6169025"/>
          </a:xfrm>
          <a:prstGeom prst="rect">
            <a:avLst/>
          </a:prstGeom>
          <a:ln w="12700">
            <a:miter lim="400000"/>
          </a:ln>
        </p:spPr>
      </p:pic>
      <p:sp>
        <p:nvSpPr>
          <p:cNvPr id="582" name="Text Box 4"/>
          <p:cNvSpPr txBox="1"/>
          <p:nvPr/>
        </p:nvSpPr>
        <p:spPr>
          <a:xfrm>
            <a:off x="312419" y="6286500"/>
            <a:ext cx="8519162" cy="392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400"/>
              </a:spcBef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Scleroderma: narrowed renal vessel</a:t>
            </a:r>
          </a:p>
        </p:txBody>
      </p:sp>
      <p:pic>
        <p:nvPicPr>
          <p:cNvPr id="583" name="Ink 2" descr="Ink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70648" y="1089306"/>
            <a:ext cx="1785601" cy="1666082"/>
          </a:xfrm>
          <a:prstGeom prst="rect">
            <a:avLst/>
          </a:prstGeom>
          <a:ln w="12700">
            <a:miter lim="400000"/>
          </a:ln>
        </p:spPr>
      </p:pic>
      <p:pic>
        <p:nvPicPr>
          <p:cNvPr id="584" name="Ink 3" descr="Ink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327888" y="2978586"/>
            <a:ext cx="1599121" cy="1518842"/>
          </a:xfrm>
          <a:prstGeom prst="rect">
            <a:avLst/>
          </a:prstGeom>
          <a:ln w="12700">
            <a:miter lim="400000"/>
          </a:ln>
        </p:spPr>
      </p:pic>
      <p:pic>
        <p:nvPicPr>
          <p:cNvPr id="585" name="Ink 7" descr="Ink 7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177528" y="1978506"/>
            <a:ext cx="2882521" cy="2691361"/>
          </a:xfrm>
          <a:prstGeom prst="rect">
            <a:avLst/>
          </a:prstGeom>
          <a:ln w="12700">
            <a:miter lim="400000"/>
          </a:ln>
        </p:spPr>
      </p:pic>
      <p:pic>
        <p:nvPicPr>
          <p:cNvPr id="586" name="Ink 9" descr="Ink 9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110289" y="2958066"/>
            <a:ext cx="879121" cy="861121"/>
          </a:xfrm>
          <a:prstGeom prst="rect">
            <a:avLst/>
          </a:prstGeom>
          <a:ln w="12700">
            <a:miter lim="400000"/>
          </a:ln>
        </p:spPr>
      </p:pic>
      <p:pic>
        <p:nvPicPr>
          <p:cNvPr id="587" name="Ink 16" descr="Ink 16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597649" y="2504467"/>
            <a:ext cx="506521" cy="1661401"/>
          </a:xfrm>
          <a:prstGeom prst="rect">
            <a:avLst/>
          </a:prstGeom>
          <a:ln w="12700">
            <a:miter lim="400000"/>
          </a:ln>
        </p:spPr>
      </p:pic>
      <p:sp>
        <p:nvSpPr>
          <p:cNvPr id="588" name="TextBox 21"/>
          <p:cNvSpPr txBox="1"/>
          <p:nvPr/>
        </p:nvSpPr>
        <p:spPr>
          <a:xfrm>
            <a:off x="914400" y="609599"/>
            <a:ext cx="1447800" cy="333089"/>
          </a:xfrm>
          <a:prstGeom prst="rect">
            <a:avLst/>
          </a:prstGeom>
          <a:solidFill>
            <a:srgbClr val="FFFFFF">
              <a:alpha val="8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0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Glomerulus</a:t>
            </a:r>
          </a:p>
        </p:txBody>
      </p:sp>
      <p:sp>
        <p:nvSpPr>
          <p:cNvPr id="589" name="TextBox 22"/>
          <p:cNvSpPr txBox="1"/>
          <p:nvPr/>
        </p:nvSpPr>
        <p:spPr>
          <a:xfrm>
            <a:off x="6629400" y="2438399"/>
            <a:ext cx="1447800" cy="333089"/>
          </a:xfrm>
          <a:prstGeom prst="rect">
            <a:avLst/>
          </a:prstGeom>
          <a:solidFill>
            <a:srgbClr val="FFFFFF">
              <a:alpha val="8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0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Glomerulus</a:t>
            </a:r>
          </a:p>
        </p:txBody>
      </p:sp>
      <p:sp>
        <p:nvSpPr>
          <p:cNvPr id="590" name="TextBox 23"/>
          <p:cNvSpPr txBox="1"/>
          <p:nvPr/>
        </p:nvSpPr>
        <p:spPr>
          <a:xfrm>
            <a:off x="4114800" y="1447799"/>
            <a:ext cx="1447800" cy="333089"/>
          </a:xfrm>
          <a:prstGeom prst="rect">
            <a:avLst/>
          </a:prstGeom>
          <a:solidFill>
            <a:srgbClr val="FFFFFF">
              <a:alpha val="8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0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Arteriole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88" grpId="3"/>
      <p:bldP build="whole" bldLvl="1" animBg="1" rev="0" advAuto="0" spid="590" grpId="7"/>
      <p:bldP build="whole" bldLvl="1" animBg="1" rev="0" advAuto="0" spid="589" grpId="4"/>
      <p:bldP build="whole" bldLvl="1" animBg="1" rev="0" advAuto="0" spid="584" grpId="2"/>
      <p:bldP build="whole" bldLvl="1" animBg="1" rev="0" advAuto="0" spid="586" grpId="6"/>
      <p:bldP build="whole" bldLvl="1" animBg="1" rev="0" advAuto="0" spid="587" grpId="8"/>
      <p:bldP build="whole" bldLvl="1" animBg="1" rev="0" advAuto="0" spid="585" grpId="5"/>
      <p:bldP build="whole" bldLvl="1" animBg="1" rev="0" advAuto="0" spid="583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Rectangle 2"/>
          <p:cNvSpPr txBox="1"/>
          <p:nvPr>
            <p:ph type="body" sz="quarter" idx="1"/>
          </p:nvPr>
        </p:nvSpPr>
        <p:spPr>
          <a:xfrm>
            <a:off x="401781" y="2895600"/>
            <a:ext cx="4191001" cy="15240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buSzPct val="100000"/>
            </a:pPr>
            <a:r>
              <a:t>Mild skin involvement</a:t>
            </a:r>
          </a:p>
          <a:p>
            <a:pPr>
              <a:buSzPct val="100000"/>
            </a:pPr>
            <a:r>
              <a:t>Late visceral involvement</a:t>
            </a:r>
          </a:p>
          <a:p>
            <a:pPr>
              <a:buSzPct val="100000"/>
            </a:pPr>
            <a:r>
              <a:t>Benign course</a:t>
            </a:r>
          </a:p>
        </p:txBody>
      </p:sp>
      <p:sp>
        <p:nvSpPr>
          <p:cNvPr id="593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Limited vs. Diffuse Scleroderma</a:t>
            </a:r>
          </a:p>
        </p:txBody>
      </p:sp>
      <p:sp>
        <p:nvSpPr>
          <p:cNvPr id="594" name="Rectangle 2"/>
          <p:cNvSpPr txBox="1"/>
          <p:nvPr/>
        </p:nvSpPr>
        <p:spPr>
          <a:xfrm>
            <a:off x="4846319" y="2895600"/>
            <a:ext cx="4099562" cy="12753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spcBef>
                <a:spcPts val="500"/>
              </a:spcBef>
              <a:buClr>
                <a:srgbClr val="000000"/>
              </a:buClr>
              <a:buSzPct val="100000"/>
              <a:buChar char="•"/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Widespread skin involvement</a:t>
            </a:r>
          </a:p>
          <a:p>
            <a:pPr marL="342900" indent="-342900">
              <a:spcBef>
                <a:spcPts val="500"/>
              </a:spcBef>
              <a:buClr>
                <a:srgbClr val="000000"/>
              </a:buClr>
              <a:buSzPct val="100000"/>
              <a:buChar char="•"/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Early visceral involvement</a:t>
            </a:r>
          </a:p>
          <a:p>
            <a:pPr marL="342900" indent="-342900">
              <a:spcBef>
                <a:spcPts val="500"/>
              </a:spcBef>
              <a:buClr>
                <a:srgbClr val="000000"/>
              </a:buClr>
              <a:buSzPct val="100000"/>
              <a:buChar char="•"/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Rapid course</a:t>
            </a:r>
          </a:p>
        </p:txBody>
      </p:sp>
      <p:sp>
        <p:nvSpPr>
          <p:cNvPr id="595" name="Rectangle 2"/>
          <p:cNvSpPr txBox="1"/>
          <p:nvPr/>
        </p:nvSpPr>
        <p:spPr>
          <a:xfrm>
            <a:off x="579437" y="2177603"/>
            <a:ext cx="3489326" cy="445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6037" tIns="46037" rIns="46037" bIns="46037" anchor="ctr">
            <a:spAutoFit/>
          </a:bodyPr>
          <a:lstStyle>
            <a:lvl1pPr algn="ctr">
              <a:defRPr b="0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Limited Scleroderma</a:t>
            </a:r>
          </a:p>
        </p:txBody>
      </p:sp>
      <p:sp>
        <p:nvSpPr>
          <p:cNvPr id="596" name="Rectangle 2"/>
          <p:cNvSpPr txBox="1"/>
          <p:nvPr/>
        </p:nvSpPr>
        <p:spPr>
          <a:xfrm>
            <a:off x="4922837" y="2177603"/>
            <a:ext cx="3489326" cy="445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6037" tIns="46037" rIns="46037" bIns="46037" anchor="ctr">
            <a:spAutoFit/>
          </a:bodyPr>
          <a:lstStyle>
            <a:lvl1pPr algn="ctr">
              <a:defRPr b="0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Diffuse Scleroderma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Rectangle 2"/>
          <p:cNvSpPr txBox="1"/>
          <p:nvPr>
            <p:ph type="title"/>
          </p:nvPr>
        </p:nvSpPr>
        <p:spPr>
          <a:xfrm>
            <a:off x="685800" y="332355"/>
            <a:ext cx="7772400" cy="685801"/>
          </a:xfrm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CREST Syndrome (considered “limited”</a:t>
            </a:r>
          </a:p>
        </p:txBody>
      </p:sp>
      <p:sp>
        <p:nvSpPr>
          <p:cNvPr id="599" name="Rectangle 2"/>
          <p:cNvSpPr txBox="1"/>
          <p:nvPr/>
        </p:nvSpPr>
        <p:spPr>
          <a:xfrm>
            <a:off x="564440" y="4172767"/>
            <a:ext cx="3489327" cy="4453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6037" tIns="46037" rIns="46037" bIns="46037" anchor="ctr">
            <a:spAutoFit/>
          </a:bodyPr>
          <a:lstStyle/>
          <a:p>
            <a:pPr>
              <a:defRPr b="0" sz="2800">
                <a:solidFill>
                  <a:srgbClr val="D334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</a:t>
            </a:r>
            <a:r>
              <a:rPr>
                <a:solidFill>
                  <a:srgbClr val="000000"/>
                </a:solidFill>
              </a:rPr>
              <a:t>alcinosis</a:t>
            </a:r>
          </a:p>
        </p:txBody>
      </p:sp>
      <p:sp>
        <p:nvSpPr>
          <p:cNvPr id="600" name="Rectangle 2"/>
          <p:cNvSpPr txBox="1"/>
          <p:nvPr/>
        </p:nvSpPr>
        <p:spPr>
          <a:xfrm>
            <a:off x="564440" y="4667565"/>
            <a:ext cx="3489327" cy="4453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6037" tIns="46037" rIns="46037" bIns="46037" anchor="ctr">
            <a:spAutoFit/>
          </a:bodyPr>
          <a:lstStyle/>
          <a:p>
            <a:pPr>
              <a:defRPr b="0" sz="2800">
                <a:solidFill>
                  <a:srgbClr val="D334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R</a:t>
            </a:r>
            <a:r>
              <a:rPr>
                <a:solidFill>
                  <a:srgbClr val="000000"/>
                </a:solidFill>
              </a:rPr>
              <a:t>aynaud phenomenon</a:t>
            </a:r>
          </a:p>
        </p:txBody>
      </p:sp>
      <p:sp>
        <p:nvSpPr>
          <p:cNvPr id="601" name="Rectangle 2"/>
          <p:cNvSpPr txBox="1"/>
          <p:nvPr/>
        </p:nvSpPr>
        <p:spPr>
          <a:xfrm>
            <a:off x="564440" y="5162363"/>
            <a:ext cx="3489327" cy="4453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6037" tIns="46037" rIns="46037" bIns="46037" anchor="ctr">
            <a:spAutoFit/>
          </a:bodyPr>
          <a:lstStyle/>
          <a:p>
            <a:pPr>
              <a:defRPr b="0" sz="2800">
                <a:solidFill>
                  <a:srgbClr val="D334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E</a:t>
            </a:r>
            <a:r>
              <a:rPr>
                <a:solidFill>
                  <a:srgbClr val="000000"/>
                </a:solidFill>
              </a:rPr>
              <a:t>sophageal dysmotility</a:t>
            </a:r>
          </a:p>
        </p:txBody>
      </p:sp>
      <p:sp>
        <p:nvSpPr>
          <p:cNvPr id="602" name="Rectangle 2"/>
          <p:cNvSpPr txBox="1"/>
          <p:nvPr/>
        </p:nvSpPr>
        <p:spPr>
          <a:xfrm>
            <a:off x="564440" y="5657161"/>
            <a:ext cx="3489327" cy="4453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6037" tIns="46037" rIns="46037" bIns="46037" anchor="ctr">
            <a:spAutoFit/>
          </a:bodyPr>
          <a:lstStyle/>
          <a:p>
            <a:pPr>
              <a:defRPr b="0" sz="2800">
                <a:solidFill>
                  <a:srgbClr val="D334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S</a:t>
            </a:r>
            <a:r>
              <a:rPr>
                <a:solidFill>
                  <a:srgbClr val="000000"/>
                </a:solidFill>
              </a:rPr>
              <a:t>clerodactyly</a:t>
            </a:r>
          </a:p>
        </p:txBody>
      </p:sp>
      <p:sp>
        <p:nvSpPr>
          <p:cNvPr id="603" name="Rectangle 2"/>
          <p:cNvSpPr txBox="1"/>
          <p:nvPr/>
        </p:nvSpPr>
        <p:spPr>
          <a:xfrm>
            <a:off x="564440" y="6151959"/>
            <a:ext cx="3489327" cy="4453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6037" tIns="46037" rIns="46037" bIns="46037" anchor="ctr">
            <a:spAutoFit/>
          </a:bodyPr>
          <a:lstStyle/>
          <a:p>
            <a:pPr>
              <a:defRPr b="0" sz="2800">
                <a:solidFill>
                  <a:srgbClr val="D334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T</a:t>
            </a:r>
            <a:r>
              <a:rPr>
                <a:solidFill>
                  <a:srgbClr val="000000"/>
                </a:solidFill>
              </a:rPr>
              <a:t>elangiectasia</a:t>
            </a:r>
          </a:p>
        </p:txBody>
      </p:sp>
      <p:pic>
        <p:nvPicPr>
          <p:cNvPr id="604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79123" y="1281011"/>
            <a:ext cx="2204923" cy="2628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05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62394" y="1950231"/>
            <a:ext cx="3387876" cy="3805714"/>
          </a:xfrm>
          <a:prstGeom prst="rect">
            <a:avLst/>
          </a:prstGeom>
          <a:ln w="12700">
            <a:miter lim="400000"/>
          </a:ln>
        </p:spPr>
      </p:pic>
      <p:sp>
        <p:nvSpPr>
          <p:cNvPr id="606" name="Line"/>
          <p:cNvSpPr/>
          <p:nvPr/>
        </p:nvSpPr>
        <p:spPr>
          <a:xfrm flipV="1">
            <a:off x="1601993" y="2287604"/>
            <a:ext cx="957525" cy="1876751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  <a:effectLst>
            <a:outerShdw sx="100000" sy="100000" kx="0" ky="0" algn="b" rotWithShape="0" blurRad="50800" dist="25219" dir="5272094">
              <a:srgbClr val="FFFFFF"/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07" name="Line"/>
          <p:cNvSpPr/>
          <p:nvPr/>
        </p:nvSpPr>
        <p:spPr>
          <a:xfrm flipV="1">
            <a:off x="3972435" y="4032600"/>
            <a:ext cx="2885268" cy="869774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  <a:effectLst>
            <a:outerShdw sx="100000" sy="100000" kx="0" ky="0" algn="b" rotWithShape="0" blurRad="50800" dist="25219" dir="5272094">
              <a:srgbClr val="FFFFFF"/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04" grpId="1"/>
      <p:bldP build="whole" bldLvl="1" animBg="1" rev="0" advAuto="0" spid="605" grpId="2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Rectangle 2"/>
          <p:cNvSpPr txBox="1"/>
          <p:nvPr>
            <p:ph type="body" sz="half" idx="1"/>
          </p:nvPr>
        </p:nvSpPr>
        <p:spPr>
          <a:xfrm>
            <a:off x="2514600" y="2057400"/>
            <a:ext cx="4572000" cy="38862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400"/>
              </a:spcBef>
              <a:buSzPct val="100000"/>
            </a:pPr>
            <a:r>
              <a:t>Female between 50-60</a:t>
            </a:r>
          </a:p>
          <a:p>
            <a:pPr>
              <a:spcBef>
                <a:spcPts val="1400"/>
              </a:spcBef>
              <a:buSzPct val="100000"/>
            </a:pPr>
            <a:r>
              <a:t>Raynaud phenomenon</a:t>
            </a:r>
          </a:p>
          <a:p>
            <a:pPr>
              <a:spcBef>
                <a:spcPts val="1400"/>
              </a:spcBef>
              <a:buSzPct val="100000"/>
            </a:pPr>
            <a:r>
              <a:t>Stiff, claw-like fingers</a:t>
            </a:r>
          </a:p>
          <a:p>
            <a:pPr>
              <a:spcBef>
                <a:spcPts val="1400"/>
              </a:spcBef>
              <a:buSzPct val="100000"/>
            </a:pPr>
            <a:r>
              <a:t>Mask-like face</a:t>
            </a:r>
          </a:p>
          <a:p>
            <a:pPr>
              <a:spcBef>
                <a:spcPts val="1400"/>
              </a:spcBef>
              <a:buSzPct val="100000"/>
            </a:pPr>
            <a:r>
              <a:t>Difficulty swallowing</a:t>
            </a:r>
          </a:p>
          <a:p>
            <a:pPr>
              <a:spcBef>
                <a:spcPts val="1400"/>
              </a:spcBef>
              <a:buSzPct val="100000"/>
            </a:pPr>
            <a:r>
              <a:t>Dyspnea, chronic cough</a:t>
            </a:r>
          </a:p>
          <a:p>
            <a:pPr>
              <a:spcBef>
                <a:spcPts val="1400"/>
              </a:spcBef>
              <a:buSzPct val="100000"/>
            </a:pPr>
            <a:r>
              <a:t>Difficulty getting dentures in</a:t>
            </a:r>
          </a:p>
        </p:txBody>
      </p:sp>
      <p:sp>
        <p:nvSpPr>
          <p:cNvPr id="610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Scleroderma: Things a Dentist Might See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172200"/>
          </a:xfrm>
          <a:prstGeom prst="rect">
            <a:avLst/>
          </a:prstGeom>
          <a:ln w="12700">
            <a:miter lim="400000"/>
          </a:ln>
        </p:spPr>
      </p:pic>
      <p:sp>
        <p:nvSpPr>
          <p:cNvPr id="613" name="Text Box 6"/>
          <p:cNvSpPr txBox="1"/>
          <p:nvPr/>
        </p:nvSpPr>
        <p:spPr>
          <a:xfrm>
            <a:off x="312419" y="6286500"/>
            <a:ext cx="8519162" cy="392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400"/>
              </a:spcBef>
              <a:defRPr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Scleroderma: restricted mouth opening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Rectangle 2"/>
          <p:cNvSpPr txBox="1"/>
          <p:nvPr>
            <p:ph type="body" sz="half" idx="1"/>
          </p:nvPr>
        </p:nvSpPr>
        <p:spPr>
          <a:xfrm>
            <a:off x="1600200" y="2438400"/>
            <a:ext cx="6781800" cy="29718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400"/>
              </a:spcBef>
              <a:buSzPct val="100000"/>
            </a:pPr>
            <a:r>
              <a:t>Steady, slow, downhill course over years</a:t>
            </a:r>
          </a:p>
          <a:p>
            <a:pPr>
              <a:lnSpc>
                <a:spcPct val="90000"/>
              </a:lnSpc>
              <a:spcBef>
                <a:spcPts val="1400"/>
              </a:spcBef>
              <a:buSzPct val="100000"/>
            </a:pPr>
            <a:r>
              <a:t>Limited scleroderma may exist for decades without progressing</a:t>
            </a:r>
          </a:p>
          <a:p>
            <a:pPr>
              <a:lnSpc>
                <a:spcPct val="90000"/>
              </a:lnSpc>
              <a:spcBef>
                <a:spcPts val="1400"/>
              </a:spcBef>
              <a:buSzPct val="100000"/>
            </a:pPr>
            <a:r>
              <a:t>Diffuse scleroderma is more common and has worse prognosis</a:t>
            </a:r>
          </a:p>
          <a:p>
            <a:pPr>
              <a:lnSpc>
                <a:spcPct val="90000"/>
              </a:lnSpc>
              <a:spcBef>
                <a:spcPts val="1400"/>
              </a:spcBef>
              <a:buSzPct val="100000"/>
            </a:pPr>
            <a:r>
              <a:t>Overall 10-year survival = 35-70%</a:t>
            </a:r>
          </a:p>
        </p:txBody>
      </p:sp>
      <p:sp>
        <p:nvSpPr>
          <p:cNvPr id="616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Scleroderma Prognosis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PERFECT MASTER">
  <a:themeElements>
    <a:clrScheme name="PERFECT MASTER">
      <a:dk1>
        <a:srgbClr val="FFFFFF"/>
      </a:dk1>
      <a:lt1>
        <a:srgbClr val="808080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0000FF"/>
      </a:hlink>
      <a:folHlink>
        <a:srgbClr val="FF00FF"/>
      </a:folHlink>
    </a:clrScheme>
    <a:fontScheme name="PERFECT MASTER">
      <a:majorFont>
        <a:latin typeface="Helvetica"/>
        <a:ea typeface="Helvetica"/>
        <a:cs typeface="Helvetica"/>
      </a:majorFont>
      <a:minorFont>
        <a:latin typeface="Times New Roman"/>
        <a:ea typeface="Times New Roman"/>
        <a:cs typeface="Times New Roman"/>
      </a:minorFont>
    </a:fontScheme>
    <a:fmtScheme name="PERFECT MAST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808080"/>
            </a:solidFill>
            <a:effectLst/>
            <a:uFillTx/>
            <a:latin typeface="Garamond"/>
            <a:ea typeface="Garamond"/>
            <a:cs typeface="Garamond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808080"/>
            </a:solidFill>
            <a:effectLst/>
            <a:uFillTx/>
            <a:latin typeface="Garamond"/>
            <a:ea typeface="Garamond"/>
            <a:cs typeface="Garamond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PERFECT MASTER">
  <a:themeElements>
    <a:clrScheme name="PERFECT MASTER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0000FF"/>
      </a:hlink>
      <a:folHlink>
        <a:srgbClr val="FF00FF"/>
      </a:folHlink>
    </a:clrScheme>
    <a:fontScheme name="PERFECT MASTER">
      <a:majorFont>
        <a:latin typeface="Helvetica"/>
        <a:ea typeface="Helvetica"/>
        <a:cs typeface="Helvetica"/>
      </a:majorFont>
      <a:minorFont>
        <a:latin typeface="Times New Roman"/>
        <a:ea typeface="Times New Roman"/>
        <a:cs typeface="Times New Roman"/>
      </a:minorFont>
    </a:fontScheme>
    <a:fmtScheme name="PERFECT MAST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808080"/>
            </a:solidFill>
            <a:effectLst/>
            <a:uFillTx/>
            <a:latin typeface="Garamond"/>
            <a:ea typeface="Garamond"/>
            <a:cs typeface="Garamond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808080"/>
            </a:solidFill>
            <a:effectLst/>
            <a:uFillTx/>
            <a:latin typeface="Garamond"/>
            <a:ea typeface="Garamond"/>
            <a:cs typeface="Garamond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