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808080"/>
        </a:solidFill>
        <a:effectLst/>
        <a:uFillTx/>
        <a:latin typeface="Garamond"/>
        <a:ea typeface="Garamond"/>
        <a:cs typeface="Garamond"/>
        <a:sym typeface="Garamond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808080"/>
        </a:solidFill>
        <a:effectLst/>
        <a:uFillTx/>
        <a:latin typeface="Garamond"/>
        <a:ea typeface="Garamond"/>
        <a:cs typeface="Garamond"/>
        <a:sym typeface="Garamond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808080"/>
        </a:solidFill>
        <a:effectLst/>
        <a:uFillTx/>
        <a:latin typeface="Garamond"/>
        <a:ea typeface="Garamond"/>
        <a:cs typeface="Garamond"/>
        <a:sym typeface="Garamond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808080"/>
        </a:solidFill>
        <a:effectLst/>
        <a:uFillTx/>
        <a:latin typeface="Garamond"/>
        <a:ea typeface="Garamond"/>
        <a:cs typeface="Garamond"/>
        <a:sym typeface="Garamond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808080"/>
        </a:solidFill>
        <a:effectLst/>
        <a:uFillTx/>
        <a:latin typeface="Garamond"/>
        <a:ea typeface="Garamond"/>
        <a:cs typeface="Garamond"/>
        <a:sym typeface="Garamond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808080"/>
        </a:solidFill>
        <a:effectLst/>
        <a:uFillTx/>
        <a:latin typeface="Garamond"/>
        <a:ea typeface="Garamond"/>
        <a:cs typeface="Garamond"/>
        <a:sym typeface="Garamond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808080"/>
        </a:solidFill>
        <a:effectLst/>
        <a:uFillTx/>
        <a:latin typeface="Garamond"/>
        <a:ea typeface="Garamond"/>
        <a:cs typeface="Garamond"/>
        <a:sym typeface="Garamond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808080"/>
        </a:solidFill>
        <a:effectLst/>
        <a:uFillTx/>
        <a:latin typeface="Garamond"/>
        <a:ea typeface="Garamond"/>
        <a:cs typeface="Garamond"/>
        <a:sym typeface="Garamond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808080"/>
        </a:solidFill>
        <a:effectLst/>
        <a:uFillTx/>
        <a:latin typeface="Garamond"/>
        <a:ea typeface="Garamond"/>
        <a:cs typeface="Garamond"/>
        <a:sym typeface="Garamond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aramond"/>
          <a:ea typeface="Garamond"/>
          <a:cs typeface="Garamond"/>
        </a:font>
        <a:srgbClr val="80808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 b="def" i="def"/>
      <a:tcStyle>
        <a:tcBdr/>
        <a:fill>
          <a:solidFill>
            <a:srgbClr val="E6F6EF"/>
          </a:solidFill>
        </a:fill>
      </a:tcStyle>
    </a:band2H>
    <a:firstCol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aramond"/>
          <a:ea typeface="Garamond"/>
          <a:cs typeface="Garamond"/>
        </a:font>
        <a:srgbClr val="80808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2E2E4"/>
          </a:solidFill>
        </a:fill>
      </a:tcStyle>
    </a:wholeTbl>
    <a:band2H>
      <a:tcTxStyle b="def" i="def"/>
      <a:tcStyle>
        <a:tcBdr/>
        <a:fill>
          <a:solidFill>
            <a:srgbClr val="F1F1F2"/>
          </a:solidFill>
        </a:fill>
      </a:tcStyle>
    </a:band2H>
    <a:firstCol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aramond"/>
          <a:ea typeface="Garamond"/>
          <a:cs typeface="Garamond"/>
        </a:font>
        <a:srgbClr val="80808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CCE6"/>
          </a:solidFill>
        </a:fill>
      </a:tcStyle>
    </a:wholeTbl>
    <a:band2H>
      <a:tcTxStyle b="def" i="def"/>
      <a:tcStyle>
        <a:tcBdr/>
        <a:fill>
          <a:solidFill>
            <a:srgbClr val="E7E7F3"/>
          </a:solidFill>
        </a:fill>
      </a:tcStyle>
    </a:band2H>
    <a:firstCol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aramond"/>
          <a:ea typeface="Garamond"/>
          <a:cs typeface="Garamond"/>
        </a:font>
        <a:srgbClr val="80808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CECEC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Garamond"/>
          <a:ea typeface="Garamond"/>
          <a:cs typeface="Garamond"/>
        </a:font>
        <a:srgbClr val="80808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808080"/>
              </a:solidFill>
              <a:prstDash val="solid"/>
              <a:round/>
            </a:ln>
          </a:top>
          <a:bottom>
            <a:ln w="25400" cap="flat">
              <a:solidFill>
                <a:srgbClr val="80808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808080"/>
              </a:solidFill>
              <a:prstDash val="solid"/>
              <a:round/>
            </a:ln>
          </a:top>
          <a:bottom>
            <a:ln w="25400" cap="flat">
              <a:solidFill>
                <a:srgbClr val="80808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aramond"/>
          <a:ea typeface="Garamond"/>
          <a:cs typeface="Garamond"/>
        </a:font>
        <a:srgbClr val="80808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7D7D7"/>
          </a:solidFill>
        </a:fill>
      </a:tcStyle>
    </a:wholeTbl>
    <a:band2H>
      <a:tcTxStyle b="def" i="def"/>
      <a:tcStyle>
        <a:tcBdr/>
        <a:fill>
          <a:solidFill>
            <a:srgbClr val="ECECEC"/>
          </a:solidFill>
        </a:fill>
      </a:tcStyle>
    </a:band2H>
    <a:firstCol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808080"/>
          </a:solidFill>
        </a:fill>
      </a:tcStyle>
    </a:firstCol>
    <a:la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808080"/>
          </a:solidFill>
        </a:fill>
      </a:tcStyle>
    </a:lastRow>
    <a:fir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80808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Garamond"/>
          <a:ea typeface="Garamond"/>
          <a:cs typeface="Garamon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8" name="Shape 18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500"/>
              </a:spcBef>
              <a:buSzTx/>
              <a:buNone/>
              <a:defRPr sz="2400"/>
            </a:lvl1pPr>
            <a:lvl2pPr marL="0" indent="457200" algn="ctr">
              <a:spcBef>
                <a:spcPts val="500"/>
              </a:spcBef>
              <a:buSzTx/>
              <a:buNone/>
              <a:defRPr sz="2400"/>
            </a:lvl2pPr>
            <a:lvl3pPr marL="0" indent="914400" algn="ctr">
              <a:spcBef>
                <a:spcPts val="500"/>
              </a:spcBef>
              <a:buSzTx/>
              <a:buNone/>
              <a:defRPr sz="2400"/>
            </a:lvl3pPr>
            <a:lvl4pPr marL="0" indent="1371600" algn="ctr">
              <a:spcBef>
                <a:spcPts val="500"/>
              </a:spcBef>
              <a:buSzTx/>
              <a:buNone/>
              <a:defRPr sz="2400"/>
            </a:lvl4pPr>
            <a:lvl5pPr marL="0" indent="1828800" algn="ctr">
              <a:spcBef>
                <a:spcPts val="500"/>
              </a:spcBef>
              <a:buSz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>
                <a:solidFill>
                  <a:srgbClr val="D334B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None/>
              <a:defRPr sz="2000"/>
            </a:lvl1pPr>
            <a:lvl2pPr marL="0" indent="457200">
              <a:spcBef>
                <a:spcPts val="400"/>
              </a:spcBef>
              <a:buSzTx/>
              <a:buNone/>
              <a:defRPr sz="2000"/>
            </a:lvl2pPr>
            <a:lvl3pPr marL="0" indent="914400">
              <a:spcBef>
                <a:spcPts val="400"/>
              </a:spcBef>
              <a:buSzTx/>
              <a:buNone/>
              <a:defRPr sz="2000"/>
            </a:lvl3pPr>
            <a:lvl4pPr marL="0" indent="1371600">
              <a:spcBef>
                <a:spcPts val="400"/>
              </a:spcBef>
              <a:buSzTx/>
              <a:buNone/>
              <a:defRPr sz="2000"/>
            </a:lvl4pPr>
            <a:lvl5pPr marL="0" indent="1828800">
              <a:spcBef>
                <a:spcPts val="400"/>
              </a:spcBef>
              <a:buSzTx/>
              <a:buNone/>
              <a:defRPr sz="2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685800" y="1447800"/>
            <a:ext cx="3810000" cy="4648200"/>
          </a:xfrm>
          <a:prstGeom prst="rect">
            <a:avLst/>
          </a:prstGeom>
        </p:spPr>
        <p:txBody>
          <a:bodyPr/>
          <a:lstStyle>
            <a:lvl1pPr marL="342900" indent="-342900"/>
            <a:lvl3pPr marL="1234439" indent="-320039"/>
            <a:lvl4pPr marL="1727200" indent="-355600"/>
            <a:lvl5pPr marL="2184400" indent="-355600"/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>
                <a:solidFill>
                  <a:srgbClr val="D334B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 marL="300037" indent="-300037"/>
            <a:lvl2pPr marL="742950" indent="-285750"/>
            <a:lvl4pPr marL="1691639" indent="-320039"/>
            <a:lvl5pPr marL="2148839" indent="-320039"/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None/>
              <a:defRPr sz="14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>
                <a:solidFill>
                  <a:srgbClr val="D334B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None/>
              <a:defRPr sz="1400"/>
            </a:lvl1pPr>
            <a:lvl2pPr marL="0" indent="457200">
              <a:spcBef>
                <a:spcPts val="300"/>
              </a:spcBef>
              <a:buSzTx/>
              <a:buNone/>
              <a:defRPr sz="1400"/>
            </a:lvl2pPr>
            <a:lvl3pPr marL="0" indent="914400">
              <a:spcBef>
                <a:spcPts val="300"/>
              </a:spcBef>
              <a:buSzTx/>
              <a:buNone/>
              <a:defRPr sz="1400"/>
            </a:lvl3pPr>
            <a:lvl4pPr marL="0" indent="1371600">
              <a:spcBef>
                <a:spcPts val="300"/>
              </a:spcBef>
              <a:buSzTx/>
              <a:buNone/>
              <a:defRPr sz="1400"/>
            </a:lvl4pPr>
            <a:lvl5pPr marL="0" indent="1828800">
              <a:spcBef>
                <a:spcPts val="300"/>
              </a:spcBef>
              <a:buSz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1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itle Text"/>
          <p:cNvSpPr txBox="1"/>
          <p:nvPr>
            <p:ph type="title"/>
          </p:nvPr>
        </p:nvSpPr>
        <p:spPr>
          <a:xfrm>
            <a:off x="685800" y="609600"/>
            <a:ext cx="7772400" cy="83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10" name="Body Level One…"/>
          <p:cNvSpPr txBox="1"/>
          <p:nvPr>
            <p:ph type="body" idx="1"/>
          </p:nvPr>
        </p:nvSpPr>
        <p:spPr>
          <a:xfrm>
            <a:off x="685800" y="1600200"/>
            <a:ext cx="7772400" cy="449580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0000"/>
              </a:buClr>
              <a:buFont typeface="Arial"/>
            </a:lvl1pPr>
            <a:lvl2pPr marL="742950" indent="-285750">
              <a:buClr>
                <a:srgbClr val="000000"/>
              </a:buClr>
              <a:buSzPct val="90000"/>
              <a:buFont typeface="Arial"/>
              <a:buChar char="•"/>
            </a:lvl2pPr>
            <a:lvl3pPr marL="1143000" indent="-228600">
              <a:buClr>
                <a:srgbClr val="000000"/>
              </a:buClr>
              <a:buFont typeface="Arial"/>
            </a:lvl3pPr>
            <a:lvl4pPr marL="1600200" indent="-228600">
              <a:buClr>
                <a:srgbClr val="000000"/>
              </a:buClr>
              <a:buFont typeface="Arial"/>
              <a:buChar char="•"/>
            </a:lvl4pPr>
            <a:lvl5pPr marL="2057400" indent="-228600">
              <a:buClr>
                <a:srgbClr val="000000"/>
              </a:buClr>
              <a:buFont typeface="Arial"/>
              <a:buChar char="•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>
                <a:solidFill>
                  <a:srgbClr val="D334B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9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None/>
            </a:lvl1pPr>
            <a:lvl2pPr marL="0" indent="457200">
              <a:spcBef>
                <a:spcPts val="400"/>
              </a:spcBef>
              <a:buSzTx/>
              <a:buNone/>
            </a:lvl2pPr>
            <a:lvl3pPr marL="0" indent="914400">
              <a:spcBef>
                <a:spcPts val="400"/>
              </a:spcBef>
              <a:buSzTx/>
              <a:buNone/>
            </a:lvl3pPr>
            <a:lvl4pPr marL="0" indent="1371600">
              <a:spcBef>
                <a:spcPts val="400"/>
              </a:spcBef>
              <a:buSzTx/>
              <a:buNone/>
            </a:lvl4pPr>
            <a:lvl5pPr marL="0" indent="1828800">
              <a:spcBef>
                <a:spcPts val="400"/>
              </a:spcBef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itle Text"/>
          <p:cNvSpPr txBox="1"/>
          <p:nvPr>
            <p:ph type="title"/>
          </p:nvPr>
        </p:nvSpPr>
        <p:spPr>
          <a:xfrm>
            <a:off x="685800" y="609600"/>
            <a:ext cx="7772400" cy="83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8" name="Body Level One…"/>
          <p:cNvSpPr txBox="1"/>
          <p:nvPr>
            <p:ph type="body" sz="half" idx="1"/>
          </p:nvPr>
        </p:nvSpPr>
        <p:spPr>
          <a:xfrm>
            <a:off x="685800" y="1600200"/>
            <a:ext cx="3810000" cy="449580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0000"/>
              </a:buClr>
              <a:buFont typeface="Arial"/>
            </a:lvl1pPr>
            <a:lvl2pPr>
              <a:buClr>
                <a:srgbClr val="000000"/>
              </a:buClr>
              <a:buSzPct val="90000"/>
              <a:buFont typeface="Arial"/>
              <a:buChar char="•"/>
            </a:lvl2pPr>
            <a:lvl3pPr marL="1234439" indent="-320039">
              <a:buClr>
                <a:srgbClr val="000000"/>
              </a:buClr>
              <a:buFont typeface="Arial"/>
            </a:lvl3pPr>
            <a:lvl4pPr marL="1727200" indent="-355600">
              <a:buClr>
                <a:srgbClr val="000000"/>
              </a:buClr>
              <a:buFont typeface="Arial"/>
              <a:buChar char="•"/>
            </a:lvl4pPr>
            <a:lvl5pPr marL="2184400" indent="-355600">
              <a:buClr>
                <a:srgbClr val="000000"/>
              </a:buClr>
              <a:buFont typeface="Arial"/>
              <a:buChar char="•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37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8" name="Text Placeholder 4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None/>
              <a:defRPr b="1" sz="2400"/>
            </a:pPr>
          </a:p>
        </p:txBody>
      </p:sp>
      <p:sp>
        <p:nvSpPr>
          <p:cNvPr id="13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itle Text"/>
          <p:cNvSpPr txBox="1"/>
          <p:nvPr>
            <p:ph type="title"/>
          </p:nvPr>
        </p:nvSpPr>
        <p:spPr>
          <a:xfrm>
            <a:off x="685800" y="609600"/>
            <a:ext cx="7772400" cy="83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>
                <a:solidFill>
                  <a:srgbClr val="D334B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2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 marL="300037" indent="-300037">
              <a:buClr>
                <a:srgbClr val="000000"/>
              </a:buClr>
              <a:buFont typeface="Arial"/>
            </a:lvl1pPr>
            <a:lvl2pPr marL="742950" indent="-285750">
              <a:buClr>
                <a:srgbClr val="000000"/>
              </a:buClr>
              <a:buSzPct val="90000"/>
              <a:buFont typeface="Arial"/>
              <a:buChar char="•"/>
            </a:lvl2pPr>
            <a:lvl3pPr>
              <a:buClr>
                <a:srgbClr val="000000"/>
              </a:buClr>
              <a:buFont typeface="Arial"/>
            </a:lvl3pPr>
            <a:lvl4pPr marL="1691639" indent="-320039">
              <a:buClr>
                <a:srgbClr val="000000"/>
              </a:buClr>
              <a:buFont typeface="Arial"/>
              <a:buChar char="•"/>
            </a:lvl4pPr>
            <a:lvl5pPr marL="2148839" indent="-320039">
              <a:buClr>
                <a:srgbClr val="000000"/>
              </a:buClr>
              <a:buFont typeface="Arial"/>
              <a:buChar char="•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3" name="Text Placeholder 3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None/>
              <a:defRPr sz="1400"/>
            </a:pPr>
          </a:p>
        </p:txBody>
      </p:sp>
      <p:sp>
        <p:nvSpPr>
          <p:cNvPr id="1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>
                <a:solidFill>
                  <a:srgbClr val="D334B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2" name="Picture Placeholder 2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73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None/>
              <a:defRPr sz="1400"/>
            </a:lvl1pPr>
            <a:lvl2pPr marL="0" indent="457200">
              <a:spcBef>
                <a:spcPts val="300"/>
              </a:spcBef>
              <a:buSzTx/>
              <a:buNone/>
              <a:defRPr sz="1400"/>
            </a:lvl2pPr>
            <a:lvl3pPr marL="0" indent="914400">
              <a:spcBef>
                <a:spcPts val="300"/>
              </a:spcBef>
              <a:buSzTx/>
              <a:buNone/>
              <a:defRPr sz="1400"/>
            </a:lvl3pPr>
            <a:lvl4pPr marL="0" indent="1371600">
              <a:spcBef>
                <a:spcPts val="300"/>
              </a:spcBef>
              <a:buSzTx/>
              <a:buNone/>
              <a:defRPr sz="1400"/>
            </a:lvl4pPr>
            <a:lvl5pPr marL="0" indent="1828800">
              <a:spcBef>
                <a:spcPts val="300"/>
              </a:spcBef>
              <a:buSz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bg>
      <p:bgPr>
        <a:gradFill flip="none" rotWithShape="1">
          <a:gsLst>
            <a:gs pos="0">
              <a:srgbClr val="160048"/>
            </a:gs>
            <a:gs pos="100000">
              <a:srgbClr val="000000"/>
            </a:gs>
          </a:gsLst>
          <a:lin ang="162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 defTabSz="457200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85800" y="609600"/>
            <a:ext cx="77724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85800" y="1447800"/>
            <a:ext cx="7772400" cy="464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176259" y="6248400"/>
            <a:ext cx="281941" cy="287087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r">
              <a:defRPr sz="1400">
                <a:solidFill>
                  <a:srgbClr val="FFFFFF"/>
                </a:solidFill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26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26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26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26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26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26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26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26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26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400050" marR="0" indent="-40005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7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90575" marR="0" indent="-333375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70000"/>
        <a:buFontTx/>
        <a:buChar char="–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181100" marR="0" indent="-2667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638300" marR="0" indent="-2667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Tx/>
        <a:buChar char="–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095500" marR="0" indent="-2667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Tx/>
        <a:buChar char="»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06039" marR="0" indent="-320039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Tx/>
        <a:buChar char="»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063239" marR="0" indent="-320039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Tx/>
        <a:buChar char="»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520440" marR="0" indent="-32004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Tx/>
        <a:buChar char="»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3977640" marR="0" indent="-32004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Tx/>
        <a:buChar char="»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1.pn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8" Type="http://schemas.openxmlformats.org/officeDocument/2006/relationships/image" Target="../media/image9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cold blood transfusion" descr="cold blood transfusio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2625" y="457200"/>
            <a:ext cx="5238750" cy="5238750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Transfusion Medicine…"/>
          <p:cNvSpPr txBox="1"/>
          <p:nvPr/>
        </p:nvSpPr>
        <p:spPr>
          <a:xfrm>
            <a:off x="1163319" y="5835650"/>
            <a:ext cx="6842761" cy="9400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defRPr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Transfusion Medicine</a:t>
            </a:r>
          </a:p>
          <a:p>
            <a:pPr algn="ctr" defTabSz="457200">
              <a:defRPr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Kristine Krafts, M.D.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ransfusion Medicine Objectiv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Transfusion Medicine Objectives</a:t>
            </a:r>
          </a:p>
        </p:txBody>
      </p:sp>
      <p:sp>
        <p:nvSpPr>
          <p:cNvPr id="194" name="Describe what “blood group” means…"/>
          <p:cNvSpPr txBox="1"/>
          <p:nvPr>
            <p:ph type="body" idx="1"/>
          </p:nvPr>
        </p:nvSpPr>
        <p:spPr>
          <a:xfrm>
            <a:off x="550560" y="1514304"/>
            <a:ext cx="8042880" cy="5290516"/>
          </a:xfrm>
          <a:prstGeom prst="rect">
            <a:avLst/>
          </a:prstGeom>
        </p:spPr>
        <p:txBody>
          <a:bodyPr/>
          <a:lstStyle/>
          <a:p>
            <a:pPr lvl="1" marL="0" indent="228600">
              <a:buSzTx/>
              <a:buNone/>
              <a:defRPr sz="2400"/>
            </a:pPr>
          </a:p>
          <a:p>
            <a:pPr lvl="1" marL="742950" indent="-285750">
              <a:buClr>
                <a:srgbClr val="FF2600"/>
              </a:buClr>
              <a:buSzPct val="90000"/>
              <a:buFont typeface="Times Roman"/>
              <a:buChar char="•"/>
              <a:defRPr sz="2400"/>
            </a:pPr>
            <a:r>
              <a:t>Describe what “blood group” means</a:t>
            </a:r>
          </a:p>
          <a:p>
            <a:pPr lvl="1" marL="742950" indent="-285750">
              <a:buClr>
                <a:srgbClr val="FF2600"/>
              </a:buClr>
              <a:buSzPct val="90000"/>
              <a:buFont typeface="Times Roman"/>
              <a:buChar char="•"/>
              <a:defRPr sz="2400"/>
            </a:pPr>
            <a:r>
              <a:t>Describe the antigens, antibodies and genes involved in the ABO blood group system, and explain the weird way the genes are expressed (hint: codominance)</a:t>
            </a:r>
          </a:p>
          <a:p>
            <a:pPr lvl="1" marL="742950" indent="-285750">
              <a:buClr>
                <a:srgbClr val="FF2600"/>
              </a:buClr>
              <a:buSzPct val="90000"/>
              <a:buFont typeface="Times Roman"/>
              <a:buChar char="•"/>
              <a:defRPr sz="2400"/>
            </a:pPr>
            <a:r>
              <a:t>Explain how blood group antibodies work. </a:t>
            </a:r>
          </a:p>
          <a:p>
            <a:pPr lvl="1" marL="742950" indent="-285750">
              <a:buClr>
                <a:srgbClr val="FF2600"/>
              </a:buClr>
              <a:buSzPct val="90000"/>
              <a:buFont typeface="Times Roman"/>
              <a:buChar char="•"/>
              <a:defRPr sz="2400"/>
            </a:pPr>
            <a:r>
              <a:t>Describe the antigens, antibodies, and genes involved in the Rh blood group system. How are the antibodies in this system different from the antibodies in the ABO system?</a:t>
            </a:r>
          </a:p>
          <a:p>
            <a:pPr lvl="1" marL="742950" indent="-285750">
              <a:buClr>
                <a:srgbClr val="FF2600"/>
              </a:buClr>
              <a:buSzPct val="90000"/>
              <a:buFont typeface="Times Roman"/>
              <a:buChar char="•"/>
              <a:defRPr sz="2400"/>
            </a:pPr>
            <a:r>
              <a:t>Know what kind of blood you could transfuse into any patient (eg., what kind of blood could you transfuse into an AB+ patient?)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ransfusion Medicine Objectiv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Transfusion Medicine Objectives</a:t>
            </a:r>
          </a:p>
        </p:txBody>
      </p:sp>
      <p:sp>
        <p:nvSpPr>
          <p:cNvPr id="197" name="List the types of transfusion reactions that can occur during or after blood transfusion, and know relatively how common they are (don’t memorize numbers!)…"/>
          <p:cNvSpPr txBox="1"/>
          <p:nvPr>
            <p:ph type="body" idx="1"/>
          </p:nvPr>
        </p:nvSpPr>
        <p:spPr>
          <a:xfrm>
            <a:off x="550560" y="1514304"/>
            <a:ext cx="8042880" cy="5290516"/>
          </a:xfrm>
          <a:prstGeom prst="rect">
            <a:avLst/>
          </a:prstGeom>
        </p:spPr>
        <p:txBody>
          <a:bodyPr/>
          <a:lstStyle/>
          <a:p>
            <a:pPr lvl="1" marL="0" indent="228600">
              <a:buSzTx/>
              <a:buNone/>
              <a:defRPr sz="2400"/>
            </a:pPr>
          </a:p>
          <a:p>
            <a:pPr lvl="1" marL="742950" indent="-285750">
              <a:buClr>
                <a:srgbClr val="FF2600"/>
              </a:buClr>
              <a:buSzPct val="90000"/>
              <a:buFont typeface="Times Roman"/>
              <a:buChar char="•"/>
              <a:defRPr sz="2400"/>
            </a:pPr>
            <a:r>
              <a:t>List the types of transfusion reactions that can occur during or after blood transfusion, and know relatively how common they are (don’t memorize numbers!)</a:t>
            </a:r>
          </a:p>
          <a:p>
            <a:pPr lvl="1" marL="742950" indent="-285750">
              <a:buClr>
                <a:srgbClr val="FF2600"/>
              </a:buClr>
              <a:buSzPct val="90000"/>
              <a:buFont typeface="Times Roman"/>
              <a:buChar char="•"/>
              <a:defRPr sz="2400"/>
            </a:pPr>
            <a:r>
              <a:t>Compare and contrast acute and delayed hemolytic transfusion reactions (clinical presentation, usual blood group antigen responsible, where does hemolysis happen, which is more dangerous?)</a:t>
            </a:r>
          </a:p>
          <a:p>
            <a:pPr lvl="1" marL="742950" indent="-285750">
              <a:buClr>
                <a:srgbClr val="FF2600"/>
              </a:buClr>
              <a:buSzPct val="90000"/>
              <a:buFont typeface="Times Roman"/>
              <a:buChar char="•"/>
              <a:defRPr sz="2400"/>
            </a:pPr>
            <a:r>
              <a:t>List the infectious agents that can be transmitted through blood transfusion, and know </a:t>
            </a:r>
            <a:r>
              <a:rPr i="1"/>
              <a:t>in general</a:t>
            </a:r>
            <a:r>
              <a:t> how common they are (don’t memorize numbers!)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ransfusion Medicine Out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Transfusion Medicine Outline</a:t>
            </a:r>
          </a:p>
        </p:txBody>
      </p:sp>
      <p:sp>
        <p:nvSpPr>
          <p:cNvPr id="200" name="Blood groups…"/>
          <p:cNvSpPr txBox="1"/>
          <p:nvPr>
            <p:ph type="body" sz="half" idx="1"/>
          </p:nvPr>
        </p:nvSpPr>
        <p:spPr>
          <a:xfrm>
            <a:off x="2795403" y="1706470"/>
            <a:ext cx="3553194" cy="4648201"/>
          </a:xfrm>
          <a:prstGeom prst="rect">
            <a:avLst/>
          </a:prstGeom>
        </p:spPr>
        <p:txBody>
          <a:bodyPr/>
          <a:lstStyle/>
          <a:p>
            <a:pPr lvl="1" marL="0" indent="228600">
              <a:buSzTx/>
              <a:buNone/>
            </a:pPr>
            <a:r>
              <a:t>Blood groups</a:t>
            </a:r>
          </a:p>
          <a:p>
            <a:pPr lvl="1" marL="742950" indent="-285750">
              <a:buClr>
                <a:srgbClr val="FF2600"/>
              </a:buClr>
              <a:buSzPct val="90000"/>
              <a:buFont typeface="Times Roman"/>
              <a:buChar char="•"/>
            </a:pPr>
            <a:r>
              <a:t>Introduction</a:t>
            </a:r>
          </a:p>
          <a:p>
            <a:pPr lvl="1" marL="742950" indent="-285750">
              <a:buClr>
                <a:srgbClr val="FF2600"/>
              </a:buClr>
              <a:buSzPct val="90000"/>
              <a:buFont typeface="Times Roman"/>
              <a:buChar char="•"/>
            </a:pPr>
            <a:r>
              <a:t>ABO system</a:t>
            </a:r>
          </a:p>
          <a:p>
            <a:pPr lvl="1" marL="742950" indent="-285750">
              <a:buClr>
                <a:srgbClr val="FF2600"/>
              </a:buClr>
              <a:buSzPct val="90000"/>
              <a:buFont typeface="Times Roman"/>
              <a:buChar char="•"/>
            </a:pPr>
            <a:r>
              <a:t>Rh system</a:t>
            </a:r>
          </a:p>
          <a:p>
            <a:pPr lvl="1" marL="0" indent="228600">
              <a:spcBef>
                <a:spcPts val="2400"/>
              </a:spcBef>
              <a:buSzTx/>
              <a:buNone/>
            </a:pPr>
            <a:r>
              <a:t>Blood transfusion</a:t>
            </a:r>
          </a:p>
          <a:p>
            <a:pPr lvl="1" marL="742950" indent="-285750">
              <a:buClr>
                <a:srgbClr val="FF2600"/>
              </a:buClr>
              <a:buSzPct val="90000"/>
              <a:buFont typeface="Times Roman"/>
              <a:buChar char="•"/>
            </a:pPr>
            <a:r>
              <a:t>Blood products</a:t>
            </a:r>
          </a:p>
          <a:p>
            <a:pPr lvl="1" marL="742950" indent="-285750">
              <a:buClr>
                <a:srgbClr val="FF2600"/>
              </a:buClr>
              <a:buSzPct val="90000"/>
              <a:buFont typeface="Times Roman"/>
              <a:buChar char="•"/>
            </a:pPr>
            <a:r>
              <a:t>Testing</a:t>
            </a:r>
          </a:p>
          <a:p>
            <a:pPr lvl="1" marL="742950" indent="-285750">
              <a:buClr>
                <a:srgbClr val="FF2600"/>
              </a:buClr>
              <a:buSzPct val="90000"/>
              <a:buFont typeface="Times Roman"/>
              <a:buChar char="•"/>
            </a:pPr>
            <a:r>
              <a:t>Dangers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ransfusion Medicine Out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Transfusion Medicine Outline</a:t>
            </a:r>
          </a:p>
        </p:txBody>
      </p:sp>
      <p:sp>
        <p:nvSpPr>
          <p:cNvPr id="203" name="Blood groups…"/>
          <p:cNvSpPr txBox="1"/>
          <p:nvPr>
            <p:ph type="body" sz="half" idx="1"/>
          </p:nvPr>
        </p:nvSpPr>
        <p:spPr>
          <a:xfrm>
            <a:off x="2795403" y="1706470"/>
            <a:ext cx="3553194" cy="4648201"/>
          </a:xfrm>
          <a:prstGeom prst="rect">
            <a:avLst/>
          </a:prstGeom>
        </p:spPr>
        <p:txBody>
          <a:bodyPr/>
          <a:lstStyle/>
          <a:p>
            <a:pPr lvl="1" marL="0" indent="228600">
              <a:buSzTx/>
              <a:buNone/>
            </a:pPr>
            <a:r>
              <a:t>Blood groups</a:t>
            </a:r>
          </a:p>
          <a:p>
            <a:pPr lvl="1" marL="742950" indent="-285750">
              <a:buClr>
                <a:srgbClr val="FF2600"/>
              </a:buClr>
              <a:buSzPct val="90000"/>
              <a:buFont typeface="Times Roman"/>
              <a:buChar char="•"/>
            </a:pPr>
            <a:r>
              <a:t>Introduction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AXScdvfbg “”:trewqa12w34560-=What Determines a Blood Group?"/>
          <p:cNvSpPr txBox="1"/>
          <p:nvPr>
            <p:ph type="title"/>
          </p:nvPr>
        </p:nvSpPr>
        <p:spPr>
          <a:xfrm>
            <a:off x="-5050624" y="-4521929"/>
            <a:ext cx="7772401" cy="685801"/>
          </a:xfrm>
          <a:prstGeom prst="rect">
            <a:avLst/>
          </a:prstGeom>
        </p:spPr>
        <p:txBody>
          <a:bodyPr lIns="46037" tIns="46037" rIns="46037" bIns="46037"/>
          <a:lstStyle/>
          <a:p>
            <a:pPr lvl="1" defTabSz="521208">
              <a:defRPr sz="2052"/>
            </a:pPr>
            <a:r>
              <a:t>AXScdvfbg</a:t>
            </a:r>
            <a:br/>
            <a:r>
              <a:t>“”:trewqa12w34560-=What Determines a Blood Group?</a:t>
            </a:r>
          </a:p>
        </p:txBody>
      </p:sp>
      <p:sp>
        <p:nvSpPr>
          <p:cNvPr id="206" name="Q. What determines a blood group?"/>
          <p:cNvSpPr txBox="1"/>
          <p:nvPr>
            <p:ph type="body" sz="half" idx="1"/>
          </p:nvPr>
        </p:nvSpPr>
        <p:spPr>
          <a:xfrm>
            <a:off x="643909" y="1598916"/>
            <a:ext cx="8079597" cy="2414035"/>
          </a:xfrm>
          <a:prstGeom prst="rect">
            <a:avLst/>
          </a:prstGeom>
        </p:spPr>
        <p:txBody>
          <a:bodyPr/>
          <a:lstStyle/>
          <a:p>
            <a:pPr lvl="1" marL="0" indent="228600">
              <a:spcBef>
                <a:spcPts val="2400"/>
              </a:spcBef>
              <a:buSzTx/>
              <a:buNone/>
            </a:pPr>
            <a:r>
              <a:t>Q. What determines a blood group?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AXScdvfbg “”:trewqa12w34560-=What Determines a Blood Group?"/>
          <p:cNvSpPr txBox="1"/>
          <p:nvPr>
            <p:ph type="title"/>
          </p:nvPr>
        </p:nvSpPr>
        <p:spPr>
          <a:xfrm>
            <a:off x="-5050624" y="-4521929"/>
            <a:ext cx="7772401" cy="685801"/>
          </a:xfrm>
          <a:prstGeom prst="rect">
            <a:avLst/>
          </a:prstGeom>
        </p:spPr>
        <p:txBody>
          <a:bodyPr lIns="46037" tIns="46037" rIns="46037" bIns="46037"/>
          <a:lstStyle/>
          <a:p>
            <a:pPr lvl="1" defTabSz="521208">
              <a:defRPr sz="2052"/>
            </a:pPr>
            <a:r>
              <a:t>AXScdvfbg</a:t>
            </a:r>
            <a:br/>
            <a:r>
              <a:t>“”:trewqa12w34560-=What Determines a Blood Group?</a:t>
            </a:r>
          </a:p>
        </p:txBody>
      </p:sp>
      <p:sp>
        <p:nvSpPr>
          <p:cNvPr id="209" name="Q. What determines a blood group?…"/>
          <p:cNvSpPr txBox="1"/>
          <p:nvPr>
            <p:ph type="body" sz="half" idx="1"/>
          </p:nvPr>
        </p:nvSpPr>
        <p:spPr>
          <a:xfrm>
            <a:off x="643909" y="1598916"/>
            <a:ext cx="8079597" cy="2414035"/>
          </a:xfrm>
          <a:prstGeom prst="rect">
            <a:avLst/>
          </a:prstGeom>
        </p:spPr>
        <p:txBody>
          <a:bodyPr/>
          <a:lstStyle/>
          <a:p>
            <a:pPr lvl="1" marL="0" indent="228600">
              <a:spcBef>
                <a:spcPts val="2400"/>
              </a:spcBef>
              <a:buSzTx/>
              <a:buNone/>
            </a:pPr>
            <a:r>
              <a:t>Q. What determines a blood group?</a:t>
            </a:r>
          </a:p>
          <a:p>
            <a:pPr lvl="1" marL="0" indent="228600">
              <a:spcBef>
                <a:spcPts val="2400"/>
              </a:spcBef>
              <a:buSzTx/>
              <a:buNone/>
            </a:pPr>
            <a:r>
              <a:t>A. The antigens on the surface of the red blood cells!</a:t>
            </a:r>
          </a:p>
        </p:txBody>
      </p:sp>
      <p:pic>
        <p:nvPicPr>
          <p:cNvPr id="210" name="Coombs_test_schematic" descr="Coombs_test_schematic"/>
          <p:cNvPicPr>
            <a:picLocks noChangeAspect="1"/>
          </p:cNvPicPr>
          <p:nvPr/>
        </p:nvPicPr>
        <p:blipFill>
          <a:blip r:embed="rId2">
            <a:extLst/>
          </a:blip>
          <a:srcRect l="18446" t="16397" r="63641" b="74220"/>
          <a:stretch>
            <a:fillRect/>
          </a:stretch>
        </p:blipFill>
        <p:spPr>
          <a:xfrm>
            <a:off x="1232692" y="2819270"/>
            <a:ext cx="6324601" cy="3689351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Line"/>
          <p:cNvSpPr/>
          <p:nvPr/>
        </p:nvSpPr>
        <p:spPr>
          <a:xfrm flipH="1">
            <a:off x="2261130" y="2773355"/>
            <a:ext cx="373276" cy="775575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2" name="Line"/>
          <p:cNvSpPr/>
          <p:nvPr/>
        </p:nvSpPr>
        <p:spPr>
          <a:xfrm>
            <a:off x="2892859" y="2773355"/>
            <a:ext cx="676821" cy="676821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What are red cell antige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What are red cell antigens?</a:t>
            </a:r>
          </a:p>
        </p:txBody>
      </p:sp>
      <p:sp>
        <p:nvSpPr>
          <p:cNvPr id="215" name="Antigens are inherited (Mendelian pattern)…"/>
          <p:cNvSpPr txBox="1"/>
          <p:nvPr>
            <p:ph type="body" sz="half" idx="1"/>
          </p:nvPr>
        </p:nvSpPr>
        <p:spPr>
          <a:xfrm>
            <a:off x="1211019" y="2169538"/>
            <a:ext cx="7438850" cy="2894805"/>
          </a:xfrm>
          <a:prstGeom prst="rect">
            <a:avLst/>
          </a:prstGeom>
        </p:spPr>
        <p:txBody>
          <a:bodyPr/>
          <a:lstStyle/>
          <a:p>
            <a:pPr marL="342900" indent="-342900">
              <a:buClr>
                <a:srgbClr val="FF2600"/>
              </a:buClr>
              <a:buSzPct val="90000"/>
              <a:buFont typeface="Times Roman"/>
            </a:pPr>
            <a:r>
              <a:t>Antigens are inherited (Mendelian pattern)</a:t>
            </a:r>
          </a:p>
          <a:p>
            <a:pPr marL="342900" indent="-342900">
              <a:spcBef>
                <a:spcPts val="1100"/>
              </a:spcBef>
              <a:buClr>
                <a:srgbClr val="FF2600"/>
              </a:buClr>
              <a:buSzPct val="90000"/>
              <a:buFont typeface="Times Roman"/>
            </a:pPr>
            <a:r>
              <a:t>Real function unknown</a:t>
            </a:r>
          </a:p>
          <a:p>
            <a:pPr marL="342900" indent="-342900">
              <a:spcBef>
                <a:spcPts val="1100"/>
              </a:spcBef>
              <a:buClr>
                <a:srgbClr val="FF2600"/>
              </a:buClr>
              <a:buSzPct val="90000"/>
              <a:buFont typeface="Times Roman"/>
            </a:pPr>
            <a:r>
              <a:t>Damn important during transfusion</a:t>
            </a:r>
          </a:p>
          <a:p>
            <a:pPr marL="342900" indent="-342900">
              <a:spcBef>
                <a:spcPts val="1100"/>
              </a:spcBef>
              <a:buClr>
                <a:srgbClr val="FF2600"/>
              </a:buClr>
              <a:buSzPct val="90000"/>
              <a:buFont typeface="Times Roman"/>
            </a:pPr>
            <a:r>
              <a:t>Lots of antigens exist, grouped into systems)</a:t>
            </a:r>
          </a:p>
          <a:p>
            <a:pPr marL="342900" indent="-342900">
              <a:spcBef>
                <a:spcPts val="1100"/>
              </a:spcBef>
              <a:buClr>
                <a:srgbClr val="FF2600"/>
              </a:buClr>
              <a:buSzPct val="90000"/>
              <a:buFont typeface="Times Roman"/>
            </a:pPr>
            <a:r>
              <a:t>Most important systems: ABO and Rh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ransfusion Medicine Out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Transfusion Medicine Outline</a:t>
            </a:r>
          </a:p>
        </p:txBody>
      </p:sp>
      <p:sp>
        <p:nvSpPr>
          <p:cNvPr id="218" name="Blood groups…"/>
          <p:cNvSpPr txBox="1"/>
          <p:nvPr>
            <p:ph type="body" sz="half" idx="1"/>
          </p:nvPr>
        </p:nvSpPr>
        <p:spPr>
          <a:xfrm>
            <a:off x="2795403" y="1706470"/>
            <a:ext cx="3553194" cy="4648201"/>
          </a:xfrm>
          <a:prstGeom prst="rect">
            <a:avLst/>
          </a:prstGeom>
        </p:spPr>
        <p:txBody>
          <a:bodyPr/>
          <a:lstStyle/>
          <a:p>
            <a:pPr lvl="1" marL="0" indent="228600">
              <a:buSzTx/>
              <a:buNone/>
            </a:pPr>
            <a:r>
              <a:t>Blood groups</a:t>
            </a:r>
          </a:p>
          <a:p>
            <a:pPr lvl="1" marL="742950" indent="-285750">
              <a:buClr>
                <a:srgbClr val="A7A7A7"/>
              </a:buClr>
              <a:buSzPct val="90000"/>
              <a:buFont typeface="Times Roman"/>
              <a:buChar char="•"/>
              <a:defRPr>
                <a:solidFill>
                  <a:srgbClr val="A7A7A7"/>
                </a:solidFill>
              </a:defRPr>
            </a:pPr>
            <a:r>
              <a:t>Introduction</a:t>
            </a:r>
          </a:p>
          <a:p>
            <a:pPr lvl="1" marL="742950" indent="-285750">
              <a:buClr>
                <a:srgbClr val="FF2600"/>
              </a:buClr>
              <a:buSzPct val="90000"/>
              <a:buFont typeface="Times Roman"/>
              <a:buChar char="•"/>
            </a:pPr>
            <a:r>
              <a:t>ABO system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What are the antigens in the ABO system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>
            <a:lvl1pPr defTabSz="896111">
              <a:defRPr sz="3528"/>
            </a:lvl1pPr>
          </a:lstStyle>
          <a:p>
            <a:pPr/>
            <a:r>
              <a:t>What are the antigens in the ABO system?</a:t>
            </a:r>
          </a:p>
        </p:txBody>
      </p:sp>
      <p:sp>
        <p:nvSpPr>
          <p:cNvPr id="221" name="A and B…"/>
          <p:cNvSpPr txBox="1"/>
          <p:nvPr>
            <p:ph type="body" sz="half" idx="1"/>
          </p:nvPr>
        </p:nvSpPr>
        <p:spPr>
          <a:xfrm>
            <a:off x="1312619" y="2220338"/>
            <a:ext cx="7438850" cy="2894805"/>
          </a:xfrm>
          <a:prstGeom prst="rect">
            <a:avLst/>
          </a:prstGeom>
        </p:spPr>
        <p:txBody>
          <a:bodyPr/>
          <a:lstStyle/>
          <a:p>
            <a:pPr marL="342900" indent="-342900">
              <a:buClr>
                <a:srgbClr val="FF2600"/>
              </a:buClr>
              <a:buSzPct val="90000"/>
              <a:buFont typeface="Times Roman"/>
            </a:pPr>
            <a:r>
              <a:t>A and B</a:t>
            </a:r>
          </a:p>
          <a:p>
            <a:pPr marL="342900" indent="-342900">
              <a:buClr>
                <a:srgbClr val="FF2600"/>
              </a:buClr>
              <a:buSzPct val="90000"/>
              <a:buFont typeface="Times Roman"/>
            </a:pPr>
            <a:r>
              <a:t>Some people have A antigen (</a:t>
            </a:r>
            <a:r>
              <a:t>“</a:t>
            </a:r>
            <a:r>
              <a:t>type A</a:t>
            </a:r>
            <a:r>
              <a:t>”</a:t>
            </a:r>
            <a:r>
              <a:t>)</a:t>
            </a:r>
          </a:p>
          <a:p>
            <a:pPr marL="342900" indent="-342900">
              <a:buClr>
                <a:srgbClr val="FF2600"/>
              </a:buClr>
              <a:buSzPct val="90000"/>
              <a:buFont typeface="Times Roman"/>
            </a:pPr>
            <a:r>
              <a:t>Some people have B antigen (</a:t>
            </a:r>
            <a:r>
              <a:t>“</a:t>
            </a:r>
            <a:r>
              <a:t>type B</a:t>
            </a:r>
            <a:r>
              <a:t>”</a:t>
            </a:r>
            <a:r>
              <a:t>)</a:t>
            </a:r>
          </a:p>
          <a:p>
            <a:pPr marL="342900" indent="-342900">
              <a:buClr>
                <a:srgbClr val="FF2600"/>
              </a:buClr>
              <a:buSzPct val="90000"/>
              <a:buFont typeface="Times Roman"/>
            </a:pPr>
            <a:r>
              <a:t>Some people have both A and B (</a:t>
            </a:r>
            <a:r>
              <a:t>“</a:t>
            </a:r>
            <a:r>
              <a:t>type AB</a:t>
            </a:r>
            <a:r>
              <a:t>”</a:t>
            </a:r>
            <a:r>
              <a:t>)</a:t>
            </a:r>
          </a:p>
          <a:p>
            <a:pPr marL="342900" indent="-342900">
              <a:buClr>
                <a:srgbClr val="FF2600"/>
              </a:buClr>
              <a:buSzPct val="90000"/>
              <a:buFont typeface="Times Roman"/>
            </a:pPr>
            <a:r>
              <a:t>Some people have neither A nor B (</a:t>
            </a:r>
            <a:r>
              <a:t>“</a:t>
            </a:r>
            <a:r>
              <a:t>type O</a:t>
            </a:r>
            <a:r>
              <a:t>”</a:t>
            </a:r>
            <a:r>
              <a:t>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ype A"/>
          <p:cNvSpPr txBox="1"/>
          <p:nvPr/>
        </p:nvSpPr>
        <p:spPr>
          <a:xfrm>
            <a:off x="2280920" y="1358900"/>
            <a:ext cx="1508761" cy="44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Type A</a:t>
            </a:r>
          </a:p>
        </p:txBody>
      </p:sp>
      <p:pic>
        <p:nvPicPr>
          <p:cNvPr id="224" name="abo cartoon" descr="abo cartoon"/>
          <p:cNvPicPr>
            <a:picLocks noChangeAspect="1"/>
          </p:cNvPicPr>
          <p:nvPr/>
        </p:nvPicPr>
        <p:blipFill>
          <a:blip r:embed="rId2">
            <a:extLst/>
          </a:blip>
          <a:srcRect l="15571" t="26791" r="64404" b="47915"/>
          <a:stretch>
            <a:fillRect/>
          </a:stretch>
        </p:blipFill>
        <p:spPr>
          <a:xfrm>
            <a:off x="4178300" y="920432"/>
            <a:ext cx="1447801" cy="10656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6999"/>
                </a:lnTo>
                <a:cubicBezTo>
                  <a:pt x="21" y="7022"/>
                  <a:pt x="50" y="7030"/>
                  <a:pt x="65" y="7063"/>
                </a:cubicBezTo>
                <a:cubicBezTo>
                  <a:pt x="132" y="7210"/>
                  <a:pt x="100" y="7395"/>
                  <a:pt x="0" y="7498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225" name="abo cartoon" descr="abo cartoon"/>
          <p:cNvPicPr>
            <a:picLocks noChangeAspect="1"/>
          </p:cNvPicPr>
          <p:nvPr/>
        </p:nvPicPr>
        <p:blipFill>
          <a:blip r:embed="rId3">
            <a:extLst/>
          </a:blip>
          <a:srcRect l="36416" t="26281" r="43405" b="47839"/>
          <a:stretch>
            <a:fillRect/>
          </a:stretch>
        </p:blipFill>
        <p:spPr>
          <a:xfrm>
            <a:off x="4165600" y="2176462"/>
            <a:ext cx="1473200" cy="11001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748"/>
                </a:lnTo>
                <a:cubicBezTo>
                  <a:pt x="47" y="1230"/>
                  <a:pt x="93" y="1910"/>
                  <a:pt x="122" y="2829"/>
                </a:cubicBezTo>
                <a:cubicBezTo>
                  <a:pt x="132" y="3023"/>
                  <a:pt x="145" y="3154"/>
                  <a:pt x="151" y="3366"/>
                </a:cubicBezTo>
                <a:cubicBezTo>
                  <a:pt x="154" y="3476"/>
                  <a:pt x="150" y="3557"/>
                  <a:pt x="151" y="3662"/>
                </a:cubicBezTo>
                <a:cubicBezTo>
                  <a:pt x="152" y="3694"/>
                  <a:pt x="151" y="3700"/>
                  <a:pt x="151" y="3732"/>
                </a:cubicBezTo>
                <a:cubicBezTo>
                  <a:pt x="187" y="5887"/>
                  <a:pt x="124" y="7475"/>
                  <a:pt x="0" y="7699"/>
                </a:cubicBezTo>
                <a:lnTo>
                  <a:pt x="0" y="12600"/>
                </a:lnTo>
                <a:cubicBezTo>
                  <a:pt x="71" y="13571"/>
                  <a:pt x="127" y="15089"/>
                  <a:pt x="151" y="17875"/>
                </a:cubicBezTo>
                <a:cubicBezTo>
                  <a:pt x="165" y="19421"/>
                  <a:pt x="157" y="20504"/>
                  <a:pt x="145" y="21600"/>
                </a:cubicBezTo>
                <a:lnTo>
                  <a:pt x="1216" y="21600"/>
                </a:lnTo>
                <a:cubicBezTo>
                  <a:pt x="1116" y="21155"/>
                  <a:pt x="1083" y="20187"/>
                  <a:pt x="1123" y="18390"/>
                </a:cubicBezTo>
                <a:cubicBezTo>
                  <a:pt x="1165" y="16489"/>
                  <a:pt x="1288" y="15554"/>
                  <a:pt x="1408" y="15584"/>
                </a:cubicBezTo>
                <a:cubicBezTo>
                  <a:pt x="1528" y="15615"/>
                  <a:pt x="1647" y="16600"/>
                  <a:pt x="1688" y="18522"/>
                </a:cubicBezTo>
                <a:cubicBezTo>
                  <a:pt x="1720" y="20079"/>
                  <a:pt x="1664" y="21243"/>
                  <a:pt x="1559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226" name="abo cartoon" descr="abo cartoon"/>
          <p:cNvPicPr>
            <a:picLocks noChangeAspect="1"/>
          </p:cNvPicPr>
          <p:nvPr/>
        </p:nvPicPr>
        <p:blipFill>
          <a:blip r:embed="rId4">
            <a:extLst/>
          </a:blip>
          <a:srcRect l="57658" t="28083" r="22883" b="48612"/>
          <a:stretch>
            <a:fillRect/>
          </a:stretch>
        </p:blipFill>
        <p:spPr>
          <a:xfrm>
            <a:off x="4205784" y="3562737"/>
            <a:ext cx="1420316" cy="990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8" h="21576" fill="norm" stroke="1" extrusionOk="0">
                <a:moveTo>
                  <a:pt x="7761" y="0"/>
                </a:moveTo>
                <a:cubicBezTo>
                  <a:pt x="6746" y="11"/>
                  <a:pt x="6258" y="397"/>
                  <a:pt x="5850" y="1512"/>
                </a:cubicBezTo>
                <a:cubicBezTo>
                  <a:pt x="5301" y="3012"/>
                  <a:pt x="5568" y="4454"/>
                  <a:pt x="6758" y="6448"/>
                </a:cubicBezTo>
                <a:cubicBezTo>
                  <a:pt x="7125" y="7062"/>
                  <a:pt x="7323" y="7656"/>
                  <a:pt x="7215" y="7813"/>
                </a:cubicBezTo>
                <a:cubicBezTo>
                  <a:pt x="7109" y="7967"/>
                  <a:pt x="6538" y="8146"/>
                  <a:pt x="5939" y="8194"/>
                </a:cubicBezTo>
                <a:cubicBezTo>
                  <a:pt x="4892" y="8276"/>
                  <a:pt x="4841" y="8239"/>
                  <a:pt x="4663" y="7269"/>
                </a:cubicBezTo>
                <a:cubicBezTo>
                  <a:pt x="4109" y="4246"/>
                  <a:pt x="1242" y="3303"/>
                  <a:pt x="337" y="5851"/>
                </a:cubicBezTo>
                <a:cubicBezTo>
                  <a:pt x="-362" y="7819"/>
                  <a:pt x="32" y="9525"/>
                  <a:pt x="1476" y="10795"/>
                </a:cubicBezTo>
                <a:cubicBezTo>
                  <a:pt x="2206" y="11436"/>
                  <a:pt x="2468" y="11872"/>
                  <a:pt x="2468" y="12446"/>
                </a:cubicBezTo>
                <a:cubicBezTo>
                  <a:pt x="2468" y="13616"/>
                  <a:pt x="3047" y="15773"/>
                  <a:pt x="3690" y="17001"/>
                </a:cubicBezTo>
                <a:cubicBezTo>
                  <a:pt x="4363" y="18285"/>
                  <a:pt x="6204" y="19782"/>
                  <a:pt x="8384" y="20813"/>
                </a:cubicBezTo>
                <a:cubicBezTo>
                  <a:pt x="9564" y="21370"/>
                  <a:pt x="10490" y="21558"/>
                  <a:pt x="12176" y="21573"/>
                </a:cubicBezTo>
                <a:cubicBezTo>
                  <a:pt x="14263" y="21592"/>
                  <a:pt x="14509" y="21528"/>
                  <a:pt x="15909" y="20527"/>
                </a:cubicBezTo>
                <a:cubicBezTo>
                  <a:pt x="17573" y="19338"/>
                  <a:pt x="18312" y="18211"/>
                  <a:pt x="18312" y="16889"/>
                </a:cubicBezTo>
                <a:cubicBezTo>
                  <a:pt x="18312" y="15910"/>
                  <a:pt x="18754" y="15238"/>
                  <a:pt x="19778" y="14650"/>
                </a:cubicBezTo>
                <a:cubicBezTo>
                  <a:pt x="20154" y="14434"/>
                  <a:pt x="20637" y="13812"/>
                  <a:pt x="20858" y="13267"/>
                </a:cubicBezTo>
                <a:cubicBezTo>
                  <a:pt x="20991" y="12939"/>
                  <a:pt x="21124" y="12715"/>
                  <a:pt x="21238" y="12602"/>
                </a:cubicBezTo>
                <a:lnTo>
                  <a:pt x="21238" y="10778"/>
                </a:lnTo>
                <a:cubicBezTo>
                  <a:pt x="21136" y="10670"/>
                  <a:pt x="21019" y="10457"/>
                  <a:pt x="20900" y="10121"/>
                </a:cubicBezTo>
                <a:cubicBezTo>
                  <a:pt x="20408" y="8737"/>
                  <a:pt x="19702" y="8107"/>
                  <a:pt x="18633" y="8107"/>
                </a:cubicBezTo>
                <a:cubicBezTo>
                  <a:pt x="17709" y="8107"/>
                  <a:pt x="17422" y="8375"/>
                  <a:pt x="16556" y="10035"/>
                </a:cubicBezTo>
                <a:cubicBezTo>
                  <a:pt x="16152" y="10809"/>
                  <a:pt x="16124" y="10830"/>
                  <a:pt x="15553" y="10285"/>
                </a:cubicBezTo>
                <a:cubicBezTo>
                  <a:pt x="14878" y="9642"/>
                  <a:pt x="14828" y="9116"/>
                  <a:pt x="15310" y="7761"/>
                </a:cubicBezTo>
                <a:cubicBezTo>
                  <a:pt x="15651" y="6801"/>
                  <a:pt x="15660" y="6794"/>
                  <a:pt x="17102" y="7009"/>
                </a:cubicBezTo>
                <a:cubicBezTo>
                  <a:pt x="18418" y="7206"/>
                  <a:pt x="18605" y="7152"/>
                  <a:pt x="19102" y="6474"/>
                </a:cubicBezTo>
                <a:cubicBezTo>
                  <a:pt x="19887" y="5399"/>
                  <a:pt x="20011" y="3929"/>
                  <a:pt x="19458" y="2351"/>
                </a:cubicBezTo>
                <a:cubicBezTo>
                  <a:pt x="18920" y="818"/>
                  <a:pt x="18004" y="150"/>
                  <a:pt x="16876" y="458"/>
                </a:cubicBezTo>
                <a:cubicBezTo>
                  <a:pt x="15696" y="780"/>
                  <a:pt x="15120" y="2039"/>
                  <a:pt x="15250" y="4028"/>
                </a:cubicBezTo>
                <a:cubicBezTo>
                  <a:pt x="15333" y="5299"/>
                  <a:pt x="15240" y="5939"/>
                  <a:pt x="14811" y="7113"/>
                </a:cubicBezTo>
                <a:cubicBezTo>
                  <a:pt x="14090" y="9087"/>
                  <a:pt x="14023" y="9160"/>
                  <a:pt x="13292" y="8755"/>
                </a:cubicBezTo>
                <a:lnTo>
                  <a:pt x="12663" y="8410"/>
                </a:lnTo>
                <a:lnTo>
                  <a:pt x="13357" y="7364"/>
                </a:lnTo>
                <a:cubicBezTo>
                  <a:pt x="14292" y="5950"/>
                  <a:pt x="14452" y="4816"/>
                  <a:pt x="13951" y="3198"/>
                </a:cubicBezTo>
                <a:cubicBezTo>
                  <a:pt x="13334" y="1207"/>
                  <a:pt x="11977" y="449"/>
                  <a:pt x="10728" y="1400"/>
                </a:cubicBezTo>
                <a:cubicBezTo>
                  <a:pt x="10223" y="1784"/>
                  <a:pt x="10098" y="1728"/>
                  <a:pt x="9435" y="899"/>
                </a:cubicBezTo>
                <a:cubicBezTo>
                  <a:pt x="8876" y="200"/>
                  <a:pt x="8478" y="-8"/>
                  <a:pt x="776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27" name="abo cartoon" descr="abo cartoon"/>
          <p:cNvPicPr>
            <a:picLocks noChangeAspect="1"/>
          </p:cNvPicPr>
          <p:nvPr/>
        </p:nvPicPr>
        <p:blipFill>
          <a:blip r:embed="rId4">
            <a:extLst/>
          </a:blip>
          <a:srcRect l="78545" t="28964" r="4883" b="47944"/>
          <a:stretch>
            <a:fillRect/>
          </a:stretch>
        </p:blipFill>
        <p:spPr>
          <a:xfrm>
            <a:off x="4231053" y="4795837"/>
            <a:ext cx="1395017" cy="11334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228" name="Type B"/>
          <p:cNvSpPr txBox="1"/>
          <p:nvPr/>
        </p:nvSpPr>
        <p:spPr>
          <a:xfrm>
            <a:off x="2280920" y="2514600"/>
            <a:ext cx="1508761" cy="44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Type B</a:t>
            </a:r>
          </a:p>
        </p:txBody>
      </p:sp>
      <p:sp>
        <p:nvSpPr>
          <p:cNvPr id="229" name="Type AB"/>
          <p:cNvSpPr txBox="1"/>
          <p:nvPr/>
        </p:nvSpPr>
        <p:spPr>
          <a:xfrm>
            <a:off x="2280920" y="3835400"/>
            <a:ext cx="1508761" cy="44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Type AB</a:t>
            </a:r>
          </a:p>
        </p:txBody>
      </p:sp>
      <p:sp>
        <p:nvSpPr>
          <p:cNvPr id="230" name="Type O"/>
          <p:cNvSpPr txBox="1"/>
          <p:nvPr/>
        </p:nvSpPr>
        <p:spPr>
          <a:xfrm>
            <a:off x="2280920" y="5295900"/>
            <a:ext cx="1508761" cy="44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Type 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What are the antigens in the ABO system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>
            <a:lvl1pPr defTabSz="896111">
              <a:defRPr sz="3528"/>
            </a:lvl1pPr>
          </a:lstStyle>
          <a:p>
            <a:pPr/>
            <a:r>
              <a:t>What are the antigens in the ABO system?</a:t>
            </a:r>
          </a:p>
        </p:txBody>
      </p:sp>
      <p:sp>
        <p:nvSpPr>
          <p:cNvPr id="233" name="A and B…"/>
          <p:cNvSpPr txBox="1"/>
          <p:nvPr>
            <p:ph type="body" sz="half" idx="1"/>
          </p:nvPr>
        </p:nvSpPr>
        <p:spPr>
          <a:xfrm>
            <a:off x="1312619" y="2220338"/>
            <a:ext cx="7438850" cy="2894805"/>
          </a:xfrm>
          <a:prstGeom prst="rect">
            <a:avLst/>
          </a:prstGeom>
        </p:spPr>
        <p:txBody>
          <a:bodyPr/>
          <a:lstStyle/>
          <a:p>
            <a:pPr marL="342900" indent="-342900">
              <a:buClr>
                <a:srgbClr val="FF2600"/>
              </a:buClr>
              <a:buSzPct val="90000"/>
              <a:buFont typeface="Times Roman"/>
            </a:pPr>
            <a:r>
              <a:t>A and B</a:t>
            </a:r>
          </a:p>
          <a:p>
            <a:pPr marL="342900" indent="-342900">
              <a:buClr>
                <a:srgbClr val="FF2600"/>
              </a:buClr>
              <a:buSzPct val="90000"/>
              <a:buFont typeface="Times Roman"/>
            </a:pPr>
            <a:r>
              <a:t>Some people have A antigen (</a:t>
            </a:r>
            <a:r>
              <a:t>“</a:t>
            </a:r>
            <a:r>
              <a:t>type A</a:t>
            </a:r>
            <a:r>
              <a:t>”</a:t>
            </a:r>
            <a:r>
              <a:t>)</a:t>
            </a:r>
          </a:p>
          <a:p>
            <a:pPr marL="342900" indent="-342900">
              <a:buClr>
                <a:srgbClr val="FF2600"/>
              </a:buClr>
              <a:buSzPct val="90000"/>
              <a:buFont typeface="Times Roman"/>
            </a:pPr>
            <a:r>
              <a:t>Some people have B antigen (</a:t>
            </a:r>
            <a:r>
              <a:t>“</a:t>
            </a:r>
            <a:r>
              <a:t>type B</a:t>
            </a:r>
            <a:r>
              <a:t>”</a:t>
            </a:r>
            <a:r>
              <a:t>)</a:t>
            </a:r>
          </a:p>
          <a:p>
            <a:pPr marL="342900" indent="-342900">
              <a:buClr>
                <a:srgbClr val="FF2600"/>
              </a:buClr>
              <a:buSzPct val="90000"/>
              <a:buFont typeface="Times Roman"/>
            </a:pPr>
            <a:r>
              <a:t>Some people have both A and B (</a:t>
            </a:r>
            <a:r>
              <a:t>“</a:t>
            </a:r>
            <a:r>
              <a:t>type AB</a:t>
            </a:r>
            <a:r>
              <a:t>”</a:t>
            </a:r>
            <a:r>
              <a:t>)</a:t>
            </a:r>
          </a:p>
          <a:p>
            <a:pPr marL="342900" indent="-342900">
              <a:buClr>
                <a:srgbClr val="FF2600"/>
              </a:buClr>
              <a:buSzPct val="90000"/>
              <a:buFont typeface="Times Roman"/>
            </a:pPr>
            <a:r>
              <a:t>Some people have neither A nor B (</a:t>
            </a:r>
            <a:r>
              <a:t>“</a:t>
            </a:r>
            <a:r>
              <a:t>type O</a:t>
            </a:r>
            <a:r>
              <a:t>”</a:t>
            </a:r>
            <a:r>
              <a:t>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How do you make the antige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How do you make the antigens?</a:t>
            </a:r>
          </a:p>
        </p:txBody>
      </p:sp>
      <p:sp>
        <p:nvSpPr>
          <p:cNvPr id="236" name="Start with a protein precursor…"/>
          <p:cNvSpPr txBox="1"/>
          <p:nvPr>
            <p:ph type="body" sz="half" idx="1"/>
          </p:nvPr>
        </p:nvSpPr>
        <p:spPr>
          <a:xfrm>
            <a:off x="1067968" y="2360038"/>
            <a:ext cx="7772401" cy="2894805"/>
          </a:xfrm>
          <a:prstGeom prst="rect">
            <a:avLst/>
          </a:prstGeom>
        </p:spPr>
        <p:txBody>
          <a:bodyPr/>
          <a:lstStyle/>
          <a:p>
            <a:pPr marL="342900" indent="-342900">
              <a:buClr>
                <a:srgbClr val="FF2600"/>
              </a:buClr>
              <a:buSzPct val="90000"/>
              <a:buFont typeface="Times Roman"/>
            </a:pPr>
            <a:r>
              <a:t>Start with a protein precursor</a:t>
            </a:r>
          </a:p>
          <a:p>
            <a:pPr marL="342900" indent="-342900">
              <a:buClr>
                <a:srgbClr val="FF2600"/>
              </a:buClr>
              <a:buSzPct val="90000"/>
              <a:buFont typeface="Times Roman"/>
            </a:pPr>
            <a:r>
              <a:t>Add fucose to make H antigen</a:t>
            </a:r>
          </a:p>
          <a:p>
            <a:pPr marL="342900" indent="-342900">
              <a:buClr>
                <a:srgbClr val="FF2600"/>
              </a:buClr>
              <a:buSzPct val="90000"/>
              <a:buFont typeface="Times Roman"/>
            </a:pPr>
            <a:r>
              <a:t>Add N-acetylgalactosamine to H Ag to make A Ag</a:t>
            </a:r>
          </a:p>
          <a:p>
            <a:pPr marL="342900" indent="-342900">
              <a:buClr>
                <a:srgbClr val="FF2600"/>
              </a:buClr>
              <a:buSzPct val="90000"/>
              <a:buFont typeface="Times Roman"/>
            </a:pPr>
            <a:r>
              <a:t>Add galactose to H Ag to make B Ag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B antigen"/>
          <p:cNvSpPr txBox="1"/>
          <p:nvPr/>
        </p:nvSpPr>
        <p:spPr>
          <a:xfrm>
            <a:off x="7183119" y="4146550"/>
            <a:ext cx="1508761" cy="44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B antigen</a:t>
            </a:r>
          </a:p>
        </p:txBody>
      </p:sp>
      <p:sp>
        <p:nvSpPr>
          <p:cNvPr id="239" name="A antigen"/>
          <p:cNvSpPr txBox="1"/>
          <p:nvPr/>
        </p:nvSpPr>
        <p:spPr>
          <a:xfrm>
            <a:off x="4122420" y="4146550"/>
            <a:ext cx="1922404" cy="44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 antigen</a:t>
            </a:r>
          </a:p>
        </p:txBody>
      </p:sp>
      <p:sp>
        <p:nvSpPr>
          <p:cNvPr id="240" name="H antigen"/>
          <p:cNvSpPr txBox="1"/>
          <p:nvPr/>
        </p:nvSpPr>
        <p:spPr>
          <a:xfrm>
            <a:off x="2300863" y="4146550"/>
            <a:ext cx="1508761" cy="44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H antigen</a:t>
            </a:r>
          </a:p>
        </p:txBody>
      </p:sp>
      <p:pic>
        <p:nvPicPr>
          <p:cNvPr id="241" name="chemistry%20of%20ABO" descr="chemistry%20of%20ABO"/>
          <p:cNvPicPr>
            <a:picLocks noChangeAspect="1"/>
          </p:cNvPicPr>
          <p:nvPr/>
        </p:nvPicPr>
        <p:blipFill>
          <a:blip r:embed="rId2">
            <a:extLst/>
          </a:blip>
          <a:srcRect l="6918" t="44815" r="4559" b="12159"/>
          <a:stretch>
            <a:fillRect/>
          </a:stretch>
        </p:blipFill>
        <p:spPr>
          <a:xfrm>
            <a:off x="1763762" y="1253584"/>
            <a:ext cx="7579556" cy="27631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chemistry%20of%20ABO" descr="chemistry%20of%20ABO"/>
          <p:cNvPicPr>
            <a:picLocks noChangeAspect="1"/>
          </p:cNvPicPr>
          <p:nvPr/>
        </p:nvPicPr>
        <p:blipFill>
          <a:blip r:embed="rId2">
            <a:extLst/>
          </a:blip>
          <a:srcRect l="16629" t="55199" r="70578" b="12159"/>
          <a:stretch>
            <a:fillRect/>
          </a:stretch>
        </p:blipFill>
        <p:spPr>
          <a:xfrm>
            <a:off x="728265" y="1922545"/>
            <a:ext cx="1108917" cy="2122334"/>
          </a:xfrm>
          <a:prstGeom prst="rect">
            <a:avLst/>
          </a:prstGeom>
          <a:ln w="12700">
            <a:miter lim="400000"/>
          </a:ln>
        </p:spPr>
      </p:pic>
      <p:sp>
        <p:nvSpPr>
          <p:cNvPr id="243" name="Precursor"/>
          <p:cNvSpPr txBox="1"/>
          <p:nvPr/>
        </p:nvSpPr>
        <p:spPr>
          <a:xfrm>
            <a:off x="388620" y="4146550"/>
            <a:ext cx="1508761" cy="44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Precursor</a:t>
            </a:r>
          </a:p>
        </p:txBody>
      </p:sp>
      <p:sp>
        <p:nvSpPr>
          <p:cNvPr id="244" name="Rectangle"/>
          <p:cNvSpPr/>
          <p:nvPr/>
        </p:nvSpPr>
        <p:spPr>
          <a:xfrm>
            <a:off x="5651500" y="1384042"/>
            <a:ext cx="1235224" cy="41935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45" name="GalNAc"/>
          <p:cNvSpPr txBox="1"/>
          <p:nvPr/>
        </p:nvSpPr>
        <p:spPr>
          <a:xfrm>
            <a:off x="5641791" y="1412331"/>
            <a:ext cx="862668" cy="340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600"/>
              </a:spcBef>
              <a:defRPr sz="2000">
                <a:solidFill>
                  <a:srgbClr val="FF93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GalNAc</a:t>
            </a:r>
          </a:p>
        </p:txBody>
      </p:sp>
      <p:sp>
        <p:nvSpPr>
          <p:cNvPr id="246" name="Rectangle"/>
          <p:cNvSpPr/>
          <p:nvPr/>
        </p:nvSpPr>
        <p:spPr>
          <a:xfrm>
            <a:off x="1244600" y="2273300"/>
            <a:ext cx="633314" cy="2276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47" name="Rectangle"/>
          <p:cNvSpPr/>
          <p:nvPr/>
        </p:nvSpPr>
        <p:spPr>
          <a:xfrm>
            <a:off x="1244600" y="2997200"/>
            <a:ext cx="633314" cy="2276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48" name="Rectangle"/>
          <p:cNvSpPr/>
          <p:nvPr/>
        </p:nvSpPr>
        <p:spPr>
          <a:xfrm>
            <a:off x="3086100" y="2273300"/>
            <a:ext cx="633314" cy="2276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49" name="Rectangle"/>
          <p:cNvSpPr/>
          <p:nvPr/>
        </p:nvSpPr>
        <p:spPr>
          <a:xfrm>
            <a:off x="3086100" y="2869955"/>
            <a:ext cx="633314" cy="34018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50" name="Rectangle"/>
          <p:cNvSpPr/>
          <p:nvPr/>
        </p:nvSpPr>
        <p:spPr>
          <a:xfrm>
            <a:off x="5105400" y="2273300"/>
            <a:ext cx="633314" cy="2276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51" name="Rectangle"/>
          <p:cNvSpPr/>
          <p:nvPr/>
        </p:nvSpPr>
        <p:spPr>
          <a:xfrm>
            <a:off x="5105400" y="2974975"/>
            <a:ext cx="633314" cy="2276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52" name="Rectangle"/>
          <p:cNvSpPr/>
          <p:nvPr/>
        </p:nvSpPr>
        <p:spPr>
          <a:xfrm>
            <a:off x="8013700" y="2273300"/>
            <a:ext cx="633314" cy="2276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53" name="Rectangle"/>
          <p:cNvSpPr/>
          <p:nvPr/>
        </p:nvSpPr>
        <p:spPr>
          <a:xfrm>
            <a:off x="8013700" y="2974975"/>
            <a:ext cx="633314" cy="2276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54" name="Don’t memorize these molecular structures! Just know that you start with a precursor molecule, then make H antigen, then A and/or B antigen depending on your genotype."/>
          <p:cNvSpPr txBox="1"/>
          <p:nvPr/>
        </p:nvSpPr>
        <p:spPr>
          <a:xfrm>
            <a:off x="470177" y="5276850"/>
            <a:ext cx="8203645" cy="1129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600"/>
              </a:spcBef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Don’t memorize these molecular structures!</a:t>
            </a:r>
            <a:br/>
            <a:r>
              <a:t>Just know that you start with a precursor molecule, then make H antigen, then A and/or B antigen depending on your genotype.</a:t>
            </a:r>
          </a:p>
        </p:txBody>
      </p:sp>
      <p:sp>
        <p:nvSpPr>
          <p:cNvPr id="255" name="How do you make the antigens?"/>
          <p:cNvSpPr txBox="1"/>
          <p:nvPr>
            <p:ph type="title"/>
          </p:nvPr>
        </p:nvSpPr>
        <p:spPr>
          <a:xfrm>
            <a:off x="685800" y="259417"/>
            <a:ext cx="7772400" cy="685801"/>
          </a:xfrm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How do you make the antigens?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What are the genes in the ABO system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What are the genes in the ABO system?</a:t>
            </a:r>
          </a:p>
        </p:txBody>
      </p:sp>
      <p:sp>
        <p:nvSpPr>
          <p:cNvPr id="258" name="Everyone* has this gene…"/>
          <p:cNvSpPr txBox="1"/>
          <p:nvPr>
            <p:ph type="body" sz="quarter" idx="1"/>
          </p:nvPr>
        </p:nvSpPr>
        <p:spPr>
          <a:xfrm>
            <a:off x="966368" y="1928238"/>
            <a:ext cx="7772401" cy="1061689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ts val="0"/>
              </a:spcBef>
              <a:buClr>
                <a:srgbClr val="FF2600"/>
              </a:buClr>
              <a:buSzPct val="90000"/>
              <a:buFont typeface="Times Roman"/>
              <a:defRPr sz="2600"/>
            </a:pPr>
            <a:r>
              <a:t>Everyone* has this gene</a:t>
            </a:r>
          </a:p>
          <a:p>
            <a:pPr marL="342900" indent="-342900">
              <a:spcBef>
                <a:spcPts val="0"/>
              </a:spcBef>
              <a:buClr>
                <a:srgbClr val="FF2600"/>
              </a:buClr>
              <a:buSzPct val="90000"/>
              <a:buFont typeface="Times Roman"/>
              <a:defRPr sz="2600"/>
            </a:pPr>
            <a:r>
              <a:t>Encodes the enzyme that makes the H antigen</a:t>
            </a:r>
          </a:p>
        </p:txBody>
      </p:sp>
      <p:sp>
        <p:nvSpPr>
          <p:cNvPr id="259" name="H gene"/>
          <p:cNvSpPr txBox="1"/>
          <p:nvPr/>
        </p:nvSpPr>
        <p:spPr>
          <a:xfrm>
            <a:off x="955025" y="1510030"/>
            <a:ext cx="1111211" cy="44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H gene</a:t>
            </a:r>
          </a:p>
        </p:txBody>
      </p:sp>
      <p:sp>
        <p:nvSpPr>
          <p:cNvPr id="260" name="A gene"/>
          <p:cNvSpPr txBox="1"/>
          <p:nvPr/>
        </p:nvSpPr>
        <p:spPr>
          <a:xfrm>
            <a:off x="960696" y="2919729"/>
            <a:ext cx="1095411" cy="444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 gene</a:t>
            </a:r>
          </a:p>
        </p:txBody>
      </p:sp>
      <p:sp>
        <p:nvSpPr>
          <p:cNvPr id="261" name="Encodes the enzyme that makes the A antigen"/>
          <p:cNvSpPr txBox="1"/>
          <p:nvPr/>
        </p:nvSpPr>
        <p:spPr>
          <a:xfrm>
            <a:off x="972040" y="3337938"/>
            <a:ext cx="7772401" cy="10616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42900" indent="-342900">
              <a:buClr>
                <a:srgbClr val="FF2600"/>
              </a:buClr>
              <a:buSzPct val="90000"/>
              <a:buFont typeface="Times Roman"/>
              <a:buChar char="•"/>
              <a:defRPr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Encodes the enzyme that makes the A antigen</a:t>
            </a:r>
          </a:p>
        </p:txBody>
      </p:sp>
      <p:sp>
        <p:nvSpPr>
          <p:cNvPr id="262" name="B gene"/>
          <p:cNvSpPr txBox="1"/>
          <p:nvPr/>
        </p:nvSpPr>
        <p:spPr>
          <a:xfrm>
            <a:off x="966368" y="3923029"/>
            <a:ext cx="1083083" cy="444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B gene</a:t>
            </a:r>
          </a:p>
        </p:txBody>
      </p:sp>
      <p:sp>
        <p:nvSpPr>
          <p:cNvPr id="263" name="Encodes the enzyme that makes the B antigen"/>
          <p:cNvSpPr txBox="1"/>
          <p:nvPr/>
        </p:nvSpPr>
        <p:spPr>
          <a:xfrm>
            <a:off x="977712" y="4341238"/>
            <a:ext cx="7772401" cy="10616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42900" indent="-342900">
              <a:buClr>
                <a:srgbClr val="FF2600"/>
              </a:buClr>
              <a:buSzPct val="90000"/>
              <a:buFont typeface="Times Roman"/>
              <a:buChar char="•"/>
              <a:defRPr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Encodes the enzyme that makes the B antigen</a:t>
            </a:r>
          </a:p>
        </p:txBody>
      </p:sp>
      <p:sp>
        <p:nvSpPr>
          <p:cNvPr id="264" name="O gene"/>
          <p:cNvSpPr txBox="1"/>
          <p:nvPr/>
        </p:nvSpPr>
        <p:spPr>
          <a:xfrm>
            <a:off x="966368" y="4926329"/>
            <a:ext cx="1125102" cy="444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O gene</a:t>
            </a:r>
          </a:p>
        </p:txBody>
      </p:sp>
      <p:sp>
        <p:nvSpPr>
          <p:cNvPr id="265" name="Encodes something clinically unimportant"/>
          <p:cNvSpPr txBox="1"/>
          <p:nvPr/>
        </p:nvSpPr>
        <p:spPr>
          <a:xfrm>
            <a:off x="977712" y="5344538"/>
            <a:ext cx="7772401" cy="10616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42900" indent="-342900">
              <a:buClr>
                <a:srgbClr val="FF2600"/>
              </a:buClr>
              <a:buSzPct val="90000"/>
              <a:buFont typeface="Times Roman"/>
              <a:buChar char="•"/>
              <a:defRPr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Encodes something clinically unimportant </a:t>
            </a:r>
          </a:p>
        </p:txBody>
      </p:sp>
      <p:sp>
        <p:nvSpPr>
          <p:cNvPr id="266" name="*Almost! There are rare people who lack this gene.    Their red cells lack H, A, and B antigens, and are called “Bombay” phenotype"/>
          <p:cNvSpPr txBox="1"/>
          <p:nvPr/>
        </p:nvSpPr>
        <p:spPr>
          <a:xfrm>
            <a:off x="397014" y="6094729"/>
            <a:ext cx="8496205" cy="692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*Almost! There are rare people who lack this gene. </a:t>
            </a:r>
            <a:br/>
            <a:r>
              <a:t>  Their red cells lack H, A, and B antigens, and are called “Bombay” phenotype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How does the gene inheritance work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How does the gene inheritance work?</a:t>
            </a:r>
          </a:p>
        </p:txBody>
      </p:sp>
      <p:sp>
        <p:nvSpPr>
          <p:cNvPr id="269" name="There are three genes (besides H): A, B, and O…"/>
          <p:cNvSpPr txBox="1"/>
          <p:nvPr/>
        </p:nvSpPr>
        <p:spPr>
          <a:xfrm>
            <a:off x="736788" y="2428503"/>
            <a:ext cx="8356225" cy="2356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42900" indent="-342900">
              <a:spcBef>
                <a:spcPts val="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There are three genes (besides H): A, B, and O</a:t>
            </a:r>
          </a:p>
          <a:p>
            <a:pPr marL="342900" indent="-342900">
              <a:spcBef>
                <a:spcPts val="12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Everyone inherits 2 genes, one from each parent</a:t>
            </a:r>
          </a:p>
          <a:p>
            <a:pPr marL="342900" indent="-342900">
              <a:spcBef>
                <a:spcPts val="12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So there are 6 possible genotypes: </a:t>
            </a:r>
            <a:br/>
            <a:r>
              <a:t>AA, AO, AB, BB, BO, and OO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1" name="Table"/>
          <p:cNvGraphicFramePr/>
          <p:nvPr/>
        </p:nvGraphicFramePr>
        <p:xfrm>
          <a:off x="2781300" y="711200"/>
          <a:ext cx="5499100" cy="56388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828800"/>
                <a:gridCol w="1827212"/>
                <a:gridCol w="1843087"/>
              </a:tblGrid>
              <a:tr h="804862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26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Genotype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26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Antigens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26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Blood type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  <a:tr h="806450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AA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  <a:tr h="804862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AO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 vMerge="1">
                  <a:tcPr/>
                </a:tc>
                <a:tc vMerge="1">
                  <a:tcPr/>
                </a:tc>
              </a:tr>
              <a:tr h="806450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BB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  <a:tr h="804862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BO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 vMerge="1">
                  <a:tcPr/>
                </a:tc>
                <a:tc vMerge="1">
                  <a:tcPr/>
                </a:tc>
              </a:tr>
              <a:tr h="806450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 and B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  <a:tr h="804862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OO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None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72" name="The genes show codominance!…"/>
          <p:cNvSpPr txBox="1"/>
          <p:nvPr/>
        </p:nvSpPr>
        <p:spPr>
          <a:xfrm>
            <a:off x="221500" y="1649729"/>
            <a:ext cx="2096752" cy="40119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The genes show codominance!</a:t>
            </a:r>
          </a:p>
          <a:p>
            <a:pPr>
              <a:spcBef>
                <a:spcPts val="1200"/>
              </a:spcBef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Neither gene is dominant or recessive - you express both.</a:t>
            </a:r>
          </a:p>
          <a:p>
            <a:pPr>
              <a:spcBef>
                <a:spcPts val="1200"/>
              </a:spcBef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(Remember: the O gene doesn’t make an antigen)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o what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So what?</a:t>
            </a:r>
          </a:p>
        </p:txBody>
      </p:sp>
      <p:sp>
        <p:nvSpPr>
          <p:cNvPr id="275" name="None of this would really matter much…except that we automatically have antibodies against the antigens we don’t have!…"/>
          <p:cNvSpPr txBox="1"/>
          <p:nvPr/>
        </p:nvSpPr>
        <p:spPr>
          <a:xfrm>
            <a:off x="708163" y="2022103"/>
            <a:ext cx="8016550" cy="412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42900" indent="-342900">
              <a:lnSpc>
                <a:spcPct val="90000"/>
              </a:lnSpc>
              <a:spcBef>
                <a:spcPts val="1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None of this would really matter much…except that we </a:t>
            </a:r>
            <a:r>
              <a:rPr i="1"/>
              <a:t>automatically</a:t>
            </a:r>
            <a:r>
              <a:t> have antibodies against the antigens we don</a:t>
            </a:r>
            <a:r>
              <a:t>’</a:t>
            </a:r>
            <a:r>
              <a:t>t have!</a:t>
            </a:r>
          </a:p>
          <a:p>
            <a:pPr marL="342900" indent="-342900">
              <a:lnSpc>
                <a:spcPct val="90000"/>
              </a:lnSpc>
              <a:spcBef>
                <a:spcPts val="1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Anti-A antibodies lyse type A red cells.</a:t>
            </a:r>
          </a:p>
          <a:p>
            <a:pPr marL="342900" indent="-342900">
              <a:lnSpc>
                <a:spcPct val="90000"/>
              </a:lnSpc>
              <a:spcBef>
                <a:spcPts val="1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Anti-B antibodies lyse type B red cells.</a:t>
            </a:r>
          </a:p>
          <a:p>
            <a:pPr marL="342900" indent="-342900">
              <a:lnSpc>
                <a:spcPct val="90000"/>
              </a:lnSpc>
              <a:spcBef>
                <a:spcPts val="1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This is very important during blood transfusion.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Type A blood"/>
          <p:cNvSpPr txBox="1"/>
          <p:nvPr/>
        </p:nvSpPr>
        <p:spPr>
          <a:xfrm>
            <a:off x="985520" y="1358900"/>
            <a:ext cx="2144852" cy="44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Type A blood</a:t>
            </a:r>
          </a:p>
        </p:txBody>
      </p:sp>
      <p:pic>
        <p:nvPicPr>
          <p:cNvPr id="278" name="abo cartoon" descr="abo cartoon"/>
          <p:cNvPicPr>
            <a:picLocks noChangeAspect="1"/>
          </p:cNvPicPr>
          <p:nvPr/>
        </p:nvPicPr>
        <p:blipFill>
          <a:blip r:embed="rId2">
            <a:extLst/>
          </a:blip>
          <a:srcRect l="15571" t="26791" r="64404" b="47915"/>
          <a:stretch>
            <a:fillRect/>
          </a:stretch>
        </p:blipFill>
        <p:spPr>
          <a:xfrm>
            <a:off x="4178300" y="920432"/>
            <a:ext cx="1447801" cy="10656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6999"/>
                </a:lnTo>
                <a:cubicBezTo>
                  <a:pt x="21" y="7022"/>
                  <a:pt x="50" y="7030"/>
                  <a:pt x="65" y="7063"/>
                </a:cubicBezTo>
                <a:cubicBezTo>
                  <a:pt x="132" y="7210"/>
                  <a:pt x="100" y="7395"/>
                  <a:pt x="0" y="7498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279" name="abo cartoon" descr="abo cartoon"/>
          <p:cNvPicPr>
            <a:picLocks noChangeAspect="1"/>
          </p:cNvPicPr>
          <p:nvPr/>
        </p:nvPicPr>
        <p:blipFill>
          <a:blip r:embed="rId3">
            <a:extLst/>
          </a:blip>
          <a:srcRect l="36416" t="26281" r="43405" b="47839"/>
          <a:stretch>
            <a:fillRect/>
          </a:stretch>
        </p:blipFill>
        <p:spPr>
          <a:xfrm>
            <a:off x="4165600" y="2176462"/>
            <a:ext cx="1473200" cy="11001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748"/>
                </a:lnTo>
                <a:cubicBezTo>
                  <a:pt x="47" y="1230"/>
                  <a:pt x="93" y="1910"/>
                  <a:pt x="122" y="2829"/>
                </a:cubicBezTo>
                <a:cubicBezTo>
                  <a:pt x="132" y="3023"/>
                  <a:pt x="145" y="3154"/>
                  <a:pt x="151" y="3366"/>
                </a:cubicBezTo>
                <a:cubicBezTo>
                  <a:pt x="154" y="3476"/>
                  <a:pt x="150" y="3557"/>
                  <a:pt x="151" y="3662"/>
                </a:cubicBezTo>
                <a:cubicBezTo>
                  <a:pt x="152" y="3694"/>
                  <a:pt x="151" y="3700"/>
                  <a:pt x="151" y="3732"/>
                </a:cubicBezTo>
                <a:cubicBezTo>
                  <a:pt x="187" y="5887"/>
                  <a:pt x="124" y="7475"/>
                  <a:pt x="0" y="7699"/>
                </a:cubicBezTo>
                <a:lnTo>
                  <a:pt x="0" y="12600"/>
                </a:lnTo>
                <a:cubicBezTo>
                  <a:pt x="71" y="13571"/>
                  <a:pt x="127" y="15089"/>
                  <a:pt x="151" y="17875"/>
                </a:cubicBezTo>
                <a:cubicBezTo>
                  <a:pt x="165" y="19421"/>
                  <a:pt x="157" y="20504"/>
                  <a:pt x="145" y="21600"/>
                </a:cubicBezTo>
                <a:lnTo>
                  <a:pt x="1216" y="21600"/>
                </a:lnTo>
                <a:cubicBezTo>
                  <a:pt x="1116" y="21155"/>
                  <a:pt x="1083" y="20187"/>
                  <a:pt x="1123" y="18390"/>
                </a:cubicBezTo>
                <a:cubicBezTo>
                  <a:pt x="1165" y="16489"/>
                  <a:pt x="1288" y="15554"/>
                  <a:pt x="1408" y="15584"/>
                </a:cubicBezTo>
                <a:cubicBezTo>
                  <a:pt x="1528" y="15615"/>
                  <a:pt x="1647" y="16600"/>
                  <a:pt x="1688" y="18522"/>
                </a:cubicBezTo>
                <a:cubicBezTo>
                  <a:pt x="1720" y="20079"/>
                  <a:pt x="1664" y="21243"/>
                  <a:pt x="1559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280" name="abo cartoon" descr="abo cartoon"/>
          <p:cNvPicPr>
            <a:picLocks noChangeAspect="1"/>
          </p:cNvPicPr>
          <p:nvPr/>
        </p:nvPicPr>
        <p:blipFill>
          <a:blip r:embed="rId4">
            <a:extLst/>
          </a:blip>
          <a:srcRect l="57658" t="28083" r="22883" b="48612"/>
          <a:stretch>
            <a:fillRect/>
          </a:stretch>
        </p:blipFill>
        <p:spPr>
          <a:xfrm>
            <a:off x="4205784" y="3562737"/>
            <a:ext cx="1420316" cy="990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8" h="21576" fill="norm" stroke="1" extrusionOk="0">
                <a:moveTo>
                  <a:pt x="7761" y="0"/>
                </a:moveTo>
                <a:cubicBezTo>
                  <a:pt x="6746" y="11"/>
                  <a:pt x="6258" y="397"/>
                  <a:pt x="5850" y="1512"/>
                </a:cubicBezTo>
                <a:cubicBezTo>
                  <a:pt x="5301" y="3012"/>
                  <a:pt x="5568" y="4454"/>
                  <a:pt x="6758" y="6448"/>
                </a:cubicBezTo>
                <a:cubicBezTo>
                  <a:pt x="7125" y="7062"/>
                  <a:pt x="7323" y="7656"/>
                  <a:pt x="7215" y="7813"/>
                </a:cubicBezTo>
                <a:cubicBezTo>
                  <a:pt x="7109" y="7967"/>
                  <a:pt x="6538" y="8146"/>
                  <a:pt x="5939" y="8194"/>
                </a:cubicBezTo>
                <a:cubicBezTo>
                  <a:pt x="4892" y="8276"/>
                  <a:pt x="4841" y="8239"/>
                  <a:pt x="4663" y="7269"/>
                </a:cubicBezTo>
                <a:cubicBezTo>
                  <a:pt x="4109" y="4246"/>
                  <a:pt x="1242" y="3303"/>
                  <a:pt x="337" y="5851"/>
                </a:cubicBezTo>
                <a:cubicBezTo>
                  <a:pt x="-362" y="7819"/>
                  <a:pt x="32" y="9525"/>
                  <a:pt x="1476" y="10795"/>
                </a:cubicBezTo>
                <a:cubicBezTo>
                  <a:pt x="2206" y="11436"/>
                  <a:pt x="2468" y="11872"/>
                  <a:pt x="2468" y="12446"/>
                </a:cubicBezTo>
                <a:cubicBezTo>
                  <a:pt x="2468" y="13616"/>
                  <a:pt x="3047" y="15773"/>
                  <a:pt x="3690" y="17001"/>
                </a:cubicBezTo>
                <a:cubicBezTo>
                  <a:pt x="4363" y="18285"/>
                  <a:pt x="6204" y="19782"/>
                  <a:pt x="8384" y="20813"/>
                </a:cubicBezTo>
                <a:cubicBezTo>
                  <a:pt x="9564" y="21370"/>
                  <a:pt x="10490" y="21558"/>
                  <a:pt x="12176" y="21573"/>
                </a:cubicBezTo>
                <a:cubicBezTo>
                  <a:pt x="14263" y="21592"/>
                  <a:pt x="14509" y="21528"/>
                  <a:pt x="15909" y="20527"/>
                </a:cubicBezTo>
                <a:cubicBezTo>
                  <a:pt x="17573" y="19338"/>
                  <a:pt x="18312" y="18211"/>
                  <a:pt x="18312" y="16889"/>
                </a:cubicBezTo>
                <a:cubicBezTo>
                  <a:pt x="18312" y="15910"/>
                  <a:pt x="18754" y="15238"/>
                  <a:pt x="19778" y="14650"/>
                </a:cubicBezTo>
                <a:cubicBezTo>
                  <a:pt x="20154" y="14434"/>
                  <a:pt x="20637" y="13812"/>
                  <a:pt x="20858" y="13267"/>
                </a:cubicBezTo>
                <a:cubicBezTo>
                  <a:pt x="20991" y="12939"/>
                  <a:pt x="21124" y="12715"/>
                  <a:pt x="21238" y="12602"/>
                </a:cubicBezTo>
                <a:lnTo>
                  <a:pt x="21238" y="10778"/>
                </a:lnTo>
                <a:cubicBezTo>
                  <a:pt x="21136" y="10670"/>
                  <a:pt x="21019" y="10457"/>
                  <a:pt x="20900" y="10121"/>
                </a:cubicBezTo>
                <a:cubicBezTo>
                  <a:pt x="20408" y="8737"/>
                  <a:pt x="19702" y="8107"/>
                  <a:pt x="18633" y="8107"/>
                </a:cubicBezTo>
                <a:cubicBezTo>
                  <a:pt x="17709" y="8107"/>
                  <a:pt x="17422" y="8375"/>
                  <a:pt x="16556" y="10035"/>
                </a:cubicBezTo>
                <a:cubicBezTo>
                  <a:pt x="16152" y="10809"/>
                  <a:pt x="16124" y="10830"/>
                  <a:pt x="15553" y="10285"/>
                </a:cubicBezTo>
                <a:cubicBezTo>
                  <a:pt x="14878" y="9642"/>
                  <a:pt x="14828" y="9116"/>
                  <a:pt x="15310" y="7761"/>
                </a:cubicBezTo>
                <a:cubicBezTo>
                  <a:pt x="15651" y="6801"/>
                  <a:pt x="15660" y="6794"/>
                  <a:pt x="17102" y="7009"/>
                </a:cubicBezTo>
                <a:cubicBezTo>
                  <a:pt x="18418" y="7206"/>
                  <a:pt x="18605" y="7152"/>
                  <a:pt x="19102" y="6474"/>
                </a:cubicBezTo>
                <a:cubicBezTo>
                  <a:pt x="19887" y="5399"/>
                  <a:pt x="20011" y="3929"/>
                  <a:pt x="19458" y="2351"/>
                </a:cubicBezTo>
                <a:cubicBezTo>
                  <a:pt x="18920" y="818"/>
                  <a:pt x="18004" y="150"/>
                  <a:pt x="16876" y="458"/>
                </a:cubicBezTo>
                <a:cubicBezTo>
                  <a:pt x="15696" y="780"/>
                  <a:pt x="15120" y="2039"/>
                  <a:pt x="15250" y="4028"/>
                </a:cubicBezTo>
                <a:cubicBezTo>
                  <a:pt x="15333" y="5299"/>
                  <a:pt x="15240" y="5939"/>
                  <a:pt x="14811" y="7113"/>
                </a:cubicBezTo>
                <a:cubicBezTo>
                  <a:pt x="14090" y="9087"/>
                  <a:pt x="14023" y="9160"/>
                  <a:pt x="13292" y="8755"/>
                </a:cubicBezTo>
                <a:lnTo>
                  <a:pt x="12663" y="8410"/>
                </a:lnTo>
                <a:lnTo>
                  <a:pt x="13357" y="7364"/>
                </a:lnTo>
                <a:cubicBezTo>
                  <a:pt x="14292" y="5950"/>
                  <a:pt x="14452" y="4816"/>
                  <a:pt x="13951" y="3198"/>
                </a:cubicBezTo>
                <a:cubicBezTo>
                  <a:pt x="13334" y="1207"/>
                  <a:pt x="11977" y="449"/>
                  <a:pt x="10728" y="1400"/>
                </a:cubicBezTo>
                <a:cubicBezTo>
                  <a:pt x="10223" y="1784"/>
                  <a:pt x="10098" y="1728"/>
                  <a:pt x="9435" y="899"/>
                </a:cubicBezTo>
                <a:cubicBezTo>
                  <a:pt x="8876" y="200"/>
                  <a:pt x="8478" y="-8"/>
                  <a:pt x="776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81" name="abo cartoon" descr="abo cartoon"/>
          <p:cNvPicPr>
            <a:picLocks noChangeAspect="1"/>
          </p:cNvPicPr>
          <p:nvPr/>
        </p:nvPicPr>
        <p:blipFill>
          <a:blip r:embed="rId4">
            <a:extLst/>
          </a:blip>
          <a:srcRect l="78545" t="28964" r="4883" b="47944"/>
          <a:stretch>
            <a:fillRect/>
          </a:stretch>
        </p:blipFill>
        <p:spPr>
          <a:xfrm>
            <a:off x="4231053" y="4795837"/>
            <a:ext cx="1395017" cy="11334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282" name="Type AB blood"/>
          <p:cNvSpPr txBox="1"/>
          <p:nvPr/>
        </p:nvSpPr>
        <p:spPr>
          <a:xfrm>
            <a:off x="985520" y="3835720"/>
            <a:ext cx="2330341" cy="444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Type AB blood</a:t>
            </a:r>
          </a:p>
        </p:txBody>
      </p:sp>
      <p:sp>
        <p:nvSpPr>
          <p:cNvPr id="283" name="Type O blood"/>
          <p:cNvSpPr txBox="1"/>
          <p:nvPr/>
        </p:nvSpPr>
        <p:spPr>
          <a:xfrm>
            <a:off x="985520" y="5158452"/>
            <a:ext cx="2330341" cy="444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Type O blood</a:t>
            </a:r>
          </a:p>
        </p:txBody>
      </p:sp>
      <p:pic>
        <p:nvPicPr>
          <p:cNvPr id="284" name="abo cartoon" descr="abo cartoon"/>
          <p:cNvPicPr>
            <a:picLocks noChangeAspect="1"/>
          </p:cNvPicPr>
          <p:nvPr/>
        </p:nvPicPr>
        <p:blipFill>
          <a:blip r:embed="rId5">
            <a:extLst/>
          </a:blip>
          <a:srcRect l="15205" t="57698" r="64196" b="8027"/>
          <a:stretch>
            <a:fillRect/>
          </a:stretch>
        </p:blipFill>
        <p:spPr>
          <a:xfrm>
            <a:off x="6858000" y="914399"/>
            <a:ext cx="1066801" cy="103346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5" name="abo cartoon" descr="abo cartoon"/>
          <p:cNvPicPr>
            <a:picLocks noChangeAspect="1"/>
          </p:cNvPicPr>
          <p:nvPr/>
        </p:nvPicPr>
        <p:blipFill>
          <a:blip r:embed="rId6">
            <a:extLst/>
          </a:blip>
          <a:srcRect l="36404" t="57698" r="43449" b="8027"/>
          <a:stretch>
            <a:fillRect/>
          </a:stretch>
        </p:blipFill>
        <p:spPr>
          <a:xfrm>
            <a:off x="6857999" y="2200275"/>
            <a:ext cx="1066801" cy="10588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86" name="abo cartoon" descr="abo cartoon"/>
          <p:cNvPicPr>
            <a:picLocks noChangeAspect="1"/>
          </p:cNvPicPr>
          <p:nvPr/>
        </p:nvPicPr>
        <p:blipFill>
          <a:blip r:embed="rId7">
            <a:extLst/>
          </a:blip>
          <a:srcRect l="57452" t="62223" r="24972" b="8027"/>
          <a:stretch>
            <a:fillRect/>
          </a:stretch>
        </p:blipFill>
        <p:spPr>
          <a:xfrm>
            <a:off x="6858000" y="3495675"/>
            <a:ext cx="1104900" cy="10890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7" name="abo cartoon" descr="abo cartoon"/>
          <p:cNvPicPr>
            <a:picLocks noChangeAspect="1"/>
          </p:cNvPicPr>
          <p:nvPr/>
        </p:nvPicPr>
        <p:blipFill>
          <a:blip r:embed="rId8">
            <a:extLst/>
          </a:blip>
          <a:srcRect l="77899" t="57698" r="2705" b="8027"/>
          <a:stretch>
            <a:fillRect/>
          </a:stretch>
        </p:blipFill>
        <p:spPr>
          <a:xfrm>
            <a:off x="6858000" y="4818062"/>
            <a:ext cx="1092200" cy="1125538"/>
          </a:xfrm>
          <a:prstGeom prst="rect">
            <a:avLst/>
          </a:prstGeom>
          <a:ln w="12700">
            <a:miter lim="400000"/>
          </a:ln>
        </p:spPr>
      </p:pic>
      <p:sp>
        <p:nvSpPr>
          <p:cNvPr id="288" name="Type B blood"/>
          <p:cNvSpPr txBox="1"/>
          <p:nvPr/>
        </p:nvSpPr>
        <p:spPr>
          <a:xfrm>
            <a:off x="985520" y="2597310"/>
            <a:ext cx="2144852" cy="444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Type B blood</a:t>
            </a:r>
          </a:p>
        </p:txBody>
      </p:sp>
      <p:sp>
        <p:nvSpPr>
          <p:cNvPr id="289" name="Red cells"/>
          <p:cNvSpPr txBox="1"/>
          <p:nvPr/>
        </p:nvSpPr>
        <p:spPr>
          <a:xfrm>
            <a:off x="3741420" y="212467"/>
            <a:ext cx="2144852" cy="444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Red cells</a:t>
            </a:r>
          </a:p>
        </p:txBody>
      </p:sp>
      <p:sp>
        <p:nvSpPr>
          <p:cNvPr id="290" name="Serum antibodies"/>
          <p:cNvSpPr txBox="1"/>
          <p:nvPr/>
        </p:nvSpPr>
        <p:spPr>
          <a:xfrm>
            <a:off x="6077674" y="196592"/>
            <a:ext cx="2854564" cy="44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Serum antibodies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2" name="Table"/>
          <p:cNvGraphicFramePr/>
          <p:nvPr/>
        </p:nvGraphicFramePr>
        <p:xfrm>
          <a:off x="990600" y="884237"/>
          <a:ext cx="7162800" cy="5445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76400"/>
                <a:gridCol w="1676400"/>
                <a:gridCol w="1799133"/>
                <a:gridCol w="2010866"/>
              </a:tblGrid>
              <a:tr h="944562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26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Genotype</a:t>
                      </a:r>
                    </a:p>
                  </a:txBody>
                  <a:tcPr marL="45712" marR="45712" marT="45712" marB="45712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26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Antigens</a:t>
                      </a:r>
                    </a:p>
                  </a:txBody>
                  <a:tcPr marL="45712" marR="45712" marT="45712" marB="45712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26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Blood type</a:t>
                      </a:r>
                    </a:p>
                  </a:txBody>
                  <a:tcPr marL="45712" marR="45712" marT="45712" marB="45712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26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Antibodies</a:t>
                      </a:r>
                    </a:p>
                  </a:txBody>
                  <a:tcPr marL="45712" marR="45712" marT="45712" marB="45712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  <a:tr h="711200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AA</a:t>
                      </a:r>
                    </a:p>
                  </a:txBody>
                  <a:tcPr marL="45712" marR="45712" marT="45712" marB="45712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</a:p>
                  </a:txBody>
                  <a:tcPr marL="45712" marR="45712" marT="45712" marB="45712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</a:p>
                  </a:txBody>
                  <a:tcPr marL="45712" marR="45712" marT="45712" marB="45712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anti-B</a:t>
                      </a:r>
                    </a:p>
                  </a:txBody>
                  <a:tcPr marL="45712" marR="45712" marT="45712" marB="45712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  <a:tr h="711200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AO</a:t>
                      </a:r>
                    </a:p>
                  </a:txBody>
                  <a:tcPr marL="45712" marR="45712" marT="45712" marB="45712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</a:tr>
              <a:tr h="711200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BB</a:t>
                      </a:r>
                    </a:p>
                  </a:txBody>
                  <a:tcPr marL="45712" marR="45712" marT="45712" marB="45712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</a:p>
                  </a:txBody>
                  <a:tcPr marL="45712" marR="45712" marT="45712" marB="45712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</a:p>
                  </a:txBody>
                  <a:tcPr marL="45712" marR="45712" marT="45712" marB="45712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anti-A</a:t>
                      </a:r>
                    </a:p>
                  </a:txBody>
                  <a:tcPr marL="45712" marR="45712" marT="45712" marB="45712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  <a:tr h="711200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BO</a:t>
                      </a:r>
                    </a:p>
                  </a:txBody>
                  <a:tcPr marL="45712" marR="45712" marT="45712" marB="45712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</a:tr>
              <a:tr h="711200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</a:t>
                      </a:r>
                    </a:p>
                  </a:txBody>
                  <a:tcPr marL="45712" marR="45712" marT="45712" marB="45712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 and B</a:t>
                      </a:r>
                    </a:p>
                  </a:txBody>
                  <a:tcPr marL="45712" marR="45712" marT="45712" marB="45712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</a:t>
                      </a:r>
                    </a:p>
                  </a:txBody>
                  <a:tcPr marL="45712" marR="45712" marT="45712" marB="45712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none</a:t>
                      </a:r>
                    </a:p>
                  </a:txBody>
                  <a:tcPr marL="45712" marR="45712" marT="45712" marB="45712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  <a:tr h="944562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OO</a:t>
                      </a:r>
                    </a:p>
                  </a:txBody>
                  <a:tcPr marL="45712" marR="45712" marT="45712" marB="45712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None</a:t>
                      </a:r>
                    </a:p>
                  </a:txBody>
                  <a:tcPr marL="45712" marR="45712" marT="45712" marB="45712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</a:t>
                      </a:r>
                    </a:p>
                  </a:txBody>
                  <a:tcPr marL="45712" marR="45712" marT="45712" marB="45712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anti-A </a:t>
                      </a:r>
                    </a:p>
                    <a:p>
                      <a:pPr algn="ctr" defTabSz="457200">
                        <a:defRPr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anti-B</a:t>
                      </a:r>
                    </a:p>
                  </a:txBody>
                  <a:tcPr marL="45712" marR="45712" marT="45712" marB="45712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*Type O is the universal dOnor…"/>
          <p:cNvSpPr txBox="1"/>
          <p:nvPr/>
        </p:nvSpPr>
        <p:spPr>
          <a:xfrm>
            <a:off x="907343" y="5562600"/>
            <a:ext cx="7505203" cy="1233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*Type </a:t>
            </a:r>
            <a:r>
              <a:rPr>
                <a:solidFill>
                  <a:srgbClr val="FF2600"/>
                </a:solidFill>
              </a:rPr>
              <a:t>O</a:t>
            </a:r>
            <a:r>
              <a:t> is the universal d</a:t>
            </a:r>
            <a:r>
              <a:rPr>
                <a:solidFill>
                  <a:srgbClr val="FF2600"/>
                </a:solidFill>
              </a:rPr>
              <a:t>O</a:t>
            </a:r>
            <a:r>
              <a:t>nor</a:t>
            </a:r>
          </a:p>
          <a:p>
            <a:pPr>
              <a:spcBef>
                <a:spcPts val="1100"/>
              </a:spcBef>
              <a:defRPr sz="2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The most important thing is to avoid giving donor red cells </a:t>
            </a:r>
            <a:br/>
            <a:r>
              <a:t>that will react  against the recipient’s antibodies!</a:t>
            </a:r>
          </a:p>
        </p:txBody>
      </p:sp>
      <p:graphicFrame>
        <p:nvGraphicFramePr>
          <p:cNvPr id="295" name="Table"/>
          <p:cNvGraphicFramePr/>
          <p:nvPr/>
        </p:nvGraphicFramePr>
        <p:xfrm>
          <a:off x="939800" y="1456531"/>
          <a:ext cx="7264400" cy="39449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632200"/>
                <a:gridCol w="3632200"/>
              </a:tblGrid>
              <a:tr h="788987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Recipient blood type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Donor blood type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  <a:tr h="788987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A or O</a:t>
                      </a:r>
                      <a:r>
                        <a:rPr baseline="30000"/>
                        <a:t>*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  <a:tr h="788987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 or O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  <a:tr h="788987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AB, A, B, or O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  <a:tr h="788987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96" name="Compatible blood typ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Compatible blood types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Transfusion Medicine Out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Transfusion Medicine Outline</a:t>
            </a:r>
          </a:p>
        </p:txBody>
      </p:sp>
      <p:sp>
        <p:nvSpPr>
          <p:cNvPr id="299" name="Blood groups…"/>
          <p:cNvSpPr txBox="1"/>
          <p:nvPr>
            <p:ph type="body" sz="half" idx="1"/>
          </p:nvPr>
        </p:nvSpPr>
        <p:spPr>
          <a:xfrm>
            <a:off x="2795403" y="1706470"/>
            <a:ext cx="3553194" cy="4648201"/>
          </a:xfrm>
          <a:prstGeom prst="rect">
            <a:avLst/>
          </a:prstGeom>
        </p:spPr>
        <p:txBody>
          <a:bodyPr/>
          <a:lstStyle/>
          <a:p>
            <a:pPr lvl="1" marL="0" indent="228600">
              <a:buSzTx/>
              <a:buNone/>
            </a:pPr>
            <a:r>
              <a:t>Blood groups</a:t>
            </a:r>
          </a:p>
          <a:p>
            <a:pPr lvl="1" marL="742950" indent="-285750">
              <a:buClr>
                <a:srgbClr val="A7A7A7"/>
              </a:buClr>
              <a:buSzPct val="90000"/>
              <a:buFont typeface="Times Roman"/>
              <a:buChar char="•"/>
              <a:defRPr>
                <a:solidFill>
                  <a:srgbClr val="A7A7A7"/>
                </a:solidFill>
              </a:defRPr>
            </a:pPr>
            <a:r>
              <a:t>Introduction</a:t>
            </a:r>
          </a:p>
          <a:p>
            <a:pPr lvl="1" marL="742950" indent="-285750">
              <a:buClr>
                <a:srgbClr val="A7A7A7"/>
              </a:buClr>
              <a:buSzPct val="90000"/>
              <a:buFont typeface="Times Roman"/>
              <a:buChar char="•"/>
              <a:defRPr>
                <a:solidFill>
                  <a:srgbClr val="A7A7A7"/>
                </a:solidFill>
              </a:defRPr>
            </a:pPr>
            <a:r>
              <a:t>ABO system</a:t>
            </a:r>
          </a:p>
          <a:p>
            <a:pPr lvl="1" marL="742950" indent="-285750">
              <a:buClr>
                <a:srgbClr val="FF2600"/>
              </a:buClr>
              <a:buSzPct val="90000"/>
              <a:buFont typeface="Times Roman"/>
              <a:buChar char="•"/>
            </a:pPr>
            <a:r>
              <a:t>Rh system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What are the antigens in the Rh system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What are the antigens in the Rh system?</a:t>
            </a:r>
          </a:p>
        </p:txBody>
      </p:sp>
      <p:sp>
        <p:nvSpPr>
          <p:cNvPr id="302" name="Most important antigen: D!…"/>
          <p:cNvSpPr txBox="1"/>
          <p:nvPr>
            <p:ph type="body" idx="1"/>
          </p:nvPr>
        </p:nvSpPr>
        <p:spPr>
          <a:xfrm>
            <a:off x="852575" y="2106038"/>
            <a:ext cx="7438850" cy="357232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ts val="1400"/>
              </a:spcBef>
              <a:buClr>
                <a:srgbClr val="73B83D"/>
              </a:buClr>
              <a:buSzPct val="90000"/>
              <a:buFont typeface="Times Roman"/>
              <a:defRPr sz="2400"/>
            </a:pPr>
            <a:r>
              <a:t>Most important antigen: D!</a:t>
            </a:r>
          </a:p>
          <a:p>
            <a:pPr marL="342900" indent="-342900">
              <a:spcBef>
                <a:spcPts val="1400"/>
              </a:spcBef>
              <a:buClr>
                <a:srgbClr val="73B83D"/>
              </a:buClr>
              <a:buSzPct val="90000"/>
              <a:buFont typeface="Times Roman"/>
              <a:defRPr sz="2400"/>
            </a:pPr>
            <a:r>
              <a:t>The D antigen is sometimes called </a:t>
            </a:r>
            <a:r>
              <a:t>“</a:t>
            </a:r>
            <a:r>
              <a:t>Rh factor</a:t>
            </a:r>
            <a:r>
              <a:t>”</a:t>
            </a:r>
            <a:r>
              <a:t>.</a:t>
            </a:r>
          </a:p>
          <a:p>
            <a:pPr marL="342900" indent="-342900">
              <a:spcBef>
                <a:spcPts val="1400"/>
              </a:spcBef>
              <a:buClr>
                <a:srgbClr val="73B83D"/>
              </a:buClr>
              <a:buSzPct val="90000"/>
              <a:buFont typeface="Times Roman"/>
              <a:defRPr sz="2400"/>
            </a:pPr>
            <a:r>
              <a:t>“</a:t>
            </a:r>
            <a:r>
              <a:t>Rh</a:t>
            </a:r>
            <a:r>
              <a:t>”</a:t>
            </a:r>
            <a:r>
              <a:t> because discovered using Rhesus monkeys.</a:t>
            </a:r>
          </a:p>
          <a:p>
            <a:pPr marL="342900" indent="-342900">
              <a:spcBef>
                <a:spcPts val="1400"/>
              </a:spcBef>
              <a:buClr>
                <a:srgbClr val="73B83D"/>
              </a:buClr>
              <a:buSzPct val="90000"/>
              <a:buFont typeface="Times Roman"/>
              <a:defRPr sz="2400"/>
            </a:pPr>
            <a:r>
              <a:t>Two genes: D and d.</a:t>
            </a:r>
          </a:p>
          <a:p>
            <a:pPr marL="342900" indent="-342900">
              <a:spcBef>
                <a:spcPts val="1400"/>
              </a:spcBef>
              <a:buClr>
                <a:srgbClr val="73B83D"/>
              </a:buClr>
              <a:buSzPct val="90000"/>
              <a:buFont typeface="Times Roman"/>
              <a:defRPr sz="2400"/>
            </a:pPr>
            <a:r>
              <a:t>The D gene makes D antigen (these cells are called Rh+.)</a:t>
            </a:r>
          </a:p>
          <a:p>
            <a:pPr marL="342900" indent="-342900">
              <a:spcBef>
                <a:spcPts val="1400"/>
              </a:spcBef>
              <a:buClr>
                <a:srgbClr val="73B83D"/>
              </a:buClr>
              <a:buSzPct val="90000"/>
              <a:buFont typeface="Times Roman"/>
              <a:defRPr sz="2400"/>
            </a:pPr>
            <a:r>
              <a:t>The d gene doesn’t make anything important (these cells are called Rh-)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4" name="Table"/>
          <p:cNvGraphicFramePr/>
          <p:nvPr/>
        </p:nvGraphicFramePr>
        <p:xfrm>
          <a:off x="1881113" y="1844675"/>
          <a:ext cx="5029201" cy="316865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76400"/>
                <a:gridCol w="1676400"/>
                <a:gridCol w="2028973"/>
              </a:tblGrid>
              <a:tr h="944562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26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Genotype</a:t>
                      </a:r>
                    </a:p>
                  </a:txBody>
                  <a:tcPr marL="45714" marR="45714" marT="45714" marB="45714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26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Antigens</a:t>
                      </a:r>
                    </a:p>
                  </a:txBody>
                  <a:tcPr marL="45714" marR="45714" marT="45714" marB="45714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26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Blood type</a:t>
                      </a:r>
                    </a:p>
                  </a:txBody>
                  <a:tcPr marL="45714" marR="45714" marT="45714" marB="45714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  <a:tr h="741362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DD</a:t>
                      </a:r>
                    </a:p>
                  </a:txBody>
                  <a:tcPr marL="45714" marR="45714" marT="45714" marB="45714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</a:t>
                      </a:r>
                    </a:p>
                  </a:txBody>
                  <a:tcPr marL="45714" marR="45714" marT="45714" marB="45714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Rh +</a:t>
                      </a:r>
                    </a:p>
                  </a:txBody>
                  <a:tcPr marL="45714" marR="45714" marT="45714" marB="45714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  <a:tr h="741362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Dd</a:t>
                      </a:r>
                    </a:p>
                  </a:txBody>
                  <a:tcPr marL="45714" marR="45714" marT="45714" marB="45714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</a:t>
                      </a:r>
                    </a:p>
                  </a:txBody>
                  <a:tcPr marL="45714" marR="45714" marT="45714" marB="45714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Rh +</a:t>
                      </a:r>
                    </a:p>
                  </a:txBody>
                  <a:tcPr marL="45714" marR="45714" marT="45714" marB="45714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  <a:tr h="741362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dd</a:t>
                      </a:r>
                    </a:p>
                  </a:txBody>
                  <a:tcPr marL="45714" marR="45714" marT="45714" marB="45714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none</a:t>
                      </a:r>
                    </a:p>
                  </a:txBody>
                  <a:tcPr marL="45714" marR="45714" marT="45714" marB="45714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Rh -</a:t>
                      </a:r>
                    </a:p>
                  </a:txBody>
                  <a:tcPr marL="45714" marR="45714" marT="45714" marB="45714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What about anti-D (anti-Rh) antibodie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What about anti-D (anti-Rh) antibodies?</a:t>
            </a:r>
          </a:p>
        </p:txBody>
      </p:sp>
      <p:sp>
        <p:nvSpPr>
          <p:cNvPr id="307" name="Antibodies in this system are acquired!…"/>
          <p:cNvSpPr txBox="1"/>
          <p:nvPr/>
        </p:nvSpPr>
        <p:spPr>
          <a:xfrm>
            <a:off x="809763" y="2225303"/>
            <a:ext cx="8016550" cy="3221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42900" indent="-342900">
              <a:lnSpc>
                <a:spcPct val="110000"/>
              </a:lnSpc>
              <a:spcBef>
                <a:spcPts val="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Antibodies in this system are </a:t>
            </a:r>
            <a:r>
              <a:rPr i="1"/>
              <a:t>acquired</a:t>
            </a:r>
            <a:r>
              <a:t>! </a:t>
            </a:r>
          </a:p>
          <a:p>
            <a:pPr marL="342900" indent="-342900">
              <a:lnSpc>
                <a:spcPct val="110000"/>
              </a:lnSpc>
              <a:spcBef>
                <a:spcPts val="1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To make anti-D you must:</a:t>
            </a:r>
          </a:p>
          <a:p>
            <a:pPr lvl="2" marL="285750" indent="171450">
              <a:lnSpc>
                <a:spcPct val="110000"/>
              </a:lnSpc>
              <a:spcBef>
                <a:spcPts val="500"/>
              </a:spcBef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1. lack the D antigen on your red cells</a:t>
            </a:r>
          </a:p>
          <a:p>
            <a:pPr lvl="2" marL="285750" indent="171450">
              <a:lnSpc>
                <a:spcPct val="110000"/>
              </a:lnSpc>
              <a:spcBef>
                <a:spcPts val="500"/>
              </a:spcBef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2. get exposed to D + blood </a:t>
            </a:r>
          </a:p>
          <a:p>
            <a:pPr marL="342900" indent="-342900">
              <a:lnSpc>
                <a:spcPct val="110000"/>
              </a:lnSpc>
              <a:spcBef>
                <a:spcPts val="1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Donor and recipient are tested for the D antigen.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Transfusion Medicine Out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Transfusion Medicine Outline</a:t>
            </a:r>
          </a:p>
        </p:txBody>
      </p:sp>
      <p:sp>
        <p:nvSpPr>
          <p:cNvPr id="310" name="Blood groups…"/>
          <p:cNvSpPr txBox="1"/>
          <p:nvPr>
            <p:ph type="body" sz="half" idx="1"/>
          </p:nvPr>
        </p:nvSpPr>
        <p:spPr>
          <a:xfrm>
            <a:off x="2795403" y="1706470"/>
            <a:ext cx="3553194" cy="4648201"/>
          </a:xfrm>
          <a:prstGeom prst="rect">
            <a:avLst/>
          </a:prstGeom>
        </p:spPr>
        <p:txBody>
          <a:bodyPr/>
          <a:lstStyle/>
          <a:p>
            <a:pPr lvl="1" marL="0" indent="228600">
              <a:buSzTx/>
              <a:buNone/>
              <a:defRPr>
                <a:solidFill>
                  <a:srgbClr val="A7A7A7"/>
                </a:solidFill>
              </a:defRPr>
            </a:pPr>
            <a:r>
              <a:t>Blood groups</a:t>
            </a:r>
          </a:p>
          <a:p>
            <a:pPr lvl="1" marL="742950" indent="-285750">
              <a:buClr>
                <a:srgbClr val="A7A7A7"/>
              </a:buClr>
              <a:buSzPct val="90000"/>
              <a:buFont typeface="Times Roman"/>
              <a:buChar char="•"/>
              <a:defRPr>
                <a:solidFill>
                  <a:srgbClr val="A7A7A7"/>
                </a:solidFill>
              </a:defRPr>
            </a:pPr>
            <a:r>
              <a:t>Introduction</a:t>
            </a:r>
          </a:p>
          <a:p>
            <a:pPr lvl="1" marL="742950" indent="-285750">
              <a:buClr>
                <a:srgbClr val="A7A7A7"/>
              </a:buClr>
              <a:buSzPct val="90000"/>
              <a:buFont typeface="Times Roman"/>
              <a:buChar char="•"/>
              <a:defRPr>
                <a:solidFill>
                  <a:srgbClr val="A7A7A7"/>
                </a:solidFill>
              </a:defRPr>
            </a:pPr>
            <a:r>
              <a:t>ABO system</a:t>
            </a:r>
          </a:p>
          <a:p>
            <a:pPr lvl="1" marL="742950" indent="-285750">
              <a:buClr>
                <a:srgbClr val="A7A7A7"/>
              </a:buClr>
              <a:buSzPct val="90000"/>
              <a:buFont typeface="Times Roman"/>
              <a:buChar char="•"/>
              <a:defRPr>
                <a:solidFill>
                  <a:srgbClr val="A7A7A7"/>
                </a:solidFill>
              </a:defRPr>
            </a:pPr>
            <a:r>
              <a:t>Rh system</a:t>
            </a:r>
          </a:p>
          <a:p>
            <a:pPr lvl="1" marL="0" indent="228600">
              <a:spcBef>
                <a:spcPts val="2400"/>
              </a:spcBef>
              <a:buSzTx/>
              <a:buNone/>
            </a:pPr>
            <a:r>
              <a:t>Blood transfusion</a:t>
            </a:r>
          </a:p>
          <a:p>
            <a:pPr lvl="1" marL="742950" indent="-285750">
              <a:buClr>
                <a:srgbClr val="FF2600"/>
              </a:buClr>
              <a:buSzPct val="90000"/>
              <a:buFont typeface="Times Roman"/>
              <a:buChar char="•"/>
            </a:pPr>
            <a:r>
              <a:t>Blood products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What do you mean, product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What do you mean, products?</a:t>
            </a:r>
          </a:p>
        </p:txBody>
      </p:sp>
      <p:sp>
        <p:nvSpPr>
          <p:cNvPr id="313" name="In olden times, there was only whole blood.…"/>
          <p:cNvSpPr txBox="1"/>
          <p:nvPr/>
        </p:nvSpPr>
        <p:spPr>
          <a:xfrm>
            <a:off x="472370" y="2225303"/>
            <a:ext cx="8353943" cy="3221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42900" indent="-342900">
              <a:spcBef>
                <a:spcPts val="1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In olden times, there was only whole blood.</a:t>
            </a:r>
            <a:endParaRPr baseline="30000"/>
          </a:p>
          <a:p>
            <a:pPr marL="342900" indent="-342900">
              <a:spcBef>
                <a:spcPts val="1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Now, we separate blood into its components</a:t>
            </a:r>
          </a:p>
          <a:p>
            <a:pPr marL="342900" indent="-342900">
              <a:spcBef>
                <a:spcPts val="1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Better for the patient (less exposure to stuff you don’t need - so you don’t make unnecessary antibodies)</a:t>
            </a:r>
          </a:p>
          <a:p>
            <a:pPr marL="342900" indent="-342900">
              <a:spcBef>
                <a:spcPts val="1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Conserves blood supply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What are the product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What are the products?</a:t>
            </a:r>
          </a:p>
        </p:txBody>
      </p:sp>
      <p:sp>
        <p:nvSpPr>
          <p:cNvPr id="316" name="Whole blood…"/>
          <p:cNvSpPr txBox="1"/>
          <p:nvPr/>
        </p:nvSpPr>
        <p:spPr>
          <a:xfrm>
            <a:off x="972531" y="1996703"/>
            <a:ext cx="8361782" cy="4094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42900" indent="-342900">
              <a:lnSpc>
                <a:spcPct val="110000"/>
              </a:lnSpc>
              <a:spcBef>
                <a:spcPts val="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Whole blood</a:t>
            </a:r>
          </a:p>
          <a:p>
            <a:pPr marL="342900" indent="-342900">
              <a:lnSpc>
                <a:spcPct val="110000"/>
              </a:lnSpc>
              <a:spcBef>
                <a:spcPts val="12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Red cells</a:t>
            </a:r>
          </a:p>
          <a:p>
            <a:pPr marL="342900" indent="-342900">
              <a:lnSpc>
                <a:spcPct val="110000"/>
              </a:lnSpc>
              <a:spcBef>
                <a:spcPts val="12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Platelets</a:t>
            </a:r>
          </a:p>
          <a:p>
            <a:pPr marL="342900" indent="-342900">
              <a:lnSpc>
                <a:spcPct val="110000"/>
              </a:lnSpc>
              <a:spcBef>
                <a:spcPts val="12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Granulocytes (basically, just neutrophils)</a:t>
            </a:r>
          </a:p>
          <a:p>
            <a:pPr marL="342900" indent="-342900">
              <a:lnSpc>
                <a:spcPct val="110000"/>
              </a:lnSpc>
              <a:spcBef>
                <a:spcPts val="12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Fresh frozen plasma (acellular)</a:t>
            </a:r>
          </a:p>
          <a:p>
            <a:pPr marL="342900" indent="-342900">
              <a:lnSpc>
                <a:spcPct val="110000"/>
              </a:lnSpc>
              <a:spcBef>
                <a:spcPts val="12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Cryoprecipitate (mostly just coagulation proteins)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Transfusion Medicine Out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Transfusion Medicine Outline</a:t>
            </a:r>
          </a:p>
        </p:txBody>
      </p:sp>
      <p:sp>
        <p:nvSpPr>
          <p:cNvPr id="319" name="Blood groups…"/>
          <p:cNvSpPr txBox="1"/>
          <p:nvPr>
            <p:ph type="body" sz="half" idx="1"/>
          </p:nvPr>
        </p:nvSpPr>
        <p:spPr>
          <a:xfrm>
            <a:off x="2795403" y="1706470"/>
            <a:ext cx="3553194" cy="4648201"/>
          </a:xfrm>
          <a:prstGeom prst="rect">
            <a:avLst/>
          </a:prstGeom>
        </p:spPr>
        <p:txBody>
          <a:bodyPr/>
          <a:lstStyle/>
          <a:p>
            <a:pPr lvl="1" marL="0" indent="228600">
              <a:buSzTx/>
              <a:buNone/>
              <a:defRPr>
                <a:solidFill>
                  <a:srgbClr val="A7A7A7"/>
                </a:solidFill>
              </a:defRPr>
            </a:pPr>
            <a:r>
              <a:t>Blood groups</a:t>
            </a:r>
          </a:p>
          <a:p>
            <a:pPr lvl="1" marL="742950" indent="-285750">
              <a:buClr>
                <a:srgbClr val="A7A7A7"/>
              </a:buClr>
              <a:buSzPct val="90000"/>
              <a:buFont typeface="Times Roman"/>
              <a:buChar char="•"/>
              <a:defRPr>
                <a:solidFill>
                  <a:srgbClr val="A7A7A7"/>
                </a:solidFill>
              </a:defRPr>
            </a:pPr>
            <a:r>
              <a:t>Introduction</a:t>
            </a:r>
          </a:p>
          <a:p>
            <a:pPr lvl="1" marL="742950" indent="-285750">
              <a:buClr>
                <a:srgbClr val="A7A7A7"/>
              </a:buClr>
              <a:buSzPct val="90000"/>
              <a:buFont typeface="Times Roman"/>
              <a:buChar char="•"/>
              <a:defRPr>
                <a:solidFill>
                  <a:srgbClr val="A7A7A7"/>
                </a:solidFill>
              </a:defRPr>
            </a:pPr>
            <a:r>
              <a:t>ABO system</a:t>
            </a:r>
          </a:p>
          <a:p>
            <a:pPr lvl="1" marL="742950" indent="-285750">
              <a:buClr>
                <a:srgbClr val="A7A7A7"/>
              </a:buClr>
              <a:buSzPct val="90000"/>
              <a:buFont typeface="Times Roman"/>
              <a:buChar char="•"/>
              <a:defRPr>
                <a:solidFill>
                  <a:srgbClr val="A7A7A7"/>
                </a:solidFill>
              </a:defRPr>
            </a:pPr>
            <a:r>
              <a:t>Rh system</a:t>
            </a:r>
          </a:p>
          <a:p>
            <a:pPr lvl="1" marL="0" indent="228600">
              <a:spcBef>
                <a:spcPts val="2400"/>
              </a:spcBef>
              <a:buSzTx/>
              <a:buNone/>
            </a:pPr>
            <a:r>
              <a:t>Blood transfusion</a:t>
            </a:r>
          </a:p>
          <a:p>
            <a:pPr lvl="1" marL="742950" indent="-285750">
              <a:buClr>
                <a:srgbClr val="A7A7A7"/>
              </a:buClr>
              <a:buSzPct val="90000"/>
              <a:buFont typeface="Times Roman"/>
              <a:buChar char="•"/>
              <a:defRPr>
                <a:solidFill>
                  <a:srgbClr val="A7A7A7"/>
                </a:solidFill>
              </a:defRPr>
            </a:pPr>
            <a:r>
              <a:t>Blood products</a:t>
            </a:r>
          </a:p>
          <a:p>
            <a:pPr lvl="1" marL="742950" indent="-285750">
              <a:buClr>
                <a:srgbClr val="FF2600"/>
              </a:buClr>
              <a:buSzPct val="90000"/>
              <a:buFont typeface="Times Roman"/>
              <a:buChar char="•"/>
            </a:pPr>
            <a:r>
              <a:t>Testing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Coombs_test_schematic" descr="Coombs_test_schematic"/>
          <p:cNvPicPr>
            <a:picLocks noChangeAspect="1"/>
          </p:cNvPicPr>
          <p:nvPr/>
        </p:nvPicPr>
        <p:blipFill>
          <a:blip r:embed="rId2">
            <a:extLst/>
          </a:blip>
          <a:srcRect l="60504" t="54293" r="22689" b="14552"/>
          <a:stretch>
            <a:fillRect/>
          </a:stretch>
        </p:blipFill>
        <p:spPr>
          <a:xfrm>
            <a:off x="5577839" y="1536700"/>
            <a:ext cx="1524001" cy="2641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2" name="Coombs_test_schematic" descr="Coombs_test_schematic"/>
          <p:cNvPicPr>
            <a:picLocks noChangeAspect="1"/>
          </p:cNvPicPr>
          <p:nvPr/>
        </p:nvPicPr>
        <p:blipFill>
          <a:blip r:embed="rId2">
            <a:extLst/>
          </a:blip>
          <a:srcRect l="36975" t="70770" r="39495" b="8280"/>
          <a:stretch>
            <a:fillRect/>
          </a:stretch>
        </p:blipFill>
        <p:spPr>
          <a:xfrm>
            <a:off x="3444240" y="3187700"/>
            <a:ext cx="1981201" cy="1649413"/>
          </a:xfrm>
          <a:prstGeom prst="rect">
            <a:avLst/>
          </a:prstGeom>
          <a:ln w="12700">
            <a:miter lim="400000"/>
          </a:ln>
        </p:spPr>
      </p:pic>
      <p:sp>
        <p:nvSpPr>
          <p:cNvPr id="323" name="patient…"/>
          <p:cNvSpPr txBox="1"/>
          <p:nvPr/>
        </p:nvSpPr>
        <p:spPr>
          <a:xfrm>
            <a:off x="137159" y="4848225"/>
            <a:ext cx="1584962" cy="9497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spcBef>
                <a:spcPts val="1200"/>
              </a:spcBef>
              <a:defRPr sz="2000">
                <a:solidFill>
                  <a:srgbClr val="160048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patient </a:t>
            </a:r>
          </a:p>
          <a:p>
            <a:pPr algn="ctr" defTabSz="457200">
              <a:defRPr sz="2000">
                <a:solidFill>
                  <a:srgbClr val="160048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red cells</a:t>
            </a:r>
          </a:p>
          <a:p>
            <a:pPr algn="ctr" defTabSz="457200">
              <a:defRPr sz="2000">
                <a:solidFill>
                  <a:srgbClr val="160048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(type A)</a:t>
            </a:r>
          </a:p>
        </p:txBody>
      </p:sp>
      <p:grpSp>
        <p:nvGrpSpPr>
          <p:cNvPr id="331" name="Group"/>
          <p:cNvGrpSpPr/>
          <p:nvPr/>
        </p:nvGrpSpPr>
        <p:grpSpPr>
          <a:xfrm>
            <a:off x="167639" y="3378200"/>
            <a:ext cx="1828801" cy="1409701"/>
            <a:chOff x="0" y="0"/>
            <a:chExt cx="1828800" cy="1409700"/>
          </a:xfrm>
        </p:grpSpPr>
        <p:grpSp>
          <p:nvGrpSpPr>
            <p:cNvPr id="329" name="Group"/>
            <p:cNvGrpSpPr/>
            <p:nvPr/>
          </p:nvGrpSpPr>
          <p:grpSpPr>
            <a:xfrm>
              <a:off x="0" y="0"/>
              <a:ext cx="1828800" cy="1409701"/>
              <a:chOff x="0" y="0"/>
              <a:chExt cx="1828800" cy="1409700"/>
            </a:xfrm>
          </p:grpSpPr>
          <p:pic>
            <p:nvPicPr>
              <p:cNvPr id="324" name="Coombs_test_schematic" descr="Coombs_test_schematic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rcRect l="15966" t="62681" r="61344" b="18446"/>
              <a:stretch>
                <a:fillRect/>
              </a:stretch>
            </p:blipFill>
            <p:spPr>
              <a:xfrm>
                <a:off x="0" y="0"/>
                <a:ext cx="1828800" cy="140970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grpSp>
            <p:nvGrpSpPr>
              <p:cNvPr id="328" name="Group"/>
              <p:cNvGrpSpPr/>
              <p:nvPr/>
            </p:nvGrpSpPr>
            <p:grpSpPr>
              <a:xfrm>
                <a:off x="798368" y="1025808"/>
                <a:ext cx="208396" cy="383893"/>
                <a:chOff x="0" y="0"/>
                <a:chExt cx="208395" cy="383891"/>
              </a:xfrm>
            </p:grpSpPr>
            <p:sp>
              <p:nvSpPr>
                <p:cNvPr id="325" name="Rectangle"/>
                <p:cNvSpPr/>
                <p:nvPr/>
              </p:nvSpPr>
              <p:spPr>
                <a:xfrm>
                  <a:off x="0" y="0"/>
                  <a:ext cx="36369" cy="357002"/>
                </a:xfrm>
                <a:prstGeom prst="rect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457200">
                    <a:spcBef>
                      <a:spcPts val="1000"/>
                    </a:spcBef>
                    <a:defRPr sz="1800"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326" name="Rectangle"/>
                <p:cNvSpPr/>
                <p:nvPr/>
              </p:nvSpPr>
              <p:spPr>
                <a:xfrm>
                  <a:off x="36945" y="164770"/>
                  <a:ext cx="27133" cy="209396"/>
                </a:xfrm>
                <a:prstGeom prst="rect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457200">
                    <a:spcBef>
                      <a:spcPts val="1000"/>
                    </a:spcBef>
                    <a:defRPr sz="1800"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327" name="Rectangle"/>
                <p:cNvSpPr/>
                <p:nvPr/>
              </p:nvSpPr>
              <p:spPr>
                <a:xfrm>
                  <a:off x="24245" y="232852"/>
                  <a:ext cx="184151" cy="151040"/>
                </a:xfrm>
                <a:prstGeom prst="rect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457200">
                    <a:spcBef>
                      <a:spcPts val="1000"/>
                    </a:spcBef>
                    <a:defRPr sz="1800">
                      <a:solidFill>
                        <a:srgbClr val="FFFFFF"/>
                      </a:solidFill>
                    </a:defRPr>
                  </a:pPr>
                </a:p>
              </p:txBody>
            </p:sp>
          </p:grpSp>
        </p:grpSp>
        <p:sp>
          <p:nvSpPr>
            <p:cNvPr id="330" name="Rectangle"/>
            <p:cNvSpPr/>
            <p:nvPr/>
          </p:nvSpPr>
          <p:spPr>
            <a:xfrm>
              <a:off x="747568" y="0"/>
              <a:ext cx="249382" cy="68597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1000"/>
                </a:spcBef>
                <a:defRPr sz="1800">
                  <a:solidFill>
                    <a:srgbClr val="FFFFFF"/>
                  </a:solidFill>
                </a:defRPr>
              </a:pPr>
            </a:p>
          </p:txBody>
        </p:sp>
      </p:grpSp>
      <p:pic>
        <p:nvPicPr>
          <p:cNvPr id="332" name="Coombs_test_schematic" descr="Coombs_test_schematic"/>
          <p:cNvPicPr>
            <a:picLocks noChangeAspect="1"/>
          </p:cNvPicPr>
          <p:nvPr/>
        </p:nvPicPr>
        <p:blipFill>
          <a:blip r:embed="rId2">
            <a:extLst/>
          </a:blip>
          <a:srcRect l="0" t="71669" r="84033" b="8280"/>
          <a:stretch>
            <a:fillRect/>
          </a:stretch>
        </p:blipFill>
        <p:spPr>
          <a:xfrm>
            <a:off x="1996439" y="1739900"/>
            <a:ext cx="1447801" cy="17002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6" name="Group"/>
          <p:cNvGrpSpPr/>
          <p:nvPr/>
        </p:nvGrpSpPr>
        <p:grpSpPr>
          <a:xfrm>
            <a:off x="2072639" y="3416300"/>
            <a:ext cx="1524001" cy="762000"/>
            <a:chOff x="0" y="0"/>
            <a:chExt cx="1524000" cy="762000"/>
          </a:xfrm>
        </p:grpSpPr>
        <p:pic>
          <p:nvPicPr>
            <p:cNvPr id="333" name="Coombs_test_schematic" descr="Coombs_test_schematic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60504" t="76460" r="22689" b="14552"/>
            <a:stretch>
              <a:fillRect/>
            </a:stretch>
          </p:blipFill>
          <p:spPr>
            <a:xfrm>
              <a:off x="0" y="0"/>
              <a:ext cx="1524000" cy="762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34" name="Rectangle"/>
            <p:cNvSpPr/>
            <p:nvPr/>
          </p:nvSpPr>
          <p:spPr>
            <a:xfrm>
              <a:off x="0" y="0"/>
              <a:ext cx="609600" cy="30480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1000"/>
                </a:spcBef>
                <a:defRPr sz="1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5" name="Rectangle"/>
            <p:cNvSpPr/>
            <p:nvPr/>
          </p:nvSpPr>
          <p:spPr>
            <a:xfrm>
              <a:off x="762000" y="0"/>
              <a:ext cx="762000" cy="30480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1000"/>
                </a:spcBef>
                <a:defRPr sz="1800"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337" name="anti-A antibodies"/>
          <p:cNvSpPr txBox="1"/>
          <p:nvPr/>
        </p:nvSpPr>
        <p:spPr>
          <a:xfrm>
            <a:off x="1889760" y="3949700"/>
            <a:ext cx="1584961" cy="6449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spcBef>
                <a:spcPts val="1200"/>
              </a:spcBef>
              <a:defRPr sz="2000">
                <a:solidFill>
                  <a:srgbClr val="16004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anti-A antibodies</a:t>
            </a:r>
          </a:p>
        </p:txBody>
      </p:sp>
      <p:pic>
        <p:nvPicPr>
          <p:cNvPr id="338" name="Coombs_test_schematic" descr="Coombs_test_schematic"/>
          <p:cNvPicPr>
            <a:picLocks noChangeAspect="1"/>
          </p:cNvPicPr>
          <p:nvPr/>
        </p:nvPicPr>
        <p:blipFill>
          <a:blip r:embed="rId2">
            <a:extLst/>
          </a:blip>
          <a:srcRect l="73950" t="54594" r="0" b="8280"/>
          <a:stretch>
            <a:fillRect/>
          </a:stretch>
        </p:blipFill>
        <p:spPr>
          <a:xfrm>
            <a:off x="6890702" y="2044699"/>
            <a:ext cx="2116138" cy="2819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39" name="Coombs_test_schematic" descr="Coombs_test_schematic"/>
          <p:cNvPicPr>
            <a:picLocks noChangeAspect="1"/>
          </p:cNvPicPr>
          <p:nvPr/>
        </p:nvPicPr>
        <p:blipFill>
          <a:blip r:embed="rId2">
            <a:extLst/>
          </a:blip>
          <a:srcRect l="60504" t="81254" r="22689" b="14552"/>
          <a:stretch>
            <a:fillRect/>
          </a:stretch>
        </p:blipFill>
        <p:spPr>
          <a:xfrm>
            <a:off x="5552439" y="3797300"/>
            <a:ext cx="1524001" cy="355600"/>
          </a:xfrm>
          <a:prstGeom prst="rect">
            <a:avLst/>
          </a:prstGeom>
          <a:ln w="12700">
            <a:miter lim="400000"/>
          </a:ln>
        </p:spPr>
      </p:pic>
      <p:sp>
        <p:nvSpPr>
          <p:cNvPr id="340" name="AHG"/>
          <p:cNvSpPr txBox="1"/>
          <p:nvPr/>
        </p:nvSpPr>
        <p:spPr>
          <a:xfrm>
            <a:off x="5775959" y="4025900"/>
            <a:ext cx="1127761" cy="340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spcBef>
                <a:spcPts val="1200"/>
              </a:spcBef>
              <a:defRPr sz="2000">
                <a:solidFill>
                  <a:srgbClr val="16004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AHG</a:t>
            </a:r>
          </a:p>
        </p:txBody>
      </p:sp>
      <p:sp>
        <p:nvSpPr>
          <p:cNvPr id="341" name="Square"/>
          <p:cNvSpPr/>
          <p:nvPr/>
        </p:nvSpPr>
        <p:spPr>
          <a:xfrm>
            <a:off x="6847840" y="3968750"/>
            <a:ext cx="327661" cy="330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42" name="Square"/>
          <p:cNvSpPr/>
          <p:nvPr/>
        </p:nvSpPr>
        <p:spPr>
          <a:xfrm>
            <a:off x="8702040" y="4565650"/>
            <a:ext cx="327661" cy="330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43" name="Rectangle"/>
          <p:cNvSpPr/>
          <p:nvPr/>
        </p:nvSpPr>
        <p:spPr>
          <a:xfrm>
            <a:off x="6885940" y="1413371"/>
            <a:ext cx="1584961" cy="108217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44" name="Square"/>
          <p:cNvSpPr/>
          <p:nvPr/>
        </p:nvSpPr>
        <p:spPr>
          <a:xfrm>
            <a:off x="5298440" y="3917950"/>
            <a:ext cx="327661" cy="330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45" name="Forward Typing"/>
          <p:cNvSpPr txBox="1"/>
          <p:nvPr/>
        </p:nvSpPr>
        <p:spPr>
          <a:xfrm>
            <a:off x="2598420" y="204787"/>
            <a:ext cx="3947160" cy="54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spcBef>
                <a:spcPts val="1600"/>
              </a:spcBef>
              <a:defRPr sz="3600">
                <a:solidFill>
                  <a:srgbClr val="A5002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Forward Typing</a:t>
            </a:r>
          </a:p>
        </p:txBody>
      </p:sp>
      <p:sp>
        <p:nvSpPr>
          <p:cNvPr id="346" name="This is done to find out what antigens are present on the patient’s red cells"/>
          <p:cNvSpPr txBox="1"/>
          <p:nvPr/>
        </p:nvSpPr>
        <p:spPr>
          <a:xfrm>
            <a:off x="1896050" y="719078"/>
            <a:ext cx="5551230" cy="856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spcBef>
                <a:spcPts val="1600"/>
              </a:spcBef>
              <a:defRPr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This is done to find out what antigens are present on the patient’s red cells</a:t>
            </a:r>
          </a:p>
        </p:txBody>
      </p:sp>
      <p:sp>
        <p:nvSpPr>
          <p:cNvPr id="347" name="Forward typing is done twice - once using anti-A antibodies,  and then again using anti-B antibodies!"/>
          <p:cNvSpPr txBox="1"/>
          <p:nvPr/>
        </p:nvSpPr>
        <p:spPr>
          <a:xfrm>
            <a:off x="350520" y="5943600"/>
            <a:ext cx="8366760" cy="808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spcBef>
                <a:spcPts val="1000"/>
              </a:spcBef>
              <a:defRPr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Forward typing is done twice - once using anti-A antibodies, </a:t>
            </a:r>
            <a:br/>
            <a:r>
              <a:t>and then again using anti-B antibodies!</a:t>
            </a:r>
          </a:p>
        </p:txBody>
      </p:sp>
      <p:sp>
        <p:nvSpPr>
          <p:cNvPr id="348" name="Positive test result: clumping of patient red cells!"/>
          <p:cNvSpPr txBox="1"/>
          <p:nvPr/>
        </p:nvSpPr>
        <p:spPr>
          <a:xfrm>
            <a:off x="6353085" y="5000625"/>
            <a:ext cx="2549615" cy="9497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spcBef>
                <a:spcPts val="1200"/>
              </a:spcBef>
              <a:defRPr sz="2000">
                <a:solidFill>
                  <a:srgbClr val="16004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Positive test result: clumping of patient red cells!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Coombs_test_schematic" descr="Coombs_test_schematic"/>
          <p:cNvPicPr>
            <a:picLocks noChangeAspect="1"/>
          </p:cNvPicPr>
          <p:nvPr/>
        </p:nvPicPr>
        <p:blipFill>
          <a:blip r:embed="rId2">
            <a:extLst/>
          </a:blip>
          <a:srcRect l="0" t="54594" r="0" b="8280"/>
          <a:stretch>
            <a:fillRect/>
          </a:stretch>
        </p:blipFill>
        <p:spPr>
          <a:xfrm>
            <a:off x="152400" y="1790700"/>
            <a:ext cx="8839200" cy="3068638"/>
          </a:xfrm>
          <a:prstGeom prst="rect">
            <a:avLst/>
          </a:prstGeom>
          <a:ln w="12700">
            <a:miter lim="400000"/>
          </a:ln>
        </p:spPr>
      </p:pic>
      <p:sp>
        <p:nvSpPr>
          <p:cNvPr id="351" name="Reverse Typing"/>
          <p:cNvSpPr txBox="1"/>
          <p:nvPr/>
        </p:nvSpPr>
        <p:spPr>
          <a:xfrm>
            <a:off x="2598420" y="204787"/>
            <a:ext cx="3947160" cy="54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spcBef>
                <a:spcPts val="1600"/>
              </a:spcBef>
              <a:defRPr sz="3600">
                <a:solidFill>
                  <a:srgbClr val="A5002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Reverse Typing</a:t>
            </a:r>
          </a:p>
        </p:txBody>
      </p:sp>
      <p:sp>
        <p:nvSpPr>
          <p:cNvPr id="352" name="This is done to find out what antibodies the patient has in his/her serum!"/>
          <p:cNvSpPr txBox="1"/>
          <p:nvPr/>
        </p:nvSpPr>
        <p:spPr>
          <a:xfrm>
            <a:off x="1896050" y="719078"/>
            <a:ext cx="5551230" cy="856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spcBef>
                <a:spcPts val="1600"/>
              </a:spcBef>
              <a:defRPr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This is done to find out what antibodies the patient has in his/her serum!</a:t>
            </a:r>
          </a:p>
        </p:txBody>
      </p:sp>
      <p:sp>
        <p:nvSpPr>
          <p:cNvPr id="353" name="patient serum…"/>
          <p:cNvSpPr txBox="1"/>
          <p:nvPr/>
        </p:nvSpPr>
        <p:spPr>
          <a:xfrm>
            <a:off x="-55881" y="4873625"/>
            <a:ext cx="1889762" cy="6449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spcBef>
                <a:spcPts val="1200"/>
              </a:spcBef>
              <a:defRPr sz="2000">
                <a:solidFill>
                  <a:srgbClr val="160048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patient serum</a:t>
            </a:r>
          </a:p>
          <a:p>
            <a:pPr algn="ctr" defTabSz="457200">
              <a:defRPr sz="2000">
                <a:solidFill>
                  <a:srgbClr val="160048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(with anti-B Ab)</a:t>
            </a:r>
          </a:p>
        </p:txBody>
      </p:sp>
      <p:sp>
        <p:nvSpPr>
          <p:cNvPr id="354" name="Add type B  red cells"/>
          <p:cNvSpPr txBox="1"/>
          <p:nvPr/>
        </p:nvSpPr>
        <p:spPr>
          <a:xfrm>
            <a:off x="1544319" y="4225925"/>
            <a:ext cx="1889762" cy="6449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spcBef>
                <a:spcPts val="1200"/>
              </a:spcBef>
              <a:defRPr sz="2000">
                <a:solidFill>
                  <a:srgbClr val="160048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Add type B </a:t>
            </a:r>
            <a:br/>
            <a:r>
              <a:t>red cells</a:t>
            </a:r>
          </a:p>
        </p:txBody>
      </p:sp>
      <p:sp>
        <p:nvSpPr>
          <p:cNvPr id="355" name="AHG"/>
          <p:cNvSpPr txBox="1"/>
          <p:nvPr/>
        </p:nvSpPr>
        <p:spPr>
          <a:xfrm>
            <a:off x="5610859" y="4191000"/>
            <a:ext cx="1127761" cy="340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spcBef>
                <a:spcPts val="1200"/>
              </a:spcBef>
              <a:defRPr sz="2000">
                <a:solidFill>
                  <a:srgbClr val="16004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AHG</a:t>
            </a:r>
          </a:p>
        </p:txBody>
      </p:sp>
      <p:sp>
        <p:nvSpPr>
          <p:cNvPr id="356" name="Rectangle"/>
          <p:cNvSpPr/>
          <p:nvPr/>
        </p:nvSpPr>
        <p:spPr>
          <a:xfrm>
            <a:off x="6581140" y="1833612"/>
            <a:ext cx="1889761" cy="4460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57" name="Positive test result: clumping of type B red cells!"/>
          <p:cNvSpPr txBox="1"/>
          <p:nvPr/>
        </p:nvSpPr>
        <p:spPr>
          <a:xfrm>
            <a:off x="6001454" y="4873625"/>
            <a:ext cx="3049132" cy="6449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spcBef>
                <a:spcPts val="1200"/>
              </a:spcBef>
              <a:defRPr sz="2000">
                <a:solidFill>
                  <a:srgbClr val="16004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Positive test result: clumping of type B red cells!</a:t>
            </a:r>
          </a:p>
        </p:txBody>
      </p:sp>
      <p:sp>
        <p:nvSpPr>
          <p:cNvPr id="358" name="Rectangle"/>
          <p:cNvSpPr/>
          <p:nvPr/>
        </p:nvSpPr>
        <p:spPr>
          <a:xfrm>
            <a:off x="8788112" y="4437112"/>
            <a:ext cx="203489" cy="4460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59" name="Reverse typing is done twice - once using type A red cells,  and then again using type B red cells!"/>
          <p:cNvSpPr txBox="1"/>
          <p:nvPr/>
        </p:nvSpPr>
        <p:spPr>
          <a:xfrm>
            <a:off x="350520" y="5943600"/>
            <a:ext cx="8366760" cy="808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spcBef>
                <a:spcPts val="1000"/>
              </a:spcBef>
              <a:defRPr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Reverse typing is done twice - once using type A red cells, </a:t>
            </a:r>
            <a:br/>
            <a:r>
              <a:t>and then again using type B red cells!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Crossmatch"/>
          <p:cNvSpPr txBox="1"/>
          <p:nvPr/>
        </p:nvSpPr>
        <p:spPr>
          <a:xfrm>
            <a:off x="2598420" y="204787"/>
            <a:ext cx="3947160" cy="54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spcBef>
                <a:spcPts val="1600"/>
              </a:spcBef>
              <a:defRPr sz="3600">
                <a:solidFill>
                  <a:srgbClr val="A5002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Crossmatch</a:t>
            </a:r>
          </a:p>
        </p:txBody>
      </p:sp>
      <p:sp>
        <p:nvSpPr>
          <p:cNvPr id="362" name="This is like a little mini-transfusion, done in the lab."/>
          <p:cNvSpPr txBox="1"/>
          <p:nvPr/>
        </p:nvSpPr>
        <p:spPr>
          <a:xfrm>
            <a:off x="891386" y="706378"/>
            <a:ext cx="7437428" cy="437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spcBef>
                <a:spcPts val="1600"/>
              </a:spcBef>
              <a:defRPr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This is like a little mini-transfusion, done in the lab. </a:t>
            </a:r>
          </a:p>
        </p:txBody>
      </p:sp>
      <p:sp>
        <p:nvSpPr>
          <p:cNvPr id="363" name="patient serum"/>
          <p:cNvSpPr txBox="1"/>
          <p:nvPr/>
        </p:nvSpPr>
        <p:spPr>
          <a:xfrm>
            <a:off x="-55881" y="4873625"/>
            <a:ext cx="1889762" cy="340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spcBef>
                <a:spcPts val="1200"/>
              </a:spcBef>
              <a:defRPr sz="2000">
                <a:solidFill>
                  <a:srgbClr val="16004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patient serum</a:t>
            </a:r>
          </a:p>
        </p:txBody>
      </p:sp>
      <p:sp>
        <p:nvSpPr>
          <p:cNvPr id="364" name="AHG"/>
          <p:cNvSpPr txBox="1"/>
          <p:nvPr/>
        </p:nvSpPr>
        <p:spPr>
          <a:xfrm>
            <a:off x="5610859" y="4191000"/>
            <a:ext cx="1127761" cy="340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spcBef>
                <a:spcPts val="1200"/>
              </a:spcBef>
              <a:defRPr sz="2000">
                <a:solidFill>
                  <a:srgbClr val="16004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AHG</a:t>
            </a:r>
          </a:p>
        </p:txBody>
      </p:sp>
      <p:sp>
        <p:nvSpPr>
          <p:cNvPr id="365" name="Rectangle"/>
          <p:cNvSpPr/>
          <p:nvPr/>
        </p:nvSpPr>
        <p:spPr>
          <a:xfrm>
            <a:off x="6581140" y="1833612"/>
            <a:ext cx="1889761" cy="4460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66" name="If you do a crossmatch, and it results in clumping of donor red cells, you CAN’T give the patient those donor red cells!"/>
          <p:cNvSpPr txBox="1"/>
          <p:nvPr/>
        </p:nvSpPr>
        <p:spPr>
          <a:xfrm>
            <a:off x="1041515" y="5925556"/>
            <a:ext cx="7137170" cy="6449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spcBef>
                <a:spcPts val="1200"/>
              </a:spcBef>
              <a:defRPr sz="2000">
                <a:solidFill>
                  <a:srgbClr val="160048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If you do a crossmatch, and it results in clumping of donor red cells,</a:t>
            </a:r>
            <a:br/>
            <a:r>
              <a:t>you CAN’T give the patient those donor red cells!</a:t>
            </a:r>
          </a:p>
        </p:txBody>
      </p:sp>
      <p:sp>
        <p:nvSpPr>
          <p:cNvPr id="367" name="Rectangle"/>
          <p:cNvSpPr/>
          <p:nvPr/>
        </p:nvSpPr>
        <p:spPr>
          <a:xfrm>
            <a:off x="8788112" y="4437112"/>
            <a:ext cx="203489" cy="4460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368" name="Coombs_test_schematic" descr="Coombs_test_schematic"/>
          <p:cNvPicPr>
            <a:picLocks noChangeAspect="1"/>
          </p:cNvPicPr>
          <p:nvPr/>
        </p:nvPicPr>
        <p:blipFill>
          <a:blip r:embed="rId2">
            <a:extLst/>
          </a:blip>
          <a:srcRect l="0" t="54594" r="0" b="8280"/>
          <a:stretch>
            <a:fillRect/>
          </a:stretch>
        </p:blipFill>
        <p:spPr>
          <a:xfrm>
            <a:off x="76200" y="1523999"/>
            <a:ext cx="9067800" cy="3148014"/>
          </a:xfrm>
          <a:prstGeom prst="rect">
            <a:avLst/>
          </a:prstGeom>
          <a:ln w="12700">
            <a:miter lim="400000"/>
          </a:ln>
        </p:spPr>
      </p:pic>
      <p:sp>
        <p:nvSpPr>
          <p:cNvPr id="369" name="Add donor red cells"/>
          <p:cNvSpPr txBox="1"/>
          <p:nvPr/>
        </p:nvSpPr>
        <p:spPr>
          <a:xfrm>
            <a:off x="1519665" y="4038600"/>
            <a:ext cx="1889761" cy="6449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spcBef>
                <a:spcPts val="1200"/>
              </a:spcBef>
              <a:defRPr sz="2000">
                <a:solidFill>
                  <a:srgbClr val="160048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Add donor</a:t>
            </a:r>
            <a:br/>
            <a:r>
              <a:t>red cells</a:t>
            </a:r>
          </a:p>
        </p:txBody>
      </p:sp>
      <p:sp>
        <p:nvSpPr>
          <p:cNvPr id="370" name="AHG"/>
          <p:cNvSpPr txBox="1"/>
          <p:nvPr/>
        </p:nvSpPr>
        <p:spPr>
          <a:xfrm>
            <a:off x="5775959" y="4025900"/>
            <a:ext cx="1127761" cy="340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spcBef>
                <a:spcPts val="1200"/>
              </a:spcBef>
              <a:defRPr sz="2000">
                <a:solidFill>
                  <a:srgbClr val="16004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AHG</a:t>
            </a:r>
          </a:p>
        </p:txBody>
      </p:sp>
      <p:sp>
        <p:nvSpPr>
          <p:cNvPr id="371" name="Rectangle"/>
          <p:cNvSpPr/>
          <p:nvPr/>
        </p:nvSpPr>
        <p:spPr>
          <a:xfrm>
            <a:off x="8902412" y="4373612"/>
            <a:ext cx="203489" cy="4460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72" name="Rectangle"/>
          <p:cNvSpPr/>
          <p:nvPr/>
        </p:nvSpPr>
        <p:spPr>
          <a:xfrm>
            <a:off x="6839640" y="1608564"/>
            <a:ext cx="1710729" cy="44603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73" name="Oh no!!  Clumping!"/>
          <p:cNvSpPr txBox="1"/>
          <p:nvPr/>
        </p:nvSpPr>
        <p:spPr>
          <a:xfrm>
            <a:off x="7374020" y="4873625"/>
            <a:ext cx="1262463" cy="6449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spcBef>
                <a:spcPts val="1200"/>
              </a:spcBef>
              <a:defRPr sz="2000">
                <a:solidFill>
                  <a:srgbClr val="160048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Oh no!! </a:t>
            </a:r>
            <a:br/>
            <a:r>
              <a:t>Clumping!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Transfusion Medicine Out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Transfusion Medicine Outline</a:t>
            </a:r>
          </a:p>
        </p:txBody>
      </p:sp>
      <p:sp>
        <p:nvSpPr>
          <p:cNvPr id="376" name="Blood groups…"/>
          <p:cNvSpPr txBox="1"/>
          <p:nvPr>
            <p:ph type="body" sz="half" idx="1"/>
          </p:nvPr>
        </p:nvSpPr>
        <p:spPr>
          <a:xfrm>
            <a:off x="2795403" y="1706470"/>
            <a:ext cx="3553194" cy="4648201"/>
          </a:xfrm>
          <a:prstGeom prst="rect">
            <a:avLst/>
          </a:prstGeom>
        </p:spPr>
        <p:txBody>
          <a:bodyPr/>
          <a:lstStyle/>
          <a:p>
            <a:pPr lvl="1" marL="0" indent="228600">
              <a:buSzTx/>
              <a:buNone/>
              <a:defRPr>
                <a:solidFill>
                  <a:srgbClr val="A7A7A7"/>
                </a:solidFill>
              </a:defRPr>
            </a:pPr>
            <a:r>
              <a:t>Blood groups</a:t>
            </a:r>
          </a:p>
          <a:p>
            <a:pPr lvl="1" marL="742950" indent="-285750">
              <a:buClr>
                <a:srgbClr val="A7A7A7"/>
              </a:buClr>
              <a:buSzPct val="90000"/>
              <a:buFont typeface="Times Roman"/>
              <a:buChar char="•"/>
              <a:defRPr>
                <a:solidFill>
                  <a:srgbClr val="A7A7A7"/>
                </a:solidFill>
              </a:defRPr>
            </a:pPr>
            <a:r>
              <a:t>Introduction</a:t>
            </a:r>
          </a:p>
          <a:p>
            <a:pPr lvl="1" marL="742950" indent="-285750">
              <a:buClr>
                <a:srgbClr val="A7A7A7"/>
              </a:buClr>
              <a:buSzPct val="90000"/>
              <a:buFont typeface="Times Roman"/>
              <a:buChar char="•"/>
              <a:defRPr>
                <a:solidFill>
                  <a:srgbClr val="A7A7A7"/>
                </a:solidFill>
              </a:defRPr>
            </a:pPr>
            <a:r>
              <a:t>ABO system</a:t>
            </a:r>
          </a:p>
          <a:p>
            <a:pPr lvl="1" marL="742950" indent="-285750">
              <a:buClr>
                <a:srgbClr val="A7A7A7"/>
              </a:buClr>
              <a:buSzPct val="90000"/>
              <a:buFont typeface="Times Roman"/>
              <a:buChar char="•"/>
              <a:defRPr>
                <a:solidFill>
                  <a:srgbClr val="A7A7A7"/>
                </a:solidFill>
              </a:defRPr>
            </a:pPr>
            <a:r>
              <a:t>Rh system</a:t>
            </a:r>
          </a:p>
          <a:p>
            <a:pPr lvl="1" marL="0" indent="228600">
              <a:spcBef>
                <a:spcPts val="2400"/>
              </a:spcBef>
              <a:buSzTx/>
              <a:buNone/>
            </a:pPr>
            <a:r>
              <a:t>Blood transfusion</a:t>
            </a:r>
          </a:p>
          <a:p>
            <a:pPr lvl="1" marL="742950" indent="-285750">
              <a:buClr>
                <a:srgbClr val="A7A7A7"/>
              </a:buClr>
              <a:buSzPct val="90000"/>
              <a:buFont typeface="Times Roman"/>
              <a:buChar char="•"/>
              <a:defRPr>
                <a:solidFill>
                  <a:srgbClr val="A7A7A7"/>
                </a:solidFill>
              </a:defRPr>
            </a:pPr>
            <a:r>
              <a:t>Blood products</a:t>
            </a:r>
          </a:p>
          <a:p>
            <a:pPr lvl="1" marL="742950" indent="-285750">
              <a:buClr>
                <a:srgbClr val="A7A7A7"/>
              </a:buClr>
              <a:buSzPct val="90000"/>
              <a:buFont typeface="Times Roman"/>
              <a:buChar char="•"/>
              <a:defRPr>
                <a:solidFill>
                  <a:srgbClr val="A7A7A7"/>
                </a:solidFill>
              </a:defRPr>
            </a:pPr>
            <a:r>
              <a:t>Testing</a:t>
            </a:r>
          </a:p>
          <a:p>
            <a:pPr lvl="1" marL="742950" indent="-285750">
              <a:buClr>
                <a:srgbClr val="FF2600"/>
              </a:buClr>
              <a:buSzPct val="90000"/>
              <a:buFont typeface="Times Roman"/>
              <a:buChar char="•"/>
            </a:pPr>
            <a:r>
              <a:t>Dangers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What can go wrong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What can go wrong?</a:t>
            </a:r>
          </a:p>
        </p:txBody>
      </p:sp>
      <p:sp>
        <p:nvSpPr>
          <p:cNvPr id="379" name="Hemolytic transfusion reactions…"/>
          <p:cNvSpPr txBox="1"/>
          <p:nvPr/>
        </p:nvSpPr>
        <p:spPr>
          <a:xfrm>
            <a:off x="1586003" y="1865399"/>
            <a:ext cx="6182188" cy="44266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42900" indent="-342900">
              <a:lnSpc>
                <a:spcPct val="110000"/>
              </a:lnSpc>
              <a:spcBef>
                <a:spcPts val="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Hemolytic transfusion reactions</a:t>
            </a:r>
          </a:p>
          <a:p>
            <a:pPr lvl="1" marL="800100" indent="-342900">
              <a:lnSpc>
                <a:spcPct val="110000"/>
              </a:lnSpc>
              <a:spcBef>
                <a:spcPts val="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Acute</a:t>
            </a:r>
          </a:p>
          <a:p>
            <a:pPr lvl="1" marL="800100" indent="-342900">
              <a:lnSpc>
                <a:spcPct val="110000"/>
              </a:lnSpc>
              <a:spcBef>
                <a:spcPts val="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Delayed</a:t>
            </a:r>
          </a:p>
          <a:p>
            <a:pPr marL="342900" indent="-342900">
              <a:lnSpc>
                <a:spcPct val="110000"/>
              </a:lnSpc>
              <a:spcBef>
                <a:spcPts val="12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Non-hemolytic transfusion reactions</a:t>
            </a:r>
          </a:p>
          <a:p>
            <a:pPr lvl="1" marL="800100" indent="-342900">
              <a:lnSpc>
                <a:spcPct val="110000"/>
              </a:lnSpc>
              <a:spcBef>
                <a:spcPts val="12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Febrile </a:t>
            </a:r>
          </a:p>
          <a:p>
            <a:pPr lvl="1" marL="800100" indent="-342900">
              <a:lnSpc>
                <a:spcPct val="110000"/>
              </a:lnSpc>
              <a:spcBef>
                <a:spcPts val="12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Allergic</a:t>
            </a:r>
          </a:p>
          <a:p>
            <a:pPr marL="342900" indent="-342900">
              <a:lnSpc>
                <a:spcPct val="110000"/>
              </a:lnSpc>
              <a:spcBef>
                <a:spcPts val="12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Infections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Acute hemolytic transfusion reac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Acute hemolytic transfusion reactions</a:t>
            </a:r>
          </a:p>
        </p:txBody>
      </p:sp>
      <p:sp>
        <p:nvSpPr>
          <p:cNvPr id="382" name="Happen when patient has ABO antibodies against the donor red cells.…"/>
          <p:cNvSpPr txBox="1"/>
          <p:nvPr/>
        </p:nvSpPr>
        <p:spPr>
          <a:xfrm>
            <a:off x="693131" y="1937437"/>
            <a:ext cx="7939606" cy="40947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42900" indent="-342900"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Happen when patient has ABO antibodies against the donor red cells.</a:t>
            </a:r>
          </a:p>
          <a:p>
            <a:pPr marL="342900" indent="-342900"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Most common reason: clerical error!</a:t>
            </a:r>
          </a:p>
          <a:p>
            <a:pPr marL="342900" indent="-342900"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Symptoms: fever, chest pain, hypotension. </a:t>
            </a:r>
          </a:p>
          <a:p>
            <a:pPr marL="342900" indent="-342900"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Hemoglobin in serum, urine.</a:t>
            </a:r>
          </a:p>
          <a:p>
            <a:pPr marL="342900" indent="-342900">
              <a:spcBef>
                <a:spcPts val="1600"/>
              </a:spcBef>
              <a:buClr>
                <a:srgbClr val="73B83D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Labs: ↓ haptoglobin, ↑ bilirubin, DAT positive.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types2" descr="types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11412" y="304800"/>
            <a:ext cx="4370388" cy="609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85" name="Rounded Rectangle"/>
          <p:cNvSpPr/>
          <p:nvPr/>
        </p:nvSpPr>
        <p:spPr>
          <a:xfrm>
            <a:off x="2989737" y="897957"/>
            <a:ext cx="925727" cy="676444"/>
          </a:xfrm>
          <a:prstGeom prst="roundRect">
            <a:avLst>
              <a:gd name="adj" fmla="val 11943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86" name="Acute hemolytic transfusion reaction"/>
          <p:cNvSpPr txBox="1"/>
          <p:nvPr/>
        </p:nvSpPr>
        <p:spPr>
          <a:xfrm>
            <a:off x="459840" y="1366469"/>
            <a:ext cx="2858017" cy="7607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Acute hemolytic transfusion reaction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Delayed hemolytic transfusion reac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Delayed hemolytic transfusion reactions</a:t>
            </a:r>
          </a:p>
        </p:txBody>
      </p:sp>
      <p:sp>
        <p:nvSpPr>
          <p:cNvPr id="389" name="Hemolysis occurs days after transfusion.…"/>
          <p:cNvSpPr txBox="1"/>
          <p:nvPr/>
        </p:nvSpPr>
        <p:spPr>
          <a:xfrm>
            <a:off x="1107370" y="2005170"/>
            <a:ext cx="7373860" cy="3221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42900" indent="-342900">
              <a:spcBef>
                <a:spcPts val="1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Hemolysis occurs days after transfusion.</a:t>
            </a:r>
          </a:p>
          <a:p>
            <a:pPr marL="342900" indent="-342900">
              <a:spcBef>
                <a:spcPts val="1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Caused by antibodies to non-ABO antigens.</a:t>
            </a:r>
          </a:p>
          <a:p>
            <a:pPr marL="342900" indent="-342900">
              <a:spcBef>
                <a:spcPts val="1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Hemolysis usually happens in the spleen.</a:t>
            </a:r>
          </a:p>
          <a:p>
            <a:pPr marL="342900" indent="-342900">
              <a:spcBef>
                <a:spcPts val="1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Presentation: falling Hgb after transfusion. </a:t>
            </a:r>
          </a:p>
          <a:p>
            <a:pPr marL="342900" indent="-342900">
              <a:spcBef>
                <a:spcPts val="1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Usually not severe.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Non-hemolytic transfusion reac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Non-hemolytic transfusion reactions</a:t>
            </a:r>
          </a:p>
        </p:txBody>
      </p:sp>
      <p:sp>
        <p:nvSpPr>
          <p:cNvPr id="392" name="Febrile (caused by recipient antibodies against donor WBC).…"/>
          <p:cNvSpPr txBox="1"/>
          <p:nvPr/>
        </p:nvSpPr>
        <p:spPr>
          <a:xfrm>
            <a:off x="1538987" y="2445929"/>
            <a:ext cx="6811026" cy="2423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42900" indent="-342900">
              <a:spcBef>
                <a:spcPts val="1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Febrile (caused by recipient antibodies against donor WBC). </a:t>
            </a:r>
          </a:p>
          <a:p>
            <a:pPr marL="342900" indent="-342900">
              <a:spcBef>
                <a:spcPts val="1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Allergic (probably a reaction to donor plasma proteins).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What’s the risk of transfusion reac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What’s the risk of transfusion reactions?</a:t>
            </a:r>
          </a:p>
        </p:txBody>
      </p:sp>
      <p:graphicFrame>
        <p:nvGraphicFramePr>
          <p:cNvPr id="395" name="Table"/>
          <p:cNvGraphicFramePr/>
          <p:nvPr/>
        </p:nvGraphicFramePr>
        <p:xfrm>
          <a:off x="490069" y="1830707"/>
          <a:ext cx="8328660" cy="302444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702580"/>
                <a:gridCol w="4587979"/>
              </a:tblGrid>
              <a:tr h="517525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26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Complication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26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Risk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  <a:tr h="519112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Allergic reaction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One in 100  (severe: one in 20,000)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Febrile reaction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One in 300,000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  <a:tr h="519112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Delayed hemolytic transfusion reaction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One in 4,000 (fatal: one in 4 million)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Acute hemolytic transfusion reaction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One in 20,000 (fatal: one in 600,000)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96" name="Don’t memorize exact numbers! Just know relative risk."/>
          <p:cNvSpPr txBox="1"/>
          <p:nvPr/>
        </p:nvSpPr>
        <p:spPr>
          <a:xfrm>
            <a:off x="490069" y="5952577"/>
            <a:ext cx="8290560" cy="392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spcBef>
                <a:spcPts val="1200"/>
              </a:spcBef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Don’t memorize exact numbers! Just know relative risk.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Infec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Infections</a:t>
            </a:r>
          </a:p>
        </p:txBody>
      </p:sp>
      <p:sp>
        <p:nvSpPr>
          <p:cNvPr id="399" name="Donor tests: HIV, HTLV, Hepatitis B and C, syphilis.…"/>
          <p:cNvSpPr txBox="1"/>
          <p:nvPr/>
        </p:nvSpPr>
        <p:spPr>
          <a:xfrm>
            <a:off x="1005770" y="1818283"/>
            <a:ext cx="7772401" cy="38724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42900" indent="-342900">
              <a:spcBef>
                <a:spcPts val="1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Donor tests: HIV, HTLV, Hepatitis B and C, syphilis.</a:t>
            </a:r>
          </a:p>
          <a:p>
            <a:pPr marL="342900" indent="-342900">
              <a:spcBef>
                <a:spcPts val="1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Despite testing, these diseases can still transmitted. </a:t>
            </a:r>
          </a:p>
          <a:p>
            <a:pPr marL="342900" indent="-342900">
              <a:spcBef>
                <a:spcPts val="1600"/>
              </a:spcBef>
              <a:buClr>
                <a:srgbClr val="FF26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Other transmissible infections: </a:t>
            </a:r>
          </a:p>
          <a:p>
            <a:pPr lvl="1" marL="742950" indent="-285750">
              <a:buClr>
                <a:srgbClr val="0000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bacteria (dangerous!)</a:t>
            </a:r>
          </a:p>
          <a:p>
            <a:pPr lvl="1" marL="742950" indent="-285750">
              <a:buClr>
                <a:srgbClr val="000000"/>
              </a:buClr>
              <a:buSzPct val="90000"/>
              <a:buFont typeface="Times Roman"/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viruses (EBV, CMV)</a:t>
            </a:r>
          </a:p>
          <a:p>
            <a:pPr lvl="1" marL="742950" indent="-285750">
              <a:buClr>
                <a:srgbClr val="000000"/>
              </a:buClr>
              <a:buSzPct val="90000"/>
              <a:buFont typeface="Times Roman"/>
              <a:buChar char="•"/>
              <a:defRPr sz="2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>
                <a:solidFill>
                  <a:srgbClr val="000000"/>
                </a:solidFill>
              </a:rPr>
              <a:t>parasitic diseases (malaria, Lyme disease)</a:t>
            </a:r>
            <a:r>
              <a:t>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What’s the risk of infection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lIns="46037" tIns="46037" rIns="46037" bIns="46037"/>
          <a:lstStyle/>
          <a:p>
            <a:pPr/>
            <a:r>
              <a:t>What’s the risk of infection?</a:t>
            </a:r>
          </a:p>
        </p:txBody>
      </p:sp>
      <p:graphicFrame>
        <p:nvGraphicFramePr>
          <p:cNvPr id="402" name="Table"/>
          <p:cNvGraphicFramePr/>
          <p:nvPr/>
        </p:nvGraphicFramePr>
        <p:xfrm>
          <a:off x="720739" y="1993672"/>
          <a:ext cx="7848601" cy="25908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505200"/>
                <a:gridCol w="4343400"/>
              </a:tblGrid>
              <a:tr h="517525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26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Bug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26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Risk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  <a:tr h="519112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Bacterial infection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One in 50,000 - 500,000 *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Hepatitis B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One in 300,000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  <a:tr h="519112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Hepatitis C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One in 2 million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HIV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One in 2 million</a:t>
                      </a:r>
                    </a:p>
                  </a:txBody>
                  <a:tcPr marL="45720" marR="45720" marT="45720" marB="45720" anchor="ctr" anchorCtr="0" horzOverflow="overflow">
                    <a:lnL w="38100">
                      <a:solidFill>
                        <a:srgbClr val="969696"/>
                      </a:solidFill>
                    </a:lnL>
                    <a:lnR w="38100">
                      <a:solidFill>
                        <a:srgbClr val="969696"/>
                      </a:solidFill>
                    </a:lnR>
                    <a:lnT w="38100">
                      <a:solidFill>
                        <a:srgbClr val="969696"/>
                      </a:solidFill>
                    </a:lnT>
                    <a:lnB w="38100">
                      <a:solidFill>
                        <a:srgbClr val="969696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03" name="* 1 in 50,000 platelet transfusions; 1 in 500,000 RBC transfusions"/>
          <p:cNvSpPr txBox="1"/>
          <p:nvPr/>
        </p:nvSpPr>
        <p:spPr>
          <a:xfrm>
            <a:off x="579119" y="6019800"/>
            <a:ext cx="8290561" cy="392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457200">
              <a:spcBef>
                <a:spcPts val="1200"/>
              </a:spcBef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* 1 in 50,000 platelet transfusions; 1 in 500,000 RBC transfusions</a:t>
            </a:r>
          </a:p>
        </p:txBody>
      </p:sp>
      <p:sp>
        <p:nvSpPr>
          <p:cNvPr id="404" name="Don’t memorize exact numbers! Just know relative risk."/>
          <p:cNvSpPr txBox="1"/>
          <p:nvPr/>
        </p:nvSpPr>
        <p:spPr>
          <a:xfrm>
            <a:off x="579119" y="4941397"/>
            <a:ext cx="8290561" cy="392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spcBef>
                <a:spcPts val="1200"/>
              </a:spcBef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Don’t memorize exact numbers! Just know relative risk.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PERFECT MASTER">
  <a:themeElements>
    <a:clrScheme name="PERFECT MASTER">
      <a:dk1>
        <a:srgbClr val="FFFFFF"/>
      </a:dk1>
      <a:lt1>
        <a:srgbClr val="808080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0000FF"/>
      </a:hlink>
      <a:folHlink>
        <a:srgbClr val="FF00FF"/>
      </a:folHlink>
    </a:clrScheme>
    <a:fontScheme name="PERFECT MASTER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PERFECT MAST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808080"/>
            </a:solidFill>
            <a:effectLst/>
            <a:uFillTx/>
            <a:latin typeface="Garamond"/>
            <a:ea typeface="Garamond"/>
            <a:cs typeface="Garamond"/>
            <a:sym typeface="Garamon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808080"/>
            </a:solidFill>
            <a:effectLst/>
            <a:uFillTx/>
            <a:latin typeface="Garamond"/>
            <a:ea typeface="Garamond"/>
            <a:cs typeface="Garamond"/>
            <a:sym typeface="Garamon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PERFECT MASTER">
  <a:themeElements>
    <a:clrScheme name="PERFECT MASTER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0000FF"/>
      </a:hlink>
      <a:folHlink>
        <a:srgbClr val="FF00FF"/>
      </a:folHlink>
    </a:clrScheme>
    <a:fontScheme name="PERFECT MASTER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PERFECT MAST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808080"/>
            </a:solidFill>
            <a:effectLst/>
            <a:uFillTx/>
            <a:latin typeface="Garamond"/>
            <a:ea typeface="Garamond"/>
            <a:cs typeface="Garamond"/>
            <a:sym typeface="Garamon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808080"/>
            </a:solidFill>
            <a:effectLst/>
            <a:uFillTx/>
            <a:latin typeface="Garamond"/>
            <a:ea typeface="Garamond"/>
            <a:cs typeface="Garamond"/>
            <a:sym typeface="Garamon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