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1"/>
    <p:sldMasterId id="2147483653" r:id="rId2"/>
    <p:sldMasterId id="2147483710" r:id="rId3"/>
  </p:sldMasterIdLst>
  <p:notesMasterIdLst>
    <p:notesMasterId r:id="rId19"/>
  </p:notesMasterIdLst>
  <p:handoutMasterIdLst>
    <p:handoutMasterId r:id="rId20"/>
  </p:handoutMasterIdLst>
  <p:sldIdLst>
    <p:sldId id="1097" r:id="rId4"/>
    <p:sldId id="1245" r:id="rId5"/>
    <p:sldId id="946" r:id="rId6"/>
    <p:sldId id="1110" r:id="rId7"/>
    <p:sldId id="1259" r:id="rId8"/>
    <p:sldId id="1260" r:id="rId9"/>
    <p:sldId id="1270" r:id="rId10"/>
    <p:sldId id="1274" r:id="rId11"/>
    <p:sldId id="1279" r:id="rId12"/>
    <p:sldId id="1280" r:id="rId13"/>
    <p:sldId id="1281" r:id="rId14"/>
    <p:sldId id="1282" r:id="rId15"/>
    <p:sldId id="1276" r:id="rId16"/>
    <p:sldId id="1269" r:id="rId17"/>
    <p:sldId id="1268" r:id="rId18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Calibri" panose="020F050202020403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bw" frameSlides="1"/>
  <p:showPr showNarration="1" useTimings="0">
    <p:present/>
    <p:sldAll/>
    <p:penClr>
      <a:schemeClr val="bg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2603"/>
  </p:normalViewPr>
  <p:slideViewPr>
    <p:cSldViewPr showGuides="1">
      <p:cViewPr varScale="1">
        <p:scale>
          <a:sx n="117" d="100"/>
          <a:sy n="117" d="100"/>
        </p:scale>
        <p:origin x="1016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58" d="100"/>
          <a:sy n="58" d="100"/>
        </p:scale>
        <p:origin x="-1770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80D7CC3-6276-2347-979E-8E30E0F5F12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65302247-E3D8-0A42-9C4C-4A1C690C94E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A2F63DC-003C-4349-A674-66086653BC5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DE183166-83B2-6343-88BE-7F7BE5B8A36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0D86E15B-10DD-034C-B2AB-974CF0EF94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0B07BDB7-0FD4-5B42-A52E-50AC0F3BB5F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072A10E-92C9-9E4C-8162-482A41443E2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CC6F46EE-46C2-DE6E-CFF7-BD04377491C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3973" name="Rectangle 5">
            <a:extLst>
              <a:ext uri="{FF2B5EF4-FFF2-40B4-BE49-F238E27FC236}">
                <a16:creationId xmlns:a16="http://schemas.microsoft.com/office/drawing/2014/main" id="{C484C20C-8570-2C49-BB02-E7C3DA9F5CC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3974" name="Rectangle 6">
            <a:extLst>
              <a:ext uri="{FF2B5EF4-FFF2-40B4-BE49-F238E27FC236}">
                <a16:creationId xmlns:a16="http://schemas.microsoft.com/office/drawing/2014/main" id="{238A175F-0D64-BB41-AD35-8453F3D1903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ClrTx/>
              <a:buSzTx/>
              <a:buFontTx/>
              <a:buNone/>
              <a:defRPr sz="1200"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3975" name="Rectangle 7">
            <a:extLst>
              <a:ext uri="{FF2B5EF4-FFF2-40B4-BE49-F238E27FC236}">
                <a16:creationId xmlns:a16="http://schemas.microsoft.com/office/drawing/2014/main" id="{9B5DCB13-DFA1-FC48-BED8-BBA5F48CCE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fld id="{DAB50734-7CFA-E343-83F4-1693926ADDA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7">
            <a:extLst>
              <a:ext uri="{FF2B5EF4-FFF2-40B4-BE49-F238E27FC236}">
                <a16:creationId xmlns:a16="http://schemas.microsoft.com/office/drawing/2014/main" id="{C592AE3F-83DD-8C85-B069-33940C1475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33B3414-F195-E245-8A7F-D99A63C2F426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69B2394B-05EA-4C2E-0AE4-B7EB04B7B4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63" name="Rectangle 3">
            <a:extLst>
              <a:ext uri="{FF2B5EF4-FFF2-40B4-BE49-F238E27FC236}">
                <a16:creationId xmlns:a16="http://schemas.microsoft.com/office/drawing/2014/main" id="{BD3DC19D-3D02-4447-B820-4CE3A5C6F1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8656E914-1B02-C85A-5A1A-7E6530BE73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E590755-1E40-4B4E-A723-9F7001114F3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574D2AA-A445-9611-CE7F-E5C85D8EC6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25827" name="Rectangle 3">
            <a:extLst>
              <a:ext uri="{FF2B5EF4-FFF2-40B4-BE49-F238E27FC236}">
                <a16:creationId xmlns:a16="http://schemas.microsoft.com/office/drawing/2014/main" id="{9D150E08-368B-F647-83F8-CD4E9836FF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30494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7">
            <a:extLst>
              <a:ext uri="{FF2B5EF4-FFF2-40B4-BE49-F238E27FC236}">
                <a16:creationId xmlns:a16="http://schemas.microsoft.com/office/drawing/2014/main" id="{578C2AE1-7C50-088F-7A8A-A5B2C83BFB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9E5496B-8549-E54E-920B-DE1E7F92E365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68516CC6-8A40-BFA1-8356-A03C3A9934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1809411" name="Rectangle 3">
            <a:extLst>
              <a:ext uri="{FF2B5EF4-FFF2-40B4-BE49-F238E27FC236}">
                <a16:creationId xmlns:a16="http://schemas.microsoft.com/office/drawing/2014/main" id="{1114CBD5-AD5E-C54F-BC61-6BDF9084AC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91C65B4D-CE34-59DB-C99C-80F9B10C65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D85001-FE03-6D46-B0EC-F9AA42A58F73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35F8DFA1-48AF-BDBD-D5FB-C2E91C1C3C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56547" name="Rectangle 3">
            <a:extLst>
              <a:ext uri="{FF2B5EF4-FFF2-40B4-BE49-F238E27FC236}">
                <a16:creationId xmlns:a16="http://schemas.microsoft.com/office/drawing/2014/main" id="{19F62B5E-D4FC-FB4E-9174-2351F6EC17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0CD86EEC-791B-A40C-E521-2552F543A7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9B101FA-756C-2C45-BF98-351DB1C72BCE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6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DBA19EF2-3F95-C4A9-EE1F-E6328B93BA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8595" name="Rectangle 3">
            <a:extLst>
              <a:ext uri="{FF2B5EF4-FFF2-40B4-BE49-F238E27FC236}">
                <a16:creationId xmlns:a16="http://schemas.microsoft.com/office/drawing/2014/main" id="{E4FDF903-2DC3-B348-B1FA-FE7B0849B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AFEB56DF-3A5B-324F-BBEE-1733BB8888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98D6748-AAC9-514C-AF5A-455F3C2265A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7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63203EC1-A31A-F3D0-0737-CF51033836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4195" name="Rectangle 3">
            <a:extLst>
              <a:ext uri="{FF2B5EF4-FFF2-40B4-BE49-F238E27FC236}">
                <a16:creationId xmlns:a16="http://schemas.microsoft.com/office/drawing/2014/main" id="{6E8D8FA6-A3F2-5C44-B843-D9119EADA3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>
            <a:extLst>
              <a:ext uri="{FF2B5EF4-FFF2-40B4-BE49-F238E27FC236}">
                <a16:creationId xmlns:a16="http://schemas.microsoft.com/office/drawing/2014/main" id="{5A8D2A38-F0D7-077F-7BE0-B310592311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BA3DC4E-14F7-D147-A9C5-4B4CB1E32AE8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8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298" name="Rectangle 2">
            <a:extLst>
              <a:ext uri="{FF2B5EF4-FFF2-40B4-BE49-F238E27FC236}">
                <a16:creationId xmlns:a16="http://schemas.microsoft.com/office/drawing/2014/main" id="{EC44F60F-579A-41C8-655C-42C81355B31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25827" name="Rectangle 3">
            <a:extLst>
              <a:ext uri="{FF2B5EF4-FFF2-40B4-BE49-F238E27FC236}">
                <a16:creationId xmlns:a16="http://schemas.microsoft.com/office/drawing/2014/main" id="{6DDE5A16-023D-D64A-B9F9-76B7282C28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>
            <a:extLst>
              <a:ext uri="{FF2B5EF4-FFF2-40B4-BE49-F238E27FC236}">
                <a16:creationId xmlns:a16="http://schemas.microsoft.com/office/drawing/2014/main" id="{0C09326B-546D-B0BB-DFC5-986D34B98C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F0E634F-3466-D64C-B22E-A98993806AC3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9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7346" name="Rectangle 2">
            <a:extLst>
              <a:ext uri="{FF2B5EF4-FFF2-40B4-BE49-F238E27FC236}">
                <a16:creationId xmlns:a16="http://schemas.microsoft.com/office/drawing/2014/main" id="{CEF3EC35-E863-D998-6B40-F26EF51E6D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2931" name="Rectangle 3">
            <a:extLst>
              <a:ext uri="{FF2B5EF4-FFF2-40B4-BE49-F238E27FC236}">
                <a16:creationId xmlns:a16="http://schemas.microsoft.com/office/drawing/2014/main" id="{C2BD698D-FFCC-F543-94B7-BA7A58897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>
            <a:extLst>
              <a:ext uri="{FF2B5EF4-FFF2-40B4-BE49-F238E27FC236}">
                <a16:creationId xmlns:a16="http://schemas.microsoft.com/office/drawing/2014/main" id="{FBF4EFC7-8D59-CA5E-875B-57542EB3C2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5CC2824-DE0C-1A4E-A19B-25A758CEB95A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10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9394" name="Rectangle 2">
            <a:extLst>
              <a:ext uri="{FF2B5EF4-FFF2-40B4-BE49-F238E27FC236}">
                <a16:creationId xmlns:a16="http://schemas.microsoft.com/office/drawing/2014/main" id="{9C24BD5B-5A07-2D0E-9C02-645E6B46C5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2931" name="Rectangle 3">
            <a:extLst>
              <a:ext uri="{FF2B5EF4-FFF2-40B4-BE49-F238E27FC236}">
                <a16:creationId xmlns:a16="http://schemas.microsoft.com/office/drawing/2014/main" id="{C2BD698D-FFCC-F543-94B7-BA7A58897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>
            <a:extLst>
              <a:ext uri="{FF2B5EF4-FFF2-40B4-BE49-F238E27FC236}">
                <a16:creationId xmlns:a16="http://schemas.microsoft.com/office/drawing/2014/main" id="{1146D9D1-45BC-2940-DC9C-82EC4918AA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B62AD7C-33A9-8E45-B6B1-150713D664A1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795BB75B-8D55-FEA0-7600-384EC984333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2931" name="Rectangle 3">
            <a:extLst>
              <a:ext uri="{FF2B5EF4-FFF2-40B4-BE49-F238E27FC236}">
                <a16:creationId xmlns:a16="http://schemas.microsoft.com/office/drawing/2014/main" id="{C2BD698D-FFCC-F543-94B7-BA7A58897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7">
            <a:extLst>
              <a:ext uri="{FF2B5EF4-FFF2-40B4-BE49-F238E27FC236}">
                <a16:creationId xmlns:a16="http://schemas.microsoft.com/office/drawing/2014/main" id="{505B2B32-ED69-E6B3-B65B-C12B49DC19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4B71D72-BF61-484B-A0A3-BFD213FFC9AB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3490" name="Rectangle 2">
            <a:extLst>
              <a:ext uri="{FF2B5EF4-FFF2-40B4-BE49-F238E27FC236}">
                <a16:creationId xmlns:a16="http://schemas.microsoft.com/office/drawing/2014/main" id="{018490DF-DF6D-8056-2FFC-AAC22A9722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2931" name="Rectangle 3">
            <a:extLst>
              <a:ext uri="{FF2B5EF4-FFF2-40B4-BE49-F238E27FC236}">
                <a16:creationId xmlns:a16="http://schemas.microsoft.com/office/drawing/2014/main" id="{C2BD698D-FFCC-F543-94B7-BA7A58897E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>
            <a:extLst>
              <a:ext uri="{FF2B5EF4-FFF2-40B4-BE49-F238E27FC236}">
                <a16:creationId xmlns:a16="http://schemas.microsoft.com/office/drawing/2014/main" id="{F26A3B7F-E946-2446-1560-2134E6AA8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44265E-3C5D-2E46-B059-83EB9257A79C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5538" name="Rectangle 2">
            <a:extLst>
              <a:ext uri="{FF2B5EF4-FFF2-40B4-BE49-F238E27FC236}">
                <a16:creationId xmlns:a16="http://schemas.microsoft.com/office/drawing/2014/main" id="{D6B19718-78D8-23B2-4BFA-9D9ECE9C5B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25827" name="Rectangle 3">
            <a:extLst>
              <a:ext uri="{FF2B5EF4-FFF2-40B4-BE49-F238E27FC236}">
                <a16:creationId xmlns:a16="http://schemas.microsoft.com/office/drawing/2014/main" id="{BB04D9BB-E933-E344-B261-37EC806B16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endParaRPr lang="en-US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95D914E8-141F-0478-8E6D-7942702AF0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883E8A2-A47E-AA42-85D6-D07BC3134739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2DA516B2-F229-FC2D-3359-60D614D248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8825" cy="3425825"/>
          </a:xfrm>
          <a:ln w="12700"/>
        </p:spPr>
      </p:sp>
      <p:sp>
        <p:nvSpPr>
          <p:cNvPr id="2181123" name="Rectangle 3">
            <a:extLst>
              <a:ext uri="{FF2B5EF4-FFF2-40B4-BE49-F238E27FC236}">
                <a16:creationId xmlns:a16="http://schemas.microsoft.com/office/drawing/2014/main" id="{84E7789A-32E5-BE48-A0D0-660B322504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  <a:extLst>
            <a:ext uri="{91240B29-F687-4f45-9708-019B960494DF}"/>
          </a:extLst>
        </p:spPr>
        <p:txBody>
          <a:bodyPr lIns="92075" tIns="46038" rIns="92075" bIns="46038"/>
          <a:lstStyle/>
          <a:p>
            <a:pPr>
              <a:defRPr/>
            </a:pPr>
            <a:r>
              <a:rPr lang="en-US" dirty="0">
                <a:cs typeface="+mn-cs"/>
              </a:rPr>
              <a:t> 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7">
            <a:extLst>
              <a:ext uri="{FF2B5EF4-FFF2-40B4-BE49-F238E27FC236}">
                <a16:creationId xmlns:a16="http://schemas.microsoft.com/office/drawing/2014/main" id="{69649399-2070-3527-B590-C5182AEBBE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BFCCA5D-9F0A-8241-9E96-4E28EC60BD84}" type="slidenum">
              <a:rPr lang="en-US" altLang="en-US" sz="1200"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</a:t>
            </a:fld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69634" name="Rectangle 2">
            <a:extLst>
              <a:ext uri="{FF2B5EF4-FFF2-40B4-BE49-F238E27FC236}">
                <a16:creationId xmlns:a16="http://schemas.microsoft.com/office/drawing/2014/main" id="{3D93B368-94F5-CA1B-38A6-4265B8F4B6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9075" name="Rectangle 3">
            <a:extLst>
              <a:ext uri="{FF2B5EF4-FFF2-40B4-BE49-F238E27FC236}">
                <a16:creationId xmlns:a16="http://schemas.microsoft.com/office/drawing/2014/main" id="{23A85B69-E50F-EC41-B570-B3E255B5BF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cs typeface="+mn-cs"/>
              </a:rPr>
              <a:t> </a:t>
            </a:r>
            <a:endParaRPr lang="en-US" dirty="0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9F24345-DD66-94A2-E204-F705D1FB99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3BF615-9A3D-755E-972B-E82615F3A3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88DCB3-1494-A0F2-D02C-E0AD7EED52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86351-0DF8-A843-8EA1-979055A319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465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14787F-9BA0-8975-4F60-FAAF758189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E8C5C4-5D8B-B0D6-A0EE-08FDA5970D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1A6FD96-55F9-D050-A83F-A11F75238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28E904-B155-6D47-8923-8826970302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9188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5A90227-927F-8776-9F14-AAE710AC163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DD9A72-BDDB-C614-0E6C-FD665EB2A2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F2AA1D-1B4B-54EE-153D-B877291756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69D9E45-02F1-8242-B37D-7539A25A660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019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0FA9CE-3134-F875-421D-414F995BDD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C2DDE95-DAA3-C0E9-FA18-AE3CAF1128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62C6624-BC1D-7408-4E40-DCFC304757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F9C378-A56A-4949-A888-CCCB294DD2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8438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C9C5319-D704-0F72-ABBE-C48EFDD23F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DECAF48-029D-AEA6-C5A7-F79E9AC5ED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6FAEE9B-F225-CA79-195F-2C00911350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93CDD4-0266-014E-AD0F-DED1B1908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331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3E7923DD-2C99-1AD5-6F78-8FC67BDCF51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499448-CDD7-5AA9-1620-2CBD2FA21F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108958D-50F8-04C1-5570-814105CA02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FBFCE90-E78A-5141-A7BB-3EABF720A9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6801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76C975EA-93D5-2E5F-879F-A4BCEA033A4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FB9EFE4-ACB5-A83B-ED12-CA998E79FEF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19ABF19-4FC7-F4D7-89E6-11E3F50653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282881-2074-0B43-9E36-17EE8A34ACB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142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8EB730-29EB-4053-FEFD-537AD8F4D4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66D1953-AD51-3D21-5CF9-1BB8D3DB0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02F089-EE85-B0E3-6763-2F0A28FC48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B2A64A6-76C4-6344-B4DA-45BEA91A20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3095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742D85C-645F-3352-AED9-3027F69629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302283-112F-0477-BE56-736F1A7C12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5B5B96B-E7A9-BE62-55D8-6A813C11A34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68AD7A-FC59-B140-87A6-F3295C6DD9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109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3D14302-0798-34A2-0F3A-E4E9F812F7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2CA9E94-0DFD-8CA1-0288-1D9D4ABF2FF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DFA0EB-196B-7367-EFB0-FD05A94816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4C05F9-B1EE-2645-BA91-37C258DA88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27369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852EAA-C938-E6D8-883B-242D8F9123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FA071E-5901-1577-20CD-DDB59931A3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FB57E11-CDB7-1874-C5F1-58B7E6751D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205D1E-7BA9-A547-BE3C-5E26618234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26801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E242D08-D5AB-4909-C3C9-136BAA6F18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BB000EB-21A3-6D15-C646-5689FFA1FD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EB2C23F-6F69-2BD1-E6D9-07BA55998D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54FA94-5846-A94A-9FC6-BF4A8B6B002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3180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07AF041-626D-F11A-85FE-11ED095127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B1505C9-58F7-71D5-DCCB-52748120BF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8651B1B-F408-938C-9301-CA54C54AC86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C3007F-132D-D34D-BFA4-EB5BF3F790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9078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1C2C7E-0BC0-FE17-28F8-3A40F3B8228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747BC7-A947-3FAD-AEF3-BAA2512F990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85C6361-0906-292B-CC36-608505D1FF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34CAC7-ACF7-F645-8D55-2FA7050609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572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91DD67-7552-E85B-2F74-A10D3D8D13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B39D2F-CF8E-C1BF-3B18-082546C429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86785C-C4AD-8C58-62FA-A77326F33B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791434-9AC1-A349-AE0B-2DCE9746D1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817735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5460EF-8CC9-C4AA-E002-CAFF8A83ED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F5A11C6-B952-C3AE-F387-B61E155E73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3EDDAE18-EEF7-D080-85C2-FF813303E9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9A38FF-6AFF-9347-83D9-465BEED099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8590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A724F4D-DF2C-FA41-08A4-7EEE60004B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AA2416C-CBBE-E134-65C5-621E56E0CF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7AB4C24-781B-E68F-7BA8-DC96B6EB6F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160572-F5E3-8843-A3B5-91703F033D0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149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0AE80A65-2918-2153-B223-F164F303D4C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D02691F7-DF8E-85A4-122C-A2D250517A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C835EC8-3710-2267-0383-F1732BA775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66D635-2A80-384F-84E9-447EE1C2DC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70005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A7CBB6-E972-04A7-B0BD-139EDD0A3CC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2EADD3B-6CD1-0C27-CB0A-3539C90EF1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34C23F4-0594-A61F-8570-4D5D69E5E0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4CD12A-EDDB-0545-A082-15C2375EC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6065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1D25EF-F1E7-E6EF-BA39-F8A0E6A881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A1CE258-2CAA-3920-C02A-CCCAEDCECE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EB16FD-5EEB-79F1-E505-F82B837D3EC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5B0C63-E75A-7443-A6B0-308DF70014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647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6DCEBE9-005C-092B-79C6-21468911556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F0B8ECC-9FF0-6545-0508-7ADD383068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EC4308-F74C-776C-9741-D87CA0CA67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90B6D-ABCF-D846-BBDB-7CD46E1D1B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64029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6BCC267-7E88-AA57-42AB-3E29E7F3361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832C293-C5CF-B768-73F4-26CE47F9E73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6EEDAEE-9036-B9AA-D25E-8C964811D6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D7AF72-F60E-9D43-85F8-04EDB8BF35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84416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3474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5722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659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137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59097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110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2132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004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9157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48770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860B1CA-B279-3D4A-872A-29D307970572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E4D38CC-7F3E-D34A-BC30-5D617065A6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441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4FFCB6-D213-456D-FBE1-A75D75033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EC12808-E715-D0F4-E4EE-EBFC5CDF31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29732" name="Rectangle 4">
            <a:extLst>
              <a:ext uri="{FF2B5EF4-FFF2-40B4-BE49-F238E27FC236}">
                <a16:creationId xmlns:a16="http://schemas.microsoft.com/office/drawing/2014/main" id="{A14AA060-5CC4-EF47-838F-0E54E65F506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3" name="Rectangle 5">
            <a:extLst>
              <a:ext uri="{FF2B5EF4-FFF2-40B4-BE49-F238E27FC236}">
                <a16:creationId xmlns:a16="http://schemas.microsoft.com/office/drawing/2014/main" id="{78568418-9051-7944-8DB9-ED61CD59779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9734" name="Rectangle 6">
            <a:extLst>
              <a:ext uri="{FF2B5EF4-FFF2-40B4-BE49-F238E27FC236}">
                <a16:creationId xmlns:a16="http://schemas.microsoft.com/office/drawing/2014/main" id="{6DCBA197-E182-984D-AB29-A9297FB895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0F5F8D3F-958F-6E45-861A-A819B6A6757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Franklin Gothic Medium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110000"/>
        <a:buChar char="•"/>
        <a:defRPr sz="24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1000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rgbClr val="000000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8BFB3A5-8F3C-E1AF-63C5-A16CC681AC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135EF8A-5B9A-EEF8-D1E2-97DF6081C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00868" name="Rectangle 4">
            <a:extLst>
              <a:ext uri="{FF2B5EF4-FFF2-40B4-BE49-F238E27FC236}">
                <a16:creationId xmlns:a16="http://schemas.microsoft.com/office/drawing/2014/main" id="{5E61D952-57C5-6D48-8C29-2D4FFF4090A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00869" name="Rectangle 5">
            <a:extLst>
              <a:ext uri="{FF2B5EF4-FFF2-40B4-BE49-F238E27FC236}">
                <a16:creationId xmlns:a16="http://schemas.microsoft.com/office/drawing/2014/main" id="{9571137B-3E9C-F449-86D0-FB5D3403CBC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400">
                <a:latin typeface="Times New Roman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00870" name="Rectangle 6">
            <a:extLst>
              <a:ext uri="{FF2B5EF4-FFF2-40B4-BE49-F238E27FC236}">
                <a16:creationId xmlns:a16="http://schemas.microsoft.com/office/drawing/2014/main" id="{5A4F197E-EAAB-1F4B-A7D8-4E8E12309A5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anose="02020603050405020304" pitchFamily="18" charset="0"/>
              </a:defRPr>
            </a:lvl1pPr>
          </a:lstStyle>
          <a:p>
            <a:fld id="{713B59FA-4FB5-2A41-800D-2A1FF856BCB3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00FFFF"/>
        </a:buClr>
        <a:buSzPct val="90000"/>
        <a:buChar char="•"/>
        <a:defRPr sz="2800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0000"/>
        <a:buChar char="–"/>
        <a:defRPr sz="2400">
          <a:solidFill>
            <a:schemeClr val="tx1"/>
          </a:solidFill>
          <a:latin typeface="Garamond" charset="0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90000"/>
        <a:buChar char="•"/>
        <a:defRPr sz="24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2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7969" y="1747277"/>
            <a:ext cx="688774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0004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rgbClr val="E054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D47310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509601"/>
        </a:buClr>
        <a:buFont typeface="Arial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9" descr="eigenetext31 by silviaON.">
            <a:extLst>
              <a:ext uri="{FF2B5EF4-FFF2-40B4-BE49-F238E27FC236}">
                <a16:creationId xmlns:a16="http://schemas.microsoft.com/office/drawing/2014/main" id="{2744D5CF-7D9B-05A7-547F-195BE0F69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0"/>
            <a:ext cx="762000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Text Box 4">
            <a:extLst>
              <a:ext uri="{FF2B5EF4-FFF2-40B4-BE49-F238E27FC236}">
                <a16:creationId xmlns:a16="http://schemas.microsoft.com/office/drawing/2014/main" id="{8DF804DA-825C-A411-7775-5A86BDCA41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295400"/>
            <a:ext cx="71628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6000">
                <a:solidFill>
                  <a:srgbClr val="000000"/>
                </a:solidFill>
              </a:rPr>
              <a:t>Heart II:</a:t>
            </a:r>
            <a:endParaRPr lang="en-US" altLang="en-US" sz="6000" dirty="0">
              <a:solidFill>
                <a:srgbClr val="000000"/>
              </a:solidFill>
            </a:endParaRPr>
          </a:p>
        </p:txBody>
      </p:sp>
      <p:sp>
        <p:nvSpPr>
          <p:cNvPr id="39940" name="Text Box 7">
            <a:extLst>
              <a:ext uri="{FF2B5EF4-FFF2-40B4-BE49-F238E27FC236}">
                <a16:creationId xmlns:a16="http://schemas.microsoft.com/office/drawing/2014/main" id="{D6397EEB-295A-7007-9946-114EDF8F8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2270125"/>
            <a:ext cx="6324600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rgbClr val="A50021"/>
                </a:solidFill>
              </a:rPr>
              <a:t>Valvular Heart Disease, Cardiomyopathies,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rgbClr val="A50021"/>
                </a:solidFill>
              </a:rPr>
              <a:t>and Tumors</a:t>
            </a:r>
          </a:p>
        </p:txBody>
      </p:sp>
      <p:sp>
        <p:nvSpPr>
          <p:cNvPr id="39941" name="Text Box 3">
            <a:extLst>
              <a:ext uri="{FF2B5EF4-FFF2-40B4-BE49-F238E27FC236}">
                <a16:creationId xmlns:a16="http://schemas.microsoft.com/office/drawing/2014/main" id="{09D6D77A-0849-CA86-BD56-C4251A10D9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75125"/>
            <a:ext cx="48768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10000"/>
              </a:spcBef>
              <a:buClrTx/>
              <a:buSzTx/>
              <a:buFontTx/>
              <a:buNone/>
            </a:pPr>
            <a:r>
              <a:rPr lang="en-US" altLang="en-US" sz="4000">
                <a:solidFill>
                  <a:srgbClr val="000000"/>
                </a:solidFill>
              </a:rPr>
              <a:t>Kristine Krafts, M.D.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803" name="Rectangle 3">
            <a:extLst>
              <a:ext uri="{FF2B5EF4-FFF2-40B4-BE49-F238E27FC236}">
                <a16:creationId xmlns:a16="http://schemas.microsoft.com/office/drawing/2014/main" id="{5168CC14-330D-0E4C-8A75-23E808F0AD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Blood Vessels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Heart I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Heart II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Valvular Heart Disease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Cardiomyopathies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B4AAD307-CB31-49E4-68BF-CD457C5DA7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44036" name="Line 4">
            <a:extLst>
              <a:ext uri="{FF2B5EF4-FFF2-40B4-BE49-F238E27FC236}">
                <a16:creationId xmlns:a16="http://schemas.microsoft.com/office/drawing/2014/main" id="{211764B6-23AE-B557-EAA1-A9FFF7E762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dirty="0"/>
              <a:t>Heart II Lecture Objectives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>
          <a:xfrm>
            <a:off x="609600" y="1219200"/>
            <a:ext cx="8077501" cy="5486400"/>
          </a:xfrm>
        </p:spPr>
        <p:txBody>
          <a:bodyPr>
            <a:noAutofit/>
          </a:bodyPr>
          <a:lstStyle/>
          <a:p>
            <a:pPr>
              <a:spcBef>
                <a:spcPts val="1800"/>
              </a:spcBef>
            </a:pPr>
            <a:r>
              <a:rPr lang="en-US" sz="2800" dirty="0"/>
              <a:t>Compare and contrast the causes and symptoms of aortic stenosis, mitral insufficiency, and mitral stenosis.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 and contrast the cause, symptoms, and mortality of acute vs. subacute infective endocarditis.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Compare and contrast the cause, main physiologic problem, clinical symptoms/potential outcomes, and mortality of the three types of cardiomyopathy.</a:t>
            </a:r>
          </a:p>
          <a:p>
            <a:pPr>
              <a:spcBef>
                <a:spcPts val="1800"/>
              </a:spcBef>
            </a:pPr>
            <a:r>
              <a:rPr lang="en-US" sz="2800" dirty="0"/>
              <a:t>Describe the most common primary heart tumor.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F2A10A-8AD7-4AEC-AC57-123A86B6032E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816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387" name="Rectangle 3">
            <a:extLst>
              <a:ext uri="{FF2B5EF4-FFF2-40B4-BE49-F238E27FC236}">
                <a16:creationId xmlns:a16="http://schemas.microsoft.com/office/drawing/2014/main" id="{5A76C834-4391-394D-B694-370ADC161B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43000" y="1981200"/>
            <a:ext cx="6934200" cy="3733800"/>
          </a:xfrm>
        </p:spPr>
        <p:txBody>
          <a:bodyPr/>
          <a:lstStyle/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solidFill>
                  <a:srgbClr val="549516"/>
                </a:solidFill>
                <a:latin typeface="Calibri" charset="0"/>
                <a:cs typeface="+mn-cs"/>
              </a:rPr>
              <a:t>Aortic stenosis</a:t>
            </a:r>
            <a:r>
              <a:rPr lang="en-US" sz="2800" dirty="0">
                <a:latin typeface="Calibri" charset="0"/>
                <a:cs typeface="+mn-cs"/>
              </a:rPr>
              <a:t>: from wear and tear over time, can cause angina, fainting, CHF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solidFill>
                  <a:srgbClr val="549516"/>
                </a:solidFill>
                <a:latin typeface="Calibri" charset="0"/>
                <a:cs typeface="+mn-cs"/>
              </a:rPr>
              <a:t>Mitral insufficiency</a:t>
            </a:r>
            <a:r>
              <a:rPr lang="en-US" sz="2800" dirty="0">
                <a:latin typeface="Calibri" charset="0"/>
                <a:cs typeface="+mn-cs"/>
              </a:rPr>
              <a:t>: caused by valve prolapse, usually asymptomatic</a:t>
            </a:r>
          </a:p>
          <a:p>
            <a:pPr>
              <a:buClr>
                <a:srgbClr val="509601"/>
              </a:buClr>
              <a:buSzPct val="90000"/>
              <a:defRPr/>
            </a:pPr>
            <a:r>
              <a:rPr lang="en-US" sz="2800" dirty="0">
                <a:solidFill>
                  <a:srgbClr val="549516"/>
                </a:solidFill>
                <a:latin typeface="Calibri" charset="0"/>
                <a:cs typeface="+mn-cs"/>
              </a:rPr>
              <a:t>Mitral stenosis</a:t>
            </a:r>
            <a:r>
              <a:rPr lang="en-US" sz="2800" dirty="0">
                <a:latin typeface="Calibri" charset="0"/>
                <a:cs typeface="+mn-cs"/>
              </a:rPr>
              <a:t>: caused by rheumatic fever (multisystem immune-mediated disease following untreated strep throat infection)</a:t>
            </a:r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1BF33983-A34A-F894-F2C3-653812AECE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Valvular Heart Disease</a:t>
            </a:r>
          </a:p>
        </p:txBody>
      </p:sp>
      <p:sp>
        <p:nvSpPr>
          <p:cNvPr id="46084" name="Line 4">
            <a:extLst>
              <a:ext uri="{FF2B5EF4-FFF2-40B4-BE49-F238E27FC236}">
                <a16:creationId xmlns:a16="http://schemas.microsoft.com/office/drawing/2014/main" id="{45C96168-3C49-67BD-3CB9-AA265BD8FC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5523" name="Rectangle 3">
            <a:extLst>
              <a:ext uri="{FF2B5EF4-FFF2-40B4-BE49-F238E27FC236}">
                <a16:creationId xmlns:a16="http://schemas.microsoft.com/office/drawing/2014/main" id="{A4E5E274-2903-B14D-BAE2-5832544722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543800" cy="40386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Bacterial form “vegetations” on heart valves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</a:rPr>
              <a:t>Fever, flu-like symptoms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solidFill>
                  <a:srgbClr val="549516"/>
                </a:solidFill>
                <a:latin typeface="Calibri" charset="0"/>
                <a:cs typeface="+mn-cs"/>
              </a:rPr>
              <a:t>Acute endocarditis</a:t>
            </a:r>
          </a:p>
          <a:p>
            <a:pPr lvl="1">
              <a:spcBef>
                <a:spcPct val="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highly virulent bug attacks normal valve</a:t>
            </a:r>
          </a:p>
          <a:p>
            <a:pPr lvl="1">
              <a:spcBef>
                <a:spcPct val="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abrupt onset, 50% mortality rate (sepsis, emboli)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solidFill>
                  <a:srgbClr val="549516"/>
                </a:solidFill>
                <a:latin typeface="Calibri" charset="0"/>
                <a:cs typeface="+mn-cs"/>
              </a:rPr>
              <a:t>Subacute endocarditis</a:t>
            </a:r>
          </a:p>
          <a:p>
            <a:pPr lvl="1">
              <a:spcBef>
                <a:spcPct val="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low virulence bug colonizes abnormal valve</a:t>
            </a:r>
          </a:p>
          <a:p>
            <a:pPr lvl="1">
              <a:spcBef>
                <a:spcPct val="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slow onset, most patients recover</a:t>
            </a:r>
            <a:endParaRPr lang="en-US" sz="2800" dirty="0">
              <a:latin typeface="Calibri" charset="0"/>
              <a:cs typeface="+mn-cs"/>
            </a:endParaRPr>
          </a:p>
          <a:p>
            <a:pPr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endParaRPr lang="en-US" sz="2800" dirty="0">
              <a:latin typeface="Calibri" charset="0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6D0B97E-1218-5327-EE06-F51F67B94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Infective Endocarditis</a:t>
            </a:r>
          </a:p>
        </p:txBody>
      </p:sp>
      <p:sp>
        <p:nvSpPr>
          <p:cNvPr id="48132" name="Line 4">
            <a:extLst>
              <a:ext uri="{FF2B5EF4-FFF2-40B4-BE49-F238E27FC236}">
                <a16:creationId xmlns:a16="http://schemas.microsoft.com/office/drawing/2014/main" id="{DB175663-242B-0451-FE97-4390267FED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2">
            <a:extLst>
              <a:ext uri="{FF2B5EF4-FFF2-40B4-BE49-F238E27FC236}">
                <a16:creationId xmlns:a16="http://schemas.microsoft.com/office/drawing/2014/main" id="{EE7BA965-56A7-4F90-BCCD-44056B7153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" y="6262688"/>
            <a:ext cx="9067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Pct val="80000"/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Infective endocarditis: vegetations on valve</a:t>
            </a:r>
          </a:p>
        </p:txBody>
      </p:sp>
      <p:pic>
        <p:nvPicPr>
          <p:cNvPr id="50179" name="Picture 6" descr="ie">
            <a:extLst>
              <a:ext uri="{FF2B5EF4-FFF2-40B4-BE49-F238E27FC236}">
                <a16:creationId xmlns:a16="http://schemas.microsoft.com/office/drawing/2014/main" id="{8444FBDF-48D5-6855-1B8C-8FF8253F1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" r="52272" b="7768"/>
          <a:stretch>
            <a:fillRect/>
          </a:stretch>
        </p:blipFill>
        <p:spPr bwMode="auto">
          <a:xfrm>
            <a:off x="0" y="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>
            <a:extLst>
              <a:ext uri="{FF2B5EF4-FFF2-40B4-BE49-F238E27FC236}">
                <a16:creationId xmlns:a16="http://schemas.microsoft.com/office/drawing/2014/main" id="{D7DCE687-223C-7D12-412B-BF53590260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1722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2227" name="Text Box 2">
            <a:extLst>
              <a:ext uri="{FF2B5EF4-FFF2-40B4-BE49-F238E27FC236}">
                <a16:creationId xmlns:a16="http://schemas.microsoft.com/office/drawing/2014/main" id="{AAA2360D-A538-F981-C9E0-2FC0C79F8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25" y="6262688"/>
            <a:ext cx="90678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Pct val="80000"/>
              <a:buFontTx/>
              <a:buNone/>
            </a:pPr>
            <a:r>
              <a:rPr lang="en-US" altLang="en-US" sz="2800">
                <a:solidFill>
                  <a:srgbClr val="000000"/>
                </a:solidFill>
              </a:rPr>
              <a:t>Infective endocarditis: splinter hemorrhage of nail bed</a:t>
            </a:r>
          </a:p>
        </p:txBody>
      </p:sp>
      <p:pic>
        <p:nvPicPr>
          <p:cNvPr id="52228" name="Picture 5" descr="asplinter%20Hemorrhage">
            <a:extLst>
              <a:ext uri="{FF2B5EF4-FFF2-40B4-BE49-F238E27FC236}">
                <a16:creationId xmlns:a16="http://schemas.microsoft.com/office/drawing/2014/main" id="{DA0052A5-EDBB-0E1F-0882-6F6B93AFF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57200"/>
            <a:ext cx="7010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803" name="Rectangle 3">
            <a:extLst>
              <a:ext uri="{FF2B5EF4-FFF2-40B4-BE49-F238E27FC236}">
                <a16:creationId xmlns:a16="http://schemas.microsoft.com/office/drawing/2014/main" id="{86E6CEDB-2E0B-2D4C-8334-AA2424ECA2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Blood Vessels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Heart I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Heart II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Valvular Heart Disease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Cardiomyopathies</a:t>
            </a:r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7DA5A6F6-7DBC-780D-EA9F-535B7D3C9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54276" name="Line 4">
            <a:extLst>
              <a:ext uri="{FF2B5EF4-FFF2-40B4-BE49-F238E27FC236}">
                <a16:creationId xmlns:a16="http://schemas.microsoft.com/office/drawing/2014/main" id="{60606B47-9F96-E231-F2FF-C4E9920AE6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>
            <a:extLst>
              <a:ext uri="{FF2B5EF4-FFF2-40B4-BE49-F238E27FC236}">
                <a16:creationId xmlns:a16="http://schemas.microsoft.com/office/drawing/2014/main" id="{E39889E6-7E12-B6B1-81FE-9C11F0CD6E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833"/>
          <a:stretch>
            <a:fillRect/>
          </a:stretch>
        </p:blipFill>
        <p:spPr bwMode="auto">
          <a:xfrm>
            <a:off x="2667000" y="3257550"/>
            <a:ext cx="6278563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4">
            <a:extLst>
              <a:ext uri="{FF2B5EF4-FFF2-40B4-BE49-F238E27FC236}">
                <a16:creationId xmlns:a16="http://schemas.microsoft.com/office/drawing/2014/main" id="{32631656-F954-258E-F4A7-E2CDA32C7F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1" t="1111" r="53517" b="49834"/>
          <a:stretch>
            <a:fillRect/>
          </a:stretch>
        </p:blipFill>
        <p:spPr bwMode="auto">
          <a:xfrm>
            <a:off x="3476625" y="0"/>
            <a:ext cx="2190750" cy="33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5">
            <a:extLst>
              <a:ext uri="{FF2B5EF4-FFF2-40B4-BE49-F238E27FC236}">
                <a16:creationId xmlns:a16="http://schemas.microsoft.com/office/drawing/2014/main" id="{1CAB8BAA-7DB1-42E1-8142-CC7D123C4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4" r="8672" b="49834"/>
          <a:stretch>
            <a:fillRect/>
          </a:stretch>
        </p:blipFill>
        <p:spPr bwMode="auto">
          <a:xfrm>
            <a:off x="609600" y="2971800"/>
            <a:ext cx="24765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010766E-6B21-0B40-90F0-9F23E58DDC37}"/>
              </a:ext>
            </a:extLst>
          </p:cNvPr>
          <p:cNvSpPr txBox="1"/>
          <p:nvPr/>
        </p:nvSpPr>
        <p:spPr>
          <a:xfrm>
            <a:off x="3886200" y="2724150"/>
            <a:ext cx="1752600" cy="400050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Normal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273940-06AB-7947-8BB7-26D49230B870}"/>
              </a:ext>
            </a:extLst>
          </p:cNvPr>
          <p:cNvSpPr txBox="1"/>
          <p:nvPr/>
        </p:nvSpPr>
        <p:spPr>
          <a:xfrm>
            <a:off x="762000" y="6019800"/>
            <a:ext cx="2133600" cy="70802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Dilated</a:t>
            </a:r>
            <a:br>
              <a:rPr lang="en-US" sz="20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7433E6-F30C-454C-B054-580EC37B98C8}"/>
              </a:ext>
            </a:extLst>
          </p:cNvPr>
          <p:cNvSpPr txBox="1"/>
          <p:nvPr/>
        </p:nvSpPr>
        <p:spPr>
          <a:xfrm>
            <a:off x="3657600" y="6019800"/>
            <a:ext cx="2133600" cy="70802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Hypertrophic</a:t>
            </a:r>
            <a:br>
              <a:rPr lang="en-US" sz="20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CC3B04-A3B1-A44A-AEBC-15D5B41F3A67}"/>
              </a:ext>
            </a:extLst>
          </p:cNvPr>
          <p:cNvSpPr txBox="1"/>
          <p:nvPr/>
        </p:nvSpPr>
        <p:spPr>
          <a:xfrm>
            <a:off x="6477000" y="6019800"/>
            <a:ext cx="2133600" cy="708025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Restrictive</a:t>
            </a:r>
            <a:br>
              <a:rPr lang="en-US" sz="20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3">
            <a:extLst>
              <a:ext uri="{FF2B5EF4-FFF2-40B4-BE49-F238E27FC236}">
                <a16:creationId xmlns:a16="http://schemas.microsoft.com/office/drawing/2014/main" id="{B2C3D143-ECDB-40BC-8792-81F373F24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" t="50833" r="51028"/>
          <a:stretch>
            <a:fillRect/>
          </a:stretch>
        </p:blipFill>
        <p:spPr bwMode="auto">
          <a:xfrm>
            <a:off x="3314700" y="282575"/>
            <a:ext cx="25034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1" name="Picture 5">
            <a:extLst>
              <a:ext uri="{FF2B5EF4-FFF2-40B4-BE49-F238E27FC236}">
                <a16:creationId xmlns:a16="http://schemas.microsoft.com/office/drawing/2014/main" id="{C041C8C7-6527-B60A-670F-0FD2CFE58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4" r="8672" b="49834"/>
          <a:stretch>
            <a:fillRect/>
          </a:stretch>
        </p:blipFill>
        <p:spPr bwMode="auto">
          <a:xfrm>
            <a:off x="685800" y="-3175"/>
            <a:ext cx="24765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2" name="Rectangle 1">
            <a:extLst>
              <a:ext uri="{FF2B5EF4-FFF2-40B4-BE49-F238E27FC236}">
                <a16:creationId xmlns:a16="http://schemas.microsoft.com/office/drawing/2014/main" id="{09AADD7D-E86D-8C9B-68F4-F913EEF626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524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8373" name="Rectangle 6">
            <a:extLst>
              <a:ext uri="{FF2B5EF4-FFF2-40B4-BE49-F238E27FC236}">
                <a16:creationId xmlns:a16="http://schemas.microsoft.com/office/drawing/2014/main" id="{C05A1153-9C30-5995-BA28-D44AF984E1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8374" name="Picture 7">
            <a:extLst>
              <a:ext uri="{FF2B5EF4-FFF2-40B4-BE49-F238E27FC236}">
                <a16:creationId xmlns:a16="http://schemas.microsoft.com/office/drawing/2014/main" id="{58096758-BE9F-AFE8-F848-13E02BB1F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3" t="50833" r="7336"/>
          <a:stretch>
            <a:fillRect/>
          </a:stretch>
        </p:blipFill>
        <p:spPr bwMode="auto">
          <a:xfrm>
            <a:off x="6324600" y="285750"/>
            <a:ext cx="24003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8C5C3904-567B-C84A-8285-4589738B8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3733800"/>
            <a:ext cx="6019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800"/>
              </a:spcAft>
              <a:buClr>
                <a:srgbClr val="509601"/>
              </a:buClr>
              <a:buSzPct val="90000"/>
              <a:buFontTx/>
              <a:buNone/>
              <a:defRPr/>
            </a:pPr>
            <a:endParaRPr lang="en-US" altLang="en-US" sz="2800" kern="0" dirty="0">
              <a:solidFill>
                <a:srgbClr val="549516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Genetic, infectious, toxic (esp. alcohol)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Heart is dilated and can’t contract well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Progressive CHF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Relatively high mortality</a:t>
            </a:r>
          </a:p>
          <a:p>
            <a:pPr>
              <a:spcBef>
                <a:spcPct val="0"/>
              </a:spcBef>
              <a:buClr>
                <a:srgbClr val="D47310"/>
              </a:buClr>
              <a:buSzPct val="90000"/>
              <a:defRPr/>
            </a:pPr>
            <a:endParaRPr lang="en-US" altLang="en-US" kern="0" dirty="0">
              <a:latin typeface="Calibri" panose="020F0502020204030204" pitchFamily="34" charset="0"/>
            </a:endParaRPr>
          </a:p>
          <a:p>
            <a:pPr lvl="1">
              <a:spcBef>
                <a:spcPct val="0"/>
              </a:spcBef>
              <a:buClr>
                <a:schemeClr val="tx2"/>
              </a:buClr>
              <a:buSzPct val="90000"/>
              <a:buFontTx/>
              <a:buNone/>
              <a:defRPr/>
            </a:pPr>
            <a:endParaRPr lang="en-US" altLang="en-US" b="1" kern="0" dirty="0"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B1FC437-996C-704A-A30F-272F67438D1D}"/>
              </a:ext>
            </a:extLst>
          </p:cNvPr>
          <p:cNvSpPr txBox="1"/>
          <p:nvPr/>
        </p:nvSpPr>
        <p:spPr>
          <a:xfrm>
            <a:off x="533400" y="3048000"/>
            <a:ext cx="2743200" cy="954088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Dilated</a:t>
            </a:r>
            <a:br>
              <a:rPr lang="en-US" sz="28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DA52E-070A-5A4B-B210-EF096E6F4097}"/>
              </a:ext>
            </a:extLst>
          </p:cNvPr>
          <p:cNvSpPr txBox="1"/>
          <p:nvPr/>
        </p:nvSpPr>
        <p:spPr>
          <a:xfrm>
            <a:off x="37338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Hypertrophic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82474-7D38-5246-BBC4-579EB47D4813}"/>
              </a:ext>
            </a:extLst>
          </p:cNvPr>
          <p:cNvSpPr txBox="1"/>
          <p:nvPr/>
        </p:nvSpPr>
        <p:spPr>
          <a:xfrm>
            <a:off x="65532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Restrictive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3">
            <a:extLst>
              <a:ext uri="{FF2B5EF4-FFF2-40B4-BE49-F238E27FC236}">
                <a16:creationId xmlns:a16="http://schemas.microsoft.com/office/drawing/2014/main" id="{5E17BE8C-A911-BDE1-8A96-964715F4A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" t="50833" r="51028"/>
          <a:stretch>
            <a:fillRect/>
          </a:stretch>
        </p:blipFill>
        <p:spPr bwMode="auto">
          <a:xfrm>
            <a:off x="3314700" y="282575"/>
            <a:ext cx="25034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5">
            <a:extLst>
              <a:ext uri="{FF2B5EF4-FFF2-40B4-BE49-F238E27FC236}">
                <a16:creationId xmlns:a16="http://schemas.microsoft.com/office/drawing/2014/main" id="{8DCE9246-48AB-8D07-BF3D-B9943378D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4" r="8672" b="49834"/>
          <a:stretch>
            <a:fillRect/>
          </a:stretch>
        </p:blipFill>
        <p:spPr bwMode="auto">
          <a:xfrm>
            <a:off x="685800" y="-3175"/>
            <a:ext cx="24765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1">
            <a:extLst>
              <a:ext uri="{FF2B5EF4-FFF2-40B4-BE49-F238E27FC236}">
                <a16:creationId xmlns:a16="http://schemas.microsoft.com/office/drawing/2014/main" id="{0145D1BD-E1E8-F35A-DC51-63EC5E166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524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0421" name="Rectangle 6">
            <a:extLst>
              <a:ext uri="{FF2B5EF4-FFF2-40B4-BE49-F238E27FC236}">
                <a16:creationId xmlns:a16="http://schemas.microsoft.com/office/drawing/2014/main" id="{EA6C1139-DAB6-18D1-B17E-324C5291F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0422" name="Picture 7">
            <a:extLst>
              <a:ext uri="{FF2B5EF4-FFF2-40B4-BE49-F238E27FC236}">
                <a16:creationId xmlns:a16="http://schemas.microsoft.com/office/drawing/2014/main" id="{C17070C7-30D3-3DCC-B20E-F79270011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3" t="50833" r="7336"/>
          <a:stretch>
            <a:fillRect/>
          </a:stretch>
        </p:blipFill>
        <p:spPr bwMode="auto">
          <a:xfrm>
            <a:off x="6324600" y="285750"/>
            <a:ext cx="24003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8C5C3904-567B-C84A-8285-4589738B8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733800"/>
            <a:ext cx="6019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800"/>
              </a:spcAft>
              <a:buClr>
                <a:srgbClr val="509601"/>
              </a:buClr>
              <a:buSzPct val="90000"/>
              <a:buFontTx/>
              <a:buNone/>
              <a:defRPr/>
            </a:pPr>
            <a:endParaRPr lang="en-US" altLang="en-US" sz="2800" kern="0" dirty="0">
              <a:solidFill>
                <a:srgbClr val="549516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Mutation in sarcomere protein gene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Heart is hypertrophic and can’t fill well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Atrial fib, arrhythmia, sudden death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Variable mortality</a:t>
            </a:r>
          </a:p>
          <a:p>
            <a:pPr>
              <a:spcBef>
                <a:spcPct val="0"/>
              </a:spcBef>
              <a:buClr>
                <a:srgbClr val="D47310"/>
              </a:buClr>
              <a:buSzPct val="90000"/>
              <a:defRPr/>
            </a:pPr>
            <a:endParaRPr lang="en-US" altLang="en-US" kern="0" dirty="0">
              <a:latin typeface="Calibri" panose="020F0502020204030204" pitchFamily="34" charset="0"/>
            </a:endParaRPr>
          </a:p>
          <a:p>
            <a:pPr lvl="1">
              <a:spcBef>
                <a:spcPct val="0"/>
              </a:spcBef>
              <a:buClr>
                <a:schemeClr val="tx2"/>
              </a:buClr>
              <a:buSzPct val="90000"/>
              <a:buFontTx/>
              <a:buNone/>
              <a:defRPr/>
            </a:pPr>
            <a:endParaRPr lang="en-US" altLang="en-US" b="1" kern="0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DA52E-070A-5A4B-B210-EF096E6F4097}"/>
              </a:ext>
            </a:extLst>
          </p:cNvPr>
          <p:cNvSpPr txBox="1"/>
          <p:nvPr/>
        </p:nvSpPr>
        <p:spPr>
          <a:xfrm>
            <a:off x="3429000" y="2998788"/>
            <a:ext cx="2667000" cy="954087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Hypertrophic</a:t>
            </a:r>
            <a:br>
              <a:rPr lang="en-US" sz="28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82474-7D38-5246-BBC4-579EB47D4813}"/>
              </a:ext>
            </a:extLst>
          </p:cNvPr>
          <p:cNvSpPr txBox="1"/>
          <p:nvPr/>
        </p:nvSpPr>
        <p:spPr>
          <a:xfrm>
            <a:off x="65532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Restrictive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B4840-22FD-3D47-BD7C-2C2F1B6BEE35}"/>
              </a:ext>
            </a:extLst>
          </p:cNvPr>
          <p:cNvSpPr txBox="1"/>
          <p:nvPr/>
        </p:nvSpPr>
        <p:spPr>
          <a:xfrm>
            <a:off x="8382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Dilated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3">
            <a:extLst>
              <a:ext uri="{FF2B5EF4-FFF2-40B4-BE49-F238E27FC236}">
                <a16:creationId xmlns:a16="http://schemas.microsoft.com/office/drawing/2014/main" id="{513AFA3B-B33E-FA74-7B23-2E2CFDE66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02" t="50833" r="51028"/>
          <a:stretch>
            <a:fillRect/>
          </a:stretch>
        </p:blipFill>
        <p:spPr bwMode="auto">
          <a:xfrm>
            <a:off x="3314700" y="282575"/>
            <a:ext cx="2503488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5">
            <a:extLst>
              <a:ext uri="{FF2B5EF4-FFF2-40B4-BE49-F238E27FC236}">
                <a16:creationId xmlns:a16="http://schemas.microsoft.com/office/drawing/2014/main" id="{57674810-BA09-FA8D-D99D-47E0358DA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84" r="8672" b="49834"/>
          <a:stretch>
            <a:fillRect/>
          </a:stretch>
        </p:blipFill>
        <p:spPr bwMode="auto">
          <a:xfrm>
            <a:off x="685800" y="-3175"/>
            <a:ext cx="2476500" cy="344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1">
            <a:extLst>
              <a:ext uri="{FF2B5EF4-FFF2-40B4-BE49-F238E27FC236}">
                <a16:creationId xmlns:a16="http://schemas.microsoft.com/office/drawing/2014/main" id="{3AC2214C-C43B-EF21-AA8F-5DFE4770C3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1524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2469" name="Rectangle 6">
            <a:extLst>
              <a:ext uri="{FF2B5EF4-FFF2-40B4-BE49-F238E27FC236}">
                <a16:creationId xmlns:a16="http://schemas.microsoft.com/office/drawing/2014/main" id="{60A91391-B30A-C381-EFE7-49C7E6841B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04800"/>
            <a:ext cx="54864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2470" name="Picture 7">
            <a:extLst>
              <a:ext uri="{FF2B5EF4-FFF2-40B4-BE49-F238E27FC236}">
                <a16:creationId xmlns:a16="http://schemas.microsoft.com/office/drawing/2014/main" id="{075C0435-C8CF-A6FD-2088-70B693474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33" t="50833" r="7336"/>
          <a:stretch>
            <a:fillRect/>
          </a:stretch>
        </p:blipFill>
        <p:spPr bwMode="auto">
          <a:xfrm>
            <a:off x="6324600" y="285750"/>
            <a:ext cx="2400300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8C5C3904-567B-C84A-8285-4589738B8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733800"/>
            <a:ext cx="6019800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  <a:ext uri="{FAA26D3D-D897-4be2-8F04-BA451C77F1D7}"/>
          </a:extLst>
        </p:spPr>
        <p:txBody>
          <a:bodyPr/>
          <a:lstStyle>
            <a:lvl1pPr marL="342900" indent="-342900" algn="l" rtl="0" eaLnBrk="0" fontAlgn="base" hangingPunct="0">
              <a:spcBef>
                <a:spcPct val="50000"/>
              </a:spcBef>
              <a:spcAft>
                <a:spcPct val="0"/>
              </a:spcAft>
              <a:buClr>
                <a:srgbClr val="00FFFF"/>
              </a:buClr>
              <a:buSzPct val="110000"/>
              <a:buChar char="•"/>
              <a:defRPr sz="2400">
                <a:solidFill>
                  <a:schemeClr val="tx1"/>
                </a:solidFill>
                <a:latin typeface="+mn-lt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70000"/>
              <a:buChar char="–"/>
              <a:defRPr sz="2400">
                <a:solidFill>
                  <a:schemeClr val="tx1"/>
                </a:solidFill>
                <a:latin typeface="Garamond" charset="0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110000"/>
              <a:buChar char="•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800"/>
              </a:spcAft>
              <a:buClr>
                <a:srgbClr val="509601"/>
              </a:buClr>
              <a:buSzPct val="90000"/>
              <a:buFontTx/>
              <a:buNone/>
              <a:defRPr/>
            </a:pPr>
            <a:endParaRPr lang="en-US" altLang="en-US" sz="2800" kern="0" dirty="0">
              <a:solidFill>
                <a:srgbClr val="549516"/>
              </a:solidFill>
              <a:latin typeface="Calibri" panose="020F0502020204030204" pitchFamily="34" charset="0"/>
            </a:endParaRP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Secondary to radiation, amyloidosis, sarcoidosis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Heart is stiff and can’t fill well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Shortness of breath, edema</a:t>
            </a:r>
          </a:p>
          <a:p>
            <a:pPr>
              <a:spcBef>
                <a:spcPct val="0"/>
              </a:spcBef>
              <a:buClr>
                <a:schemeClr val="accent4">
                  <a:lumMod val="10000"/>
                </a:schemeClr>
              </a:buClr>
              <a:buSzPct val="90000"/>
              <a:defRPr/>
            </a:pPr>
            <a:r>
              <a:rPr lang="en-US" altLang="en-US" kern="0" dirty="0">
                <a:solidFill>
                  <a:schemeClr val="accent4">
                    <a:lumMod val="10000"/>
                  </a:schemeClr>
                </a:solidFill>
                <a:latin typeface="Calibri" panose="020F0502020204030204" pitchFamily="34" charset="0"/>
              </a:rPr>
              <a:t>Relatively high mortality</a:t>
            </a:r>
          </a:p>
          <a:p>
            <a:pPr>
              <a:spcBef>
                <a:spcPct val="0"/>
              </a:spcBef>
              <a:buClr>
                <a:srgbClr val="D47310"/>
              </a:buClr>
              <a:buSzPct val="90000"/>
              <a:defRPr/>
            </a:pPr>
            <a:endParaRPr lang="en-US" altLang="en-US" kern="0" dirty="0">
              <a:latin typeface="Calibri" panose="020F0502020204030204" pitchFamily="34" charset="0"/>
            </a:endParaRPr>
          </a:p>
          <a:p>
            <a:pPr lvl="1">
              <a:spcBef>
                <a:spcPct val="0"/>
              </a:spcBef>
              <a:buClr>
                <a:schemeClr val="tx2"/>
              </a:buClr>
              <a:buSzPct val="90000"/>
              <a:buFontTx/>
              <a:buNone/>
              <a:defRPr/>
            </a:pPr>
            <a:endParaRPr lang="en-US" altLang="en-US" b="1" kern="0" dirty="0">
              <a:latin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82474-7D38-5246-BBC4-579EB47D4813}"/>
              </a:ext>
            </a:extLst>
          </p:cNvPr>
          <p:cNvSpPr txBox="1"/>
          <p:nvPr/>
        </p:nvSpPr>
        <p:spPr>
          <a:xfrm>
            <a:off x="65532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Restrictive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AAB4840-22FD-3D47-BD7C-2C2F1B6BEE35}"/>
              </a:ext>
            </a:extLst>
          </p:cNvPr>
          <p:cNvSpPr txBox="1"/>
          <p:nvPr/>
        </p:nvSpPr>
        <p:spPr>
          <a:xfrm>
            <a:off x="8382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Dilated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CB2166-AE3E-6741-9CA4-9F04A782A71A}"/>
              </a:ext>
            </a:extLst>
          </p:cNvPr>
          <p:cNvSpPr txBox="1"/>
          <p:nvPr/>
        </p:nvSpPr>
        <p:spPr>
          <a:xfrm>
            <a:off x="3733800" y="3048000"/>
            <a:ext cx="2133600" cy="707886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Hypertrophic</a:t>
            </a:r>
            <a:b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</a:br>
            <a:r>
              <a:rPr lang="en-US" sz="2000" dirty="0">
                <a:solidFill>
                  <a:schemeClr val="accent4">
                    <a:lumMod val="10000"/>
                    <a:alpha val="30000"/>
                  </a:schemeClr>
                </a:solidFill>
              </a:rPr>
              <a:t>cardiomyopathy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FDA52E-070A-5A4B-B210-EF096E6F4097}"/>
              </a:ext>
            </a:extLst>
          </p:cNvPr>
          <p:cNvSpPr txBox="1"/>
          <p:nvPr/>
        </p:nvSpPr>
        <p:spPr>
          <a:xfrm>
            <a:off x="6324600" y="3048000"/>
            <a:ext cx="2667000" cy="954088"/>
          </a:xfrm>
          <a:prstGeom prst="rect">
            <a:avLst/>
          </a:prstGeom>
          <a:solidFill>
            <a:schemeClr val="tx1"/>
          </a:solidFill>
        </p:spPr>
        <p:txBody>
          <a:bodyPr>
            <a:spAutoFit/>
          </a:bodyPr>
          <a:lstStyle/>
          <a:p>
            <a:pPr algn="ctr">
              <a:spcBef>
                <a:spcPct val="30000"/>
              </a:spcBef>
              <a:buClr>
                <a:srgbClr val="66CCFF"/>
              </a:buClr>
              <a:buSzPct val="90000"/>
              <a:defRPr/>
            </a:pP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Restrictive</a:t>
            </a:r>
            <a:br>
              <a:rPr lang="en-US" sz="2800" dirty="0">
                <a:solidFill>
                  <a:schemeClr val="accent4">
                    <a:lumMod val="10000"/>
                  </a:schemeClr>
                </a:solidFill>
              </a:rPr>
            </a:br>
            <a:r>
              <a:rPr lang="en-US" sz="2800" dirty="0">
                <a:solidFill>
                  <a:schemeClr val="accent4">
                    <a:lumMod val="10000"/>
                  </a:schemeClr>
                </a:solidFill>
              </a:rPr>
              <a:t>cardiomyopathy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803" name="Rectangle 3">
            <a:extLst>
              <a:ext uri="{FF2B5EF4-FFF2-40B4-BE49-F238E27FC236}">
                <a16:creationId xmlns:a16="http://schemas.microsoft.com/office/drawing/2014/main" id="{E576DFE7-69BA-6B42-B461-694DC58B2D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05000" y="1828800"/>
            <a:ext cx="5943600" cy="4648200"/>
          </a:xfrm>
        </p:spPr>
        <p:txBody>
          <a:bodyPr/>
          <a:lstStyle/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Blood Vessels</a:t>
            </a:r>
          </a:p>
          <a:p>
            <a:pPr>
              <a:spcBef>
                <a:spcPct val="30000"/>
              </a:spcBef>
              <a:buClr>
                <a:srgbClr val="5F5F5F"/>
              </a:buClr>
              <a:buSzPct val="90000"/>
              <a:defRPr/>
            </a:pPr>
            <a:r>
              <a:rPr lang="en-US" sz="2800" dirty="0">
                <a:solidFill>
                  <a:srgbClr val="5F5F5F"/>
                </a:solidFill>
                <a:latin typeface="Calibri" charset="0"/>
                <a:cs typeface="+mn-cs"/>
              </a:rPr>
              <a:t>Heart I</a:t>
            </a:r>
          </a:p>
          <a:p>
            <a:pPr>
              <a:spcBef>
                <a:spcPct val="30000"/>
              </a:spcBef>
              <a:buClr>
                <a:srgbClr val="509601"/>
              </a:buClr>
              <a:buSzPct val="90000"/>
              <a:defRPr/>
            </a:pPr>
            <a:r>
              <a:rPr lang="en-US" sz="2800" dirty="0">
                <a:latin typeface="Calibri" charset="0"/>
                <a:cs typeface="+mn-cs"/>
              </a:rPr>
              <a:t>Heart II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Valvular Heart Disease</a:t>
            </a:r>
          </a:p>
          <a:p>
            <a:pPr lvl="1">
              <a:spcBef>
                <a:spcPct val="15000"/>
              </a:spcBef>
              <a:buClr>
                <a:srgbClr val="5F5F5F"/>
              </a:buClr>
              <a:buSzPct val="90000"/>
              <a:buFontTx/>
              <a:buChar char="•"/>
              <a:defRPr/>
            </a:pPr>
            <a:r>
              <a:rPr lang="en-US" dirty="0">
                <a:solidFill>
                  <a:srgbClr val="5F5F5F"/>
                </a:solidFill>
                <a:latin typeface="Calibri" charset="0"/>
              </a:rPr>
              <a:t>Cardiomyopathies</a:t>
            </a:r>
          </a:p>
          <a:p>
            <a:pPr lvl="1">
              <a:spcBef>
                <a:spcPct val="15000"/>
              </a:spcBef>
              <a:buClr>
                <a:srgbClr val="D47310"/>
              </a:buClr>
              <a:buSzPct val="90000"/>
              <a:buFontTx/>
              <a:buChar char="•"/>
              <a:defRPr/>
            </a:pPr>
            <a:r>
              <a:rPr lang="en-US" dirty="0">
                <a:latin typeface="Calibri" charset="0"/>
              </a:rPr>
              <a:t>Tumors</a:t>
            </a:r>
          </a:p>
        </p:txBody>
      </p:sp>
      <p:sp>
        <p:nvSpPr>
          <p:cNvPr id="64515" name="Rectangle 2">
            <a:extLst>
              <a:ext uri="{FF2B5EF4-FFF2-40B4-BE49-F238E27FC236}">
                <a16:creationId xmlns:a16="http://schemas.microsoft.com/office/drawing/2014/main" id="{3B334667-906C-54DF-DED5-31B90E6AAE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Pathology Outline</a:t>
            </a:r>
          </a:p>
        </p:txBody>
      </p:sp>
      <p:sp>
        <p:nvSpPr>
          <p:cNvPr id="64516" name="Line 4">
            <a:extLst>
              <a:ext uri="{FF2B5EF4-FFF2-40B4-BE49-F238E27FC236}">
                <a16:creationId xmlns:a16="http://schemas.microsoft.com/office/drawing/2014/main" id="{167A4D7F-6D60-67D5-9AD1-CB82234B7D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>
            <a:extLst>
              <a:ext uri="{FF2B5EF4-FFF2-40B4-BE49-F238E27FC236}">
                <a16:creationId xmlns:a16="http://schemas.microsoft.com/office/drawing/2014/main" id="{4D263F11-B5A3-2A82-6EC3-CD59F9274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667000"/>
            <a:ext cx="7239000" cy="1752600"/>
          </a:xfrm>
        </p:spPr>
        <p:txBody>
          <a:bodyPr/>
          <a:lstStyle/>
          <a:p>
            <a:pPr>
              <a:spcBef>
                <a:spcPct val="0"/>
              </a:spcBef>
              <a:spcAft>
                <a:spcPts val="600"/>
              </a:spcAft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Heart tumors are rare!</a:t>
            </a:r>
          </a:p>
          <a:p>
            <a:pPr>
              <a:spcBef>
                <a:spcPct val="0"/>
              </a:spcBef>
              <a:spcAft>
                <a:spcPts val="600"/>
              </a:spcAft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Metastatic tumors are more common than primary tumors. </a:t>
            </a:r>
          </a:p>
          <a:p>
            <a:pPr>
              <a:spcBef>
                <a:spcPct val="0"/>
              </a:spcBef>
              <a:buClr>
                <a:srgbClr val="509601"/>
              </a:buClr>
              <a:buSzPct val="90000"/>
            </a:pPr>
            <a:r>
              <a:rPr lang="en-US" altLang="en-US" sz="2800">
                <a:latin typeface="Calibri" panose="020F0502020204030204" pitchFamily="34" charset="0"/>
              </a:rPr>
              <a:t>Most common primary tumor: myxoma</a:t>
            </a:r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1A6D43B7-97A3-8F8D-FBB1-031019825B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/>
          <a:lstStyle/>
          <a:p>
            <a:r>
              <a:rPr lang="en-US" altLang="en-US" sz="3200">
                <a:solidFill>
                  <a:schemeClr val="tx1"/>
                </a:solidFill>
                <a:latin typeface="Calibri" panose="020F0502020204030204" pitchFamily="34" charset="0"/>
              </a:rPr>
              <a:t>Cardiac Tumors</a:t>
            </a:r>
          </a:p>
        </p:txBody>
      </p:sp>
      <p:sp>
        <p:nvSpPr>
          <p:cNvPr id="66564" name="Line 4">
            <a:extLst>
              <a:ext uri="{FF2B5EF4-FFF2-40B4-BE49-F238E27FC236}">
                <a16:creationId xmlns:a16="http://schemas.microsoft.com/office/drawing/2014/main" id="{5D0CF81A-E1E4-5262-0BD2-44FD481F6FE5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1320800"/>
            <a:ext cx="6248400" cy="0"/>
          </a:xfrm>
          <a:prstGeom prst="line">
            <a:avLst/>
          </a:prstGeom>
          <a:noFill/>
          <a:ln w="38100">
            <a:solidFill>
              <a:srgbClr val="D4731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ext Box 2">
            <a:extLst>
              <a:ext uri="{FF2B5EF4-FFF2-40B4-BE49-F238E27FC236}">
                <a16:creationId xmlns:a16="http://schemas.microsoft.com/office/drawing/2014/main" id="{14FBD6A2-3077-A4E8-9BA9-4C336072BC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191250"/>
            <a:ext cx="78105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Pct val="80000"/>
              <a:buFontTx/>
              <a:buNone/>
            </a:pPr>
            <a:r>
              <a:rPr lang="en-US" altLang="en-US" sz="3200">
                <a:solidFill>
                  <a:srgbClr val="000000"/>
                </a:solidFill>
              </a:rPr>
              <a:t>Cardiac myxoma</a:t>
            </a:r>
          </a:p>
        </p:txBody>
      </p:sp>
      <p:pic>
        <p:nvPicPr>
          <p:cNvPr id="68611" name="Picture 3" descr="myxoma">
            <a:extLst>
              <a:ext uri="{FF2B5EF4-FFF2-40B4-BE49-F238E27FC236}">
                <a16:creationId xmlns:a16="http://schemas.microsoft.com/office/drawing/2014/main" id="{7C9DD577-2387-9C87-716E-F5492ADBE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" t="1016" r="49687" b="3816"/>
          <a:stretch>
            <a:fillRect/>
          </a:stretch>
        </p:blipFill>
        <p:spPr bwMode="auto">
          <a:xfrm>
            <a:off x="227013" y="439738"/>
            <a:ext cx="4556125" cy="55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2" name="Picture 4" descr="myxoma">
            <a:extLst>
              <a:ext uri="{FF2B5EF4-FFF2-40B4-BE49-F238E27FC236}">
                <a16:creationId xmlns:a16="http://schemas.microsoft.com/office/drawing/2014/main" id="{F2C831B2-DEB0-3176-36D6-A1671AE2CF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30" t="1016" b="3816"/>
          <a:stretch>
            <a:fillRect/>
          </a:stretch>
        </p:blipFill>
        <p:spPr bwMode="auto">
          <a:xfrm>
            <a:off x="5211763" y="439738"/>
            <a:ext cx="3627437" cy="550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3" name="Rectangle 5">
            <a:extLst>
              <a:ext uri="{FF2B5EF4-FFF2-40B4-BE49-F238E27FC236}">
                <a16:creationId xmlns:a16="http://schemas.microsoft.com/office/drawing/2014/main" id="{971FDA58-1E95-8D80-040A-B11A7A39D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5486400"/>
            <a:ext cx="381000" cy="381000"/>
          </a:xfrm>
          <a:prstGeom prst="rect">
            <a:avLst/>
          </a:pr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66CCFF"/>
              </a:buClr>
              <a:buSzPct val="9000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1097&quot;/&gt;&lt;/object&gt;&lt;object type=&quot;3&quot; unique_id=&quot;10005&quot;&gt;&lt;property id=&quot;20148&quot; value=&quot;5&quot;/&gt;&lt;property id=&quot;20300&quot; value=&quot;Slide 2 - &amp;quot;Cardiac Pathology Outline&amp;quot;&quot;/&gt;&lt;property id=&quot;20307&quot; value=&quot;1032&quot;/&gt;&lt;/object&gt;&lt;object type=&quot;3&quot; unique_id=&quot;10006&quot;&gt;&lt;property id=&quot;20148&quot; value=&quot;5&quot;/&gt;&lt;property id=&quot;20300&quot; value=&quot;Slide 3 - &amp;quot;Cardiac Pathology Outline&amp;quot;&quot;/&gt;&lt;property id=&quot;20307&quot; value=&quot;1180&quot;/&gt;&lt;/object&gt;&lt;object type=&quot;3&quot; unique_id=&quot;10007&quot;&gt;&lt;property id=&quot;20148&quot; value=&quot;5&quot;/&gt;&lt;property id=&quot;20300&quot; value=&quot;Slide 4 - &amp;quot;Cardiac Pathology Outline&amp;quot;&quot;/&gt;&lt;property id=&quot;20307&quot; value=&quot;1245&quot;/&gt;&lt;/object&gt;&lt;object type=&quot;3&quot; unique_id=&quot;10008&quot;&gt;&lt;property id=&quot;20148&quot; value=&quot;5&quot;/&gt;&lt;property id=&quot;20300&quot; value=&quot;Slide 5 - &amp;quot;Cardiac Pathology Outline&amp;quot;&quot;/&gt;&lt;property id=&quot;20307&quot; value=&quot;1246&quot;/&gt;&lt;/object&gt;&lt;object type=&quot;3&quot; unique_id=&quot;10009&quot;&gt;&lt;property id=&quot;20148&quot; value=&quot;5&quot;/&gt;&lt;property id=&quot;20300&quot; value=&quot;Slide 6 - &amp;quot;Valvular Heart Disease&amp;quot;&quot;/&gt;&lt;property id=&quot;20307&quot; value=&quot;1110&quot;/&gt;&lt;/object&gt;&lt;object type=&quot;3&quot; unique_id=&quot;10010&quot;&gt;&lt;property id=&quot;20148&quot; value=&quot;5&quot;/&gt;&lt;property id=&quot;20300&quot; value=&quot;Slide 7 - &amp;quot;Calcific Aortic Stenosis&amp;quot;&quot;/&gt;&lt;property id=&quot;20307&quot; value=&quot;1250&quot;/&gt;&lt;/object&gt;&lt;object type=&quot;3&quot; unique_id=&quot;10011&quot;&gt;&lt;property id=&quot;20148&quot; value=&quot;5&quot;/&gt;&lt;property id=&quot;20300&quot; value=&quot;Slide 8&quot;/&gt;&lt;property id=&quot;20307&quot; value=&quot;1216&quot;/&gt;&lt;/object&gt;&lt;object type=&quot;3&quot; unique_id=&quot;10012&quot;&gt;&lt;property id=&quot;20148&quot; value=&quot;5&quot;/&gt;&lt;property id=&quot;20300&quot; value=&quot;Slide 9 - &amp;quot;Mitral Valve Prolapse&amp;quot;&quot;/&gt;&lt;property id=&quot;20307&quot; value=&quot;1252&quot;/&gt;&lt;/object&gt;&lt;object type=&quot;3&quot; unique_id=&quot;10013&quot;&gt;&lt;property id=&quot;20148&quot; value=&quot;5&quot;/&gt;&lt;property id=&quot;20300&quot; value=&quot;Slide 10&quot;/&gt;&lt;property id=&quot;20307&quot; value=&quot;1253&quot;/&gt;&lt;/object&gt;&lt;object type=&quot;3&quot; unique_id=&quot;10014&quot;&gt;&lt;property id=&quot;20148&quot; value=&quot;5&quot;/&gt;&lt;property id=&quot;20300&quot; value=&quot;Slide 11 - &amp;quot;Rheumatic Valvular Disease&amp;quot;&quot;/&gt;&lt;property id=&quot;20307&quot; value=&quot;1254&quot;/&gt;&lt;/object&gt;&lt;object type=&quot;3&quot; unique_id=&quot;10015&quot;&gt;&lt;property id=&quot;20148&quot; value=&quot;5&quot;/&gt;&lt;property id=&quot;20300&quot; value=&quot;Slide 12 - &amp;quot;Rheumatic Fever&amp;quot;&quot;/&gt;&lt;property id=&quot;20307&quot; value=&quot;1255&quot;/&gt;&lt;/object&gt;&lt;object type=&quot;3&quot; unique_id=&quot;10016&quot;&gt;&lt;property id=&quot;20148&quot; value=&quot;5&quot;/&gt;&lt;property id=&quot;20300&quot; value=&quot;Slide 13&quot;/&gt;&lt;property id=&quot;20307&quot; value=&quot;1258&quot;/&gt;&lt;/object&gt;&lt;object type=&quot;3&quot; unique_id=&quot;10017&quot;&gt;&lt;property id=&quot;20148&quot; value=&quot;5&quot;/&gt;&lt;property id=&quot;20300&quot; value=&quot;Slide 14&quot;/&gt;&lt;property id=&quot;20307&quot; value=&quot;1257&quot;/&gt;&lt;/object&gt;&lt;object type=&quot;3&quot; unique_id=&quot;10018&quot;&gt;&lt;property id=&quot;20148&quot; value=&quot;5&quot;/&gt;&lt;property id=&quot;20300&quot; value=&quot;Slide 15 - &amp;quot;Infective Endocarditis&amp;quot;&quot;/&gt;&lt;property id=&quot;20307&quot; value=&quot;1259&quot;/&gt;&lt;/object&gt;&lt;object type=&quot;3&quot; unique_id=&quot;10019&quot;&gt;&lt;property id=&quot;20148&quot; value=&quot;5&quot;/&gt;&lt;property id=&quot;20300&quot; value=&quot;Slide 16&quot;/&gt;&lt;property id=&quot;20307&quot; value=&quot;1260&quot;/&gt;&lt;/object&gt;&lt;object type=&quot;3&quot; unique_id=&quot;10020&quot;&gt;&lt;property id=&quot;20148&quot; value=&quot;5&quot;/&gt;&lt;property id=&quot;20300&quot; value=&quot;Slide 17&quot;/&gt;&lt;property id=&quot;20307&quot; value=&quot;1270&quot;/&gt;&lt;/object&gt;&lt;object type=&quot;3&quot; unique_id=&quot;10021&quot;&gt;&lt;property id=&quot;20148&quot; value=&quot;5&quot;/&gt;&lt;property id=&quot;20300&quot; value=&quot;Slide 18 - &amp;quot;Cardiac Pathology Outline&amp;quot;&quot;/&gt;&lt;property id=&quot;20307&quot; value=&quot;1247&quot;/&gt;&lt;/object&gt;&lt;object type=&quot;3&quot; unique_id=&quot;10022&quot;&gt;&lt;property id=&quot;20148&quot; value=&quot;5&quot;/&gt;&lt;property id=&quot;20300&quot; value=&quot;Slide 19 - &amp;quot;Cardiomyopathies&amp;quot;&quot;/&gt;&lt;property id=&quot;20307&quot; value=&quot;1261&quot;/&gt;&lt;/object&gt;&lt;object type=&quot;3&quot; unique_id=&quot;10023&quot;&gt;&lt;property id=&quot;20148&quot; value=&quot;5&quot;/&gt;&lt;property id=&quot;20300&quot; value=&quot;Slide 20 - &amp;quot;Dilated Cardiomyopathy&amp;quot;&quot;/&gt;&lt;property id=&quot;20307&quot; value=&quot;1262&quot;/&gt;&lt;/object&gt;&lt;object type=&quot;3&quot; unique_id=&quot;10024&quot;&gt;&lt;property id=&quot;20148&quot; value=&quot;5&quot;/&gt;&lt;property id=&quot;20300&quot; value=&quot;Slide 21&quot;/&gt;&lt;property id=&quot;20307&quot; value=&quot;1265&quot;/&gt;&lt;/object&gt;&lt;object type=&quot;3&quot; unique_id=&quot;10025&quot;&gt;&lt;property id=&quot;20148&quot; value=&quot;5&quot;/&gt;&lt;property id=&quot;20300&quot; value=&quot;Slide 22&quot;/&gt;&lt;property id=&quot;20307&quot; value=&quot;1266&quot;/&gt;&lt;/object&gt;&lt;object type=&quot;3&quot; unique_id=&quot;10026&quot;&gt;&lt;property id=&quot;20148&quot; value=&quot;5&quot;/&gt;&lt;property id=&quot;20300&quot; value=&quot;Slide 23 - &amp;quot;Hypertrophic Cardiomyopathy&amp;quot;&quot;/&gt;&lt;property id=&quot;20307&quot; value=&quot;1263&quot;/&gt;&lt;/object&gt;&lt;object type=&quot;3&quot; unique_id=&quot;10027&quot;&gt;&lt;property id=&quot;20148&quot; value=&quot;5&quot;/&gt;&lt;property id=&quot;20300&quot; value=&quot;Slide 24 - &amp;quot;Restrictive Cardiomyopathy&amp;quot;&quot;/&gt;&lt;property id=&quot;20307&quot; value=&quot;1264&quot;/&gt;&lt;/object&gt;&lt;object type=&quot;3&quot; unique_id=&quot;10028&quot;&gt;&lt;property id=&quot;20148&quot; value=&quot;5&quot;/&gt;&lt;property id=&quot;20300&quot; value=&quot;Slide 25 - &amp;quot;Cardiac Pathology Outline&amp;quot;&quot;/&gt;&lt;property id=&quot;20307&quot; value=&quot;1248&quot;/&gt;&lt;/object&gt;&lt;object type=&quot;3&quot; unique_id=&quot;10029&quot;&gt;&lt;property id=&quot;20148&quot; value=&quot;5&quot;/&gt;&lt;property id=&quot;20300&quot; value=&quot;Slide 26 - &amp;quot;Pericardial Disease&amp;quot;&quot;/&gt;&lt;property id=&quot;20307&quot; value=&quot;1267&quot;/&gt;&lt;/object&gt;&lt;object type=&quot;3&quot; unique_id=&quot;10030&quot;&gt;&lt;property id=&quot;20148&quot; value=&quot;5&quot;/&gt;&lt;property id=&quot;20300&quot; value=&quot;Slide 27&quot;/&gt;&lt;property id=&quot;20307&quot; value=&quot;1251&quot;/&gt;&lt;/object&gt;&lt;object type=&quot;3&quot; unique_id=&quot;10031&quot;&gt;&lt;property id=&quot;20148&quot; value=&quot;5&quot;/&gt;&lt;property id=&quot;20300&quot; value=&quot;Slide 28 - &amp;quot;Cardiac Pathology Outline&amp;quot;&quot;/&gt;&lt;property id=&quot;20307&quot; value=&quot;1249&quot;/&gt;&lt;/object&gt;&lt;object type=&quot;3&quot; unique_id=&quot;10032&quot;&gt;&lt;property id=&quot;20148&quot; value=&quot;5&quot;/&gt;&lt;property id=&quot;20300&quot; value=&quot;Slide 29 - &amp;quot;Cardiac Tumors&amp;quot;&quot;/&gt;&lt;property id=&quot;20307&quot; value=&quot;1269&quot;/&gt;&lt;/object&gt;&lt;object type=&quot;3&quot; unique_id=&quot;10033&quot;&gt;&lt;property id=&quot;20148&quot; value=&quot;5&quot;/&gt;&lt;property id=&quot;20300&quot; value=&quot;Slide 30&quot;/&gt;&lt;property id=&quot;20307&quot; value=&quot;1268&quot;/&gt;&lt;/object&gt;&lt;/object&gt;&lt;/object&gt;&lt;/database&gt;"/>
</p:tagLst>
</file>

<file path=ppt/theme/theme1.xml><?xml version="1.0" encoding="utf-8"?>
<a:theme xmlns:a="http://schemas.openxmlformats.org/drawingml/2006/main" name="PERFECT MASTER">
  <a:themeElements>
    <a:clrScheme name="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ERFECT MASTER">
      <a:majorFont>
        <a:latin typeface="Franklin Gothic Medium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PERFECT MASTER">
  <a:themeElements>
    <a:clrScheme name="1_PERFECT MASTER 8">
      <a:dk1>
        <a:srgbClr val="808080"/>
      </a:dk1>
      <a:lt1>
        <a:srgbClr val="FFFFFF"/>
      </a:lt1>
      <a:dk2>
        <a:srgbClr val="160048"/>
      </a:dk2>
      <a:lt2>
        <a:srgbClr val="FFFF00"/>
      </a:lt2>
      <a:accent1>
        <a:srgbClr val="00CC99"/>
      </a:accent1>
      <a:accent2>
        <a:srgbClr val="3333CC"/>
      </a:accent2>
      <a:accent3>
        <a:srgbClr val="ABAAB1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_PERFECT MASTER">
      <a:majorFont>
        <a:latin typeface="Calibri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=""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=""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>
            <a:srgbClr val="66CCFF"/>
          </a:buClr>
          <a:buSzPct val="90000"/>
          <a:buFontTx/>
          <a:buChar char="•"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Calibri" charset="0"/>
            <a:ea typeface="ＭＳ Ｐゴシック" charset="0"/>
          </a:defRPr>
        </a:defPPr>
      </a:lstStyle>
    </a:lnDef>
  </a:objectDefaults>
  <a:extraClrSchemeLst>
    <a:extraClrScheme>
      <a:clrScheme name="1_PERFECT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ERFECT MASTER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ERFECT MASTER 8">
        <a:dk1>
          <a:srgbClr val="808080"/>
        </a:dk1>
        <a:lt1>
          <a:srgbClr val="FFFFFF"/>
        </a:lt1>
        <a:dk2>
          <a:srgbClr val="160048"/>
        </a:dk2>
        <a:lt2>
          <a:srgbClr val="FFFF00"/>
        </a:lt2>
        <a:accent1>
          <a:srgbClr val="00CC99"/>
        </a:accent1>
        <a:accent2>
          <a:srgbClr val="3333CC"/>
        </a:accent2>
        <a:accent3>
          <a:srgbClr val="ABAAB1"/>
        </a:accent3>
        <a:accent4>
          <a:srgbClr val="DADADA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24555</TotalTime>
  <Words>391</Words>
  <Application>Microsoft Macintosh PowerPoint</Application>
  <PresentationFormat>On-screen Show (4:3)</PresentationFormat>
  <Paragraphs>99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Franklin Gothic Medium</vt:lpstr>
      <vt:lpstr>Garamond</vt:lpstr>
      <vt:lpstr>Times New Roman</vt:lpstr>
      <vt:lpstr>PERFECT MASTER</vt:lpstr>
      <vt:lpstr>1_PERFECT MASTER</vt:lpstr>
      <vt:lpstr>Office Theme</vt:lpstr>
      <vt:lpstr>PowerPoint Presentation</vt:lpstr>
      <vt:lpstr>Cardiac Pathology Outline</vt:lpstr>
      <vt:lpstr>Heart II Lecture Objectives</vt:lpstr>
      <vt:lpstr>Valvular Heart Disease</vt:lpstr>
      <vt:lpstr>Infective Endocarditis</vt:lpstr>
      <vt:lpstr>PowerPoint Presentation</vt:lpstr>
      <vt:lpstr>PowerPoint Presentation</vt:lpstr>
      <vt:lpstr>Cardiac Pathology Outline</vt:lpstr>
      <vt:lpstr>PowerPoint Presentation</vt:lpstr>
      <vt:lpstr>PowerPoint Presentation</vt:lpstr>
      <vt:lpstr>PowerPoint Presentation</vt:lpstr>
      <vt:lpstr>PowerPoint Presentation</vt:lpstr>
      <vt:lpstr>Cardiac Pathology Outline</vt:lpstr>
      <vt:lpstr>Cardiac Tumors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Transfusion Pathology</dc:title>
  <dc:creator>Kristine Krafts</dc:creator>
  <cp:lastModifiedBy>Kristine P Krafts</cp:lastModifiedBy>
  <cp:revision>338</cp:revision>
  <cp:lastPrinted>2016-10-05T12:54:34Z</cp:lastPrinted>
  <dcterms:created xsi:type="dcterms:W3CDTF">1995-05-28T16:10:28Z</dcterms:created>
  <dcterms:modified xsi:type="dcterms:W3CDTF">2026-09-13T23:21:38Z</dcterms:modified>
</cp:coreProperties>
</file>