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72"/>
  </p:notesMasterIdLst>
  <p:handoutMasterIdLst>
    <p:handoutMasterId r:id="rId73"/>
  </p:handoutMasterIdLst>
  <p:sldIdLst>
    <p:sldId id="722" r:id="rId2"/>
    <p:sldId id="973" r:id="rId3"/>
    <p:sldId id="1146" r:id="rId4"/>
    <p:sldId id="1145" r:id="rId5"/>
    <p:sldId id="1122" r:id="rId6"/>
    <p:sldId id="1033" r:id="rId7"/>
    <p:sldId id="1032" r:id="rId8"/>
    <p:sldId id="1140" r:id="rId9"/>
    <p:sldId id="992" r:id="rId10"/>
    <p:sldId id="1123" r:id="rId11"/>
    <p:sldId id="1124" r:id="rId12"/>
    <p:sldId id="1143" r:id="rId13"/>
    <p:sldId id="1144" r:id="rId14"/>
    <p:sldId id="995" r:id="rId15"/>
    <p:sldId id="994" r:id="rId16"/>
    <p:sldId id="1125" r:id="rId17"/>
    <p:sldId id="1042" r:id="rId18"/>
    <p:sldId id="1041" r:id="rId19"/>
    <p:sldId id="1128" r:id="rId20"/>
    <p:sldId id="1040" r:id="rId21"/>
    <p:sldId id="1013" r:id="rId22"/>
    <p:sldId id="1043" r:id="rId23"/>
    <p:sldId id="1012" r:id="rId24"/>
    <p:sldId id="1047" r:id="rId25"/>
    <p:sldId id="1126" r:id="rId26"/>
    <p:sldId id="1048" r:id="rId27"/>
    <p:sldId id="1015" r:id="rId28"/>
    <p:sldId id="1016" r:id="rId29"/>
    <p:sldId id="1129" r:id="rId30"/>
    <p:sldId id="1049" r:id="rId31"/>
    <p:sldId id="1054" r:id="rId32"/>
    <p:sldId id="1130" r:id="rId33"/>
    <p:sldId id="1050" r:id="rId34"/>
    <p:sldId id="1022" r:id="rId35"/>
    <p:sldId id="1051" r:id="rId36"/>
    <p:sldId id="1131" r:id="rId37"/>
    <p:sldId id="1052" r:id="rId38"/>
    <p:sldId id="1053" r:id="rId39"/>
    <p:sldId id="1132" r:id="rId40"/>
    <p:sldId id="1141" r:id="rId41"/>
    <p:sldId id="1055" r:id="rId42"/>
    <p:sldId id="1072" r:id="rId43"/>
    <p:sldId id="1073" r:id="rId44"/>
    <p:sldId id="1074" r:id="rId45"/>
    <p:sldId id="1092" r:id="rId46"/>
    <p:sldId id="1091" r:id="rId47"/>
    <p:sldId id="1121" r:id="rId48"/>
    <p:sldId id="1060" r:id="rId49"/>
    <p:sldId id="1142" r:id="rId50"/>
    <p:sldId id="1098" r:id="rId51"/>
    <p:sldId id="1005" r:id="rId52"/>
    <p:sldId id="1006" r:id="rId53"/>
    <p:sldId id="1139" r:id="rId54"/>
    <p:sldId id="1101" r:id="rId55"/>
    <p:sldId id="1102" r:id="rId56"/>
    <p:sldId id="1103" r:id="rId57"/>
    <p:sldId id="1104" r:id="rId58"/>
    <p:sldId id="1119" r:id="rId59"/>
    <p:sldId id="1106" r:id="rId60"/>
    <p:sldId id="1136" r:id="rId61"/>
    <p:sldId id="1107" r:id="rId62"/>
    <p:sldId id="1108" r:id="rId63"/>
    <p:sldId id="1109" r:id="rId64"/>
    <p:sldId id="1115" r:id="rId65"/>
    <p:sldId id="1137" r:id="rId66"/>
    <p:sldId id="1111" r:id="rId67"/>
    <p:sldId id="1116" r:id="rId68"/>
    <p:sldId id="1113" r:id="rId69"/>
    <p:sldId id="1118" r:id="rId70"/>
    <p:sldId id="1138" r:id="rId71"/>
  </p:sldIdLst>
  <p:sldSz cx="9144000" cy="6858000" type="screen4x3"/>
  <p:notesSz cx="6858000" cy="9144000"/>
  <p:custDataLst>
    <p:tags r:id="rId7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95"/>
    <p:restoredTop sz="94726"/>
  </p:normalViewPr>
  <p:slideViewPr>
    <p:cSldViewPr showGuides="1">
      <p:cViewPr varScale="1">
        <p:scale>
          <a:sx n="120" d="100"/>
          <a:sy n="120" d="100"/>
        </p:scale>
        <p:origin x="1120" y="184"/>
      </p:cViewPr>
      <p:guideLst>
        <p:guide orient="horz" pos="15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528D120-77B9-3B49-91D6-361E2FDE10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D0C2B97-1BFF-3040-8A4A-A2919CB2EB7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E1A47276-504F-5548-BDBE-6570A06826C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8D3B31C-34A8-2049-BF27-A9D62DD9409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1728D75-30F4-EE4F-9F91-845FBB9125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A5E1983C-6FBF-7B49-BE2B-5287DDF1D1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AB071C76-804C-5841-8A1C-382B9BBC923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675946FC-A26D-3673-194A-A234A2AB54B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017810AB-76AA-4949-895F-8DDBBE12721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89DEF3E2-B318-2942-A97D-738585BBF8E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CE4A90CA-4ACC-4246-813A-91FD68E69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CCAD9CDC-288D-314A-BE0D-6B8E0C5DAA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60524005-8E69-4785-BBA2-E89214598A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6CFE571-2A6C-5643-86B5-C64E23938FC0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8B550628-7DE7-7AA1-37F4-87D34DB9E5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>
            <a:extLst>
              <a:ext uri="{FF2B5EF4-FFF2-40B4-BE49-F238E27FC236}">
                <a16:creationId xmlns:a16="http://schemas.microsoft.com/office/drawing/2014/main" id="{E7DBDB07-E001-4247-BCB3-FCF33810AF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5EEDB18D-BF43-455D-153D-1E4588CCC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2711E31-6E72-414D-8DB1-74AB0B1A9F2B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5BB882AD-E063-C837-F04A-FB6A6FC876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2B989087-3E89-9543-86FB-38CF6A5FFC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6C3D3-68D0-F621-0BD4-4C2A1869C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38D51401-5BAC-3A77-0A20-51B247EC9C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2711E31-6E72-414D-8DB1-74AB0B1A9F2B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A226665-FE01-8E72-CD6D-C16BE9FE1C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EF943747-A544-B6C0-59B2-BA0C48CF8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896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5A7BD-4CED-D2AE-52C9-3B56E874C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F115FCFE-B08B-3A86-ACF7-8C87F6B740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2711E31-6E72-414D-8DB1-74AB0B1A9F2B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A07A27FD-7E90-4335-805B-D55C0C8D86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D4D853A1-B91D-9B7F-E25B-009E3B42C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56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D2AE3857-56B2-519A-B027-4843DD3F6D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0641A35-B81A-E04F-91DF-9E6CAFACF517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A0852B41-8401-292D-914D-29BF0A3994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B6C911C9-3274-264A-8CF7-8545058605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6A997B45-D1FF-DAE4-C47D-2A7652781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276C252-6634-F643-9DB8-9485EEC83F3E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2530" name="Rectangle 1026">
            <a:extLst>
              <a:ext uri="{FF2B5EF4-FFF2-40B4-BE49-F238E27FC236}">
                <a16:creationId xmlns:a16="http://schemas.microsoft.com/office/drawing/2014/main" id="{8971E3E1-D8AC-5FB7-7685-7B1948DA0B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6707" name="Rectangle 1027">
            <a:extLst>
              <a:ext uri="{FF2B5EF4-FFF2-40B4-BE49-F238E27FC236}">
                <a16:creationId xmlns:a16="http://schemas.microsoft.com/office/drawing/2014/main" id="{8118267C-A483-FD4E-A85A-2B909E770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6B591F72-D9B5-4ED7-DD91-DC5025B2C0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DF7EF17-2C7A-BE41-97D3-A347C76AF458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7EB897BA-15B0-124F-3AB2-0EC95CED97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2611" name="Rectangle 3">
            <a:extLst>
              <a:ext uri="{FF2B5EF4-FFF2-40B4-BE49-F238E27FC236}">
                <a16:creationId xmlns:a16="http://schemas.microsoft.com/office/drawing/2014/main" id="{D62EC58A-1B55-F34A-A797-B2D4E9F04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E2D5629B-9315-C838-9B43-EAAD74115B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71F8312-DDF9-CA4A-9F22-4DB2C2252A24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704B2F9C-A8C3-F3C7-F6C3-A1F3CC18D5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43" name="Rectangle 3">
            <a:extLst>
              <a:ext uri="{FF2B5EF4-FFF2-40B4-BE49-F238E27FC236}">
                <a16:creationId xmlns:a16="http://schemas.microsoft.com/office/drawing/2014/main" id="{2BFEF78F-ACB3-9C44-9654-E4B4B702F2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Diffuse thickening of the glomerular basement membrane.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AC537881-706F-A669-22C4-5447D98AFD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00235BE-618D-F944-9361-F22894DC94AE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1F5AEC89-5F9B-ADD8-89EE-507C5927E9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0691" name="Rectangle 3">
            <a:extLst>
              <a:ext uri="{FF2B5EF4-FFF2-40B4-BE49-F238E27FC236}">
                <a16:creationId xmlns:a16="http://schemas.microsoft.com/office/drawing/2014/main" id="{8E3B8808-316A-984A-80F2-005CE546C0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sz="1100" dirty="0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53084039-490E-23A2-CBDE-2E6F621708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3D3BBB3-40B7-F544-8659-62A16B9C6E7C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A1542376-ADAB-79CD-3533-632B6A74E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A8129C23-DFBC-F74E-8544-A07AD0BFA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C831634F-D7C0-18B7-ECD8-F6AB874906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2851526-21D2-7740-B89F-6C82FFF231F6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7146EE6C-72BD-789A-740A-AAE054D42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0A9B9DF1-BA98-3248-ABA4-AA3EE9CEB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E34AE617-525E-F7C8-40EE-F98FB86F86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F4802ED-6817-764A-97CA-50D22EDA0361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3002688D-6A57-11A8-6305-443D104C1A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>
            <a:extLst>
              <a:ext uri="{FF2B5EF4-FFF2-40B4-BE49-F238E27FC236}">
                <a16:creationId xmlns:a16="http://schemas.microsoft.com/office/drawing/2014/main" id="{46B248CB-D1D6-064B-841A-8956242600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F990D10C-FF48-9228-06FE-A0FEAA9D62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9730C17-301E-EF41-B6FE-D94E852C1C14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DD79BDAA-EF87-2B6A-92C8-833AA16FFE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>
            <a:extLst>
              <a:ext uri="{FF2B5EF4-FFF2-40B4-BE49-F238E27FC236}">
                <a16:creationId xmlns:a16="http://schemas.microsoft.com/office/drawing/2014/main" id="{46B248CB-D1D6-064B-841A-8956242600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165FA406-C8AF-B4EC-97B8-F28656090D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AF4D208-BDCB-BF46-98B0-31C9037FB988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58998990-A0DA-0CE5-622E-4739143F59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6835" name="Rectangle 3">
            <a:extLst>
              <a:ext uri="{FF2B5EF4-FFF2-40B4-BE49-F238E27FC236}">
                <a16:creationId xmlns:a16="http://schemas.microsoft.com/office/drawing/2014/main" id="{5A4DC9AF-BBA8-9E46-B407-04703842B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4E8788B0-F081-FFBE-9DA0-D1C2A6A7AF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E3EDB7A-1C8B-F54E-A5E6-E7734F69FF10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CF80008B-AB7C-FF73-FCD2-E247A4E1DE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4787" name="Rectangle 3">
            <a:extLst>
              <a:ext uri="{FF2B5EF4-FFF2-40B4-BE49-F238E27FC236}">
                <a16:creationId xmlns:a16="http://schemas.microsoft.com/office/drawing/2014/main" id="{8343BF3C-CC08-D741-9FE6-34DF38F32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CD4C538C-BCCC-AD58-8A7C-76EECD8004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26BC67F-DEAD-3648-9AD3-19BCCCE6764A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729EB888-B373-A9A9-A414-0ADC99F01E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AABFDF35-E942-4344-AEFD-51B85F9F99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A5DCD28F-CA8B-0050-A5F0-B0C033286F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4D5358D-B0CD-EF46-BD0D-D6116613A021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B90B214E-F9D5-3FFC-DE06-169D1AC6BB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773571" name="Rectangle 3">
            <a:extLst>
              <a:ext uri="{FF2B5EF4-FFF2-40B4-BE49-F238E27FC236}">
                <a16:creationId xmlns:a16="http://schemas.microsoft.com/office/drawing/2014/main" id="{FE80969F-393B-5749-83B0-FC0CE0E343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24368CAA-C9BB-741D-1647-92304B9FB2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F4CAE6F-A615-F04B-9CA0-D3B6F78F7C04}" type="slidenum">
              <a:rPr lang="en-US" altLang="en-US" sz="120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344EB898-BFF3-72C0-BABB-B926D002F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771523" name="Rectangle 3">
            <a:extLst>
              <a:ext uri="{FF2B5EF4-FFF2-40B4-BE49-F238E27FC236}">
                <a16:creationId xmlns:a16="http://schemas.microsoft.com/office/drawing/2014/main" id="{806609A4-D730-114F-B66E-CEACF5C14F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8C1EABB8-D766-5FDD-9F75-9E6CB37C0D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05073AE-7B42-9348-903B-87816D8833BC}" type="slidenum">
              <a:rPr lang="en-US" altLang="en-US" sz="120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954B4549-14B4-779C-550D-21BBF8CFCA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6AF0567C-B575-C441-AF42-8233F0D63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DBE1D30A-59EA-2CB5-AFA9-ABAF115797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BA50499-2BB9-AB41-961C-1BCC3725AD8A}" type="slidenum">
              <a:rPr lang="en-US" altLang="en-US" sz="120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1026">
            <a:extLst>
              <a:ext uri="{FF2B5EF4-FFF2-40B4-BE49-F238E27FC236}">
                <a16:creationId xmlns:a16="http://schemas.microsoft.com/office/drawing/2014/main" id="{F77AF15D-99DA-ED03-910E-5FD3B820FD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769475" name="Rectangle 1027">
            <a:extLst>
              <a:ext uri="{FF2B5EF4-FFF2-40B4-BE49-F238E27FC236}">
                <a16:creationId xmlns:a16="http://schemas.microsoft.com/office/drawing/2014/main" id="{D0F87D8D-1886-F647-A392-AC8DB0ECE2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5B0B05D6-D65F-9B7C-6801-18CD0B520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107B102-2EEB-1749-A7E4-D230097ED96D}" type="slidenum">
              <a:rPr lang="en-US" altLang="en-US" sz="120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AE192E00-5AFA-B7A7-7120-271D625D64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3699" name="Rectangle 3">
            <a:extLst>
              <a:ext uri="{FF2B5EF4-FFF2-40B4-BE49-F238E27FC236}">
                <a16:creationId xmlns:a16="http://schemas.microsoft.com/office/drawing/2014/main" id="{1CED6CD3-4E94-914A-B0DD-4EF1732A4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F419CAD9-DCC1-D481-6323-E35C55153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4974871-4C27-4F4C-9C03-885E3AC86868}" type="slidenum">
              <a:rPr lang="en-US" altLang="en-US" sz="120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103D800C-CA9E-E8C3-F5D2-FB99AD1B70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5619" name="Rectangle 3">
            <a:extLst>
              <a:ext uri="{FF2B5EF4-FFF2-40B4-BE49-F238E27FC236}">
                <a16:creationId xmlns:a16="http://schemas.microsoft.com/office/drawing/2014/main" id="{31E3A124-462A-B840-8786-9145D5791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6B0FE38A-3333-CE59-F1F1-B3C8460893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88C7815-0907-DB42-ACB8-18CEC68C12E9}" type="slidenum">
              <a:rPr lang="en-US" altLang="en-US" sz="120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7D523F14-7760-2122-80F4-81ADD7FEED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1651" name="Rectangle 3">
            <a:extLst>
              <a:ext uri="{FF2B5EF4-FFF2-40B4-BE49-F238E27FC236}">
                <a16:creationId xmlns:a16="http://schemas.microsoft.com/office/drawing/2014/main" id="{4778ED5E-4E71-F54E-9563-1EA566652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1E78D23B-DDF7-8499-B84E-B253D9D3CC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CE2AEB02-C3A4-1843-BF57-C29BC1E1C802}" type="slidenum">
              <a:rPr lang="en-US" altLang="en-US" sz="120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DB6C314F-E277-36E0-8890-FF57577B04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3811" name="Rectangle 3">
            <a:extLst>
              <a:ext uri="{FF2B5EF4-FFF2-40B4-BE49-F238E27FC236}">
                <a16:creationId xmlns:a16="http://schemas.microsoft.com/office/drawing/2014/main" id="{4DB3D346-5748-DC45-97C4-182A65EB43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D8020BF9-3849-AED9-5BF8-E24DD89D98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61F9D1F-CA2E-1A4C-B652-A9CD9AEA4320}" type="slidenum">
              <a:rPr lang="en-US" altLang="en-US" sz="120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DC154A4D-6898-C2A5-33BB-F4A1A4356B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04417D5F-A471-0E42-90BA-57107A9E1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1195CA09-970D-C171-1AB1-B64C9B372B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7671C27-2613-DB4A-827A-9C17A359E1BD}" type="slidenum">
              <a:rPr lang="en-US" altLang="en-US" sz="1200">
                <a:latin typeface="Arial" panose="020B0604020202020204" pitchFamily="34" charset="0"/>
              </a:rPr>
              <a:pPr/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1026">
            <a:extLst>
              <a:ext uri="{FF2B5EF4-FFF2-40B4-BE49-F238E27FC236}">
                <a16:creationId xmlns:a16="http://schemas.microsoft.com/office/drawing/2014/main" id="{04337FD0-E58C-170F-C79D-8B0CADA38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785859" name="Rectangle 1027">
            <a:extLst>
              <a:ext uri="{FF2B5EF4-FFF2-40B4-BE49-F238E27FC236}">
                <a16:creationId xmlns:a16="http://schemas.microsoft.com/office/drawing/2014/main" id="{C956A46E-B971-E949-8285-94940AC50B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71261F66-FB19-A322-D791-4A39230B4F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53EC6EC-491B-A649-8E34-03FD893B0E6F}" type="slidenum">
              <a:rPr lang="en-US" altLang="en-US" sz="1200"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137F426D-8690-E2DE-346B-A377CCD386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7795" name="Rectangle 3">
            <a:extLst>
              <a:ext uri="{FF2B5EF4-FFF2-40B4-BE49-F238E27FC236}">
                <a16:creationId xmlns:a16="http://schemas.microsoft.com/office/drawing/2014/main" id="{AD108606-7D7F-AE4E-BEB4-00ADC5CDD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CAC0EA90-B24B-DC4A-7C7D-7B4F5F9A62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5D6E055-FBE3-7B49-972C-A1E166F3DD51}" type="slidenum">
              <a:rPr lang="en-US" altLang="en-US" sz="1200"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265407CF-7F9B-335C-EB4C-6BE5A58414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43" name="Rectangle 3">
            <a:extLst>
              <a:ext uri="{FF2B5EF4-FFF2-40B4-BE49-F238E27FC236}">
                <a16:creationId xmlns:a16="http://schemas.microsoft.com/office/drawing/2014/main" id="{89CE4F47-B4D7-2441-B89C-AC78AE2FB2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286880B1-24B2-B272-C04A-B1437B0763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AEFEA45-C3D8-5E49-81D4-00281705C23C}" type="slidenum">
              <a:rPr lang="en-US" altLang="en-US" sz="1200"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ECAA356A-71D9-9A55-EBBD-FAD3D08838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41EA8FDB-32A5-5049-9CD6-6B621FFD8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7D572051-F0EF-8199-0882-44F1691DFC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C4E3BF1-93CA-3B40-BB08-5E0204CA1E0C}" type="slidenum">
              <a:rPr lang="en-US" altLang="en-US" sz="1200"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682" name="Rectangle 1026">
            <a:extLst>
              <a:ext uri="{FF2B5EF4-FFF2-40B4-BE49-F238E27FC236}">
                <a16:creationId xmlns:a16="http://schemas.microsoft.com/office/drawing/2014/main" id="{A930FF33-2E68-89B4-B5DA-B78E196313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787907" name="Rectangle 1027">
            <a:extLst>
              <a:ext uri="{FF2B5EF4-FFF2-40B4-BE49-F238E27FC236}">
                <a16:creationId xmlns:a16="http://schemas.microsoft.com/office/drawing/2014/main" id="{BCA62339-25BA-DC44-AB6F-DD140449B5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5929DB48-E07C-70C1-5264-D05816C764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C2A3E0FE-8C05-714D-9FA4-D4796DCDF808}" type="slidenum">
              <a:rPr lang="en-US" altLang="en-US" sz="1200">
                <a:latin typeface="Arial" panose="020B0604020202020204" pitchFamily="34" charset="0"/>
              </a:rPr>
              <a:pPr/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B6CE0A99-88AE-80AD-C818-CB9A5743DB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798147" name="Rectangle 3">
            <a:extLst>
              <a:ext uri="{FF2B5EF4-FFF2-40B4-BE49-F238E27FC236}">
                <a16:creationId xmlns:a16="http://schemas.microsoft.com/office/drawing/2014/main" id="{F3ED40ED-557E-2741-89D9-F1796E31D4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8E39712F-3C2D-4232-56D6-3820E5272D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482D1A3-9348-BB45-AC2C-0514F94B7BF3}" type="slidenum">
              <a:rPr lang="en-US" altLang="en-US" sz="1200">
                <a:latin typeface="Arial" panose="020B0604020202020204" pitchFamily="34" charset="0"/>
              </a:rPr>
              <a:pPr/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CB2EA35B-89EB-10EC-298B-BAE10E0B8A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73484B44-2836-584A-9B84-7AB077A4B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ED8ACE4A-E68B-7938-7F37-E7091C3FBD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A55F788-5546-2C4D-9189-943BFA6D9D27}" type="slidenum">
              <a:rPr lang="en-US" altLang="en-US" sz="1200">
                <a:latin typeface="Arial" panose="020B0604020202020204" pitchFamily="34" charset="0"/>
              </a:rPr>
              <a:pPr/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1026">
            <a:extLst>
              <a:ext uri="{FF2B5EF4-FFF2-40B4-BE49-F238E27FC236}">
                <a16:creationId xmlns:a16="http://schemas.microsoft.com/office/drawing/2014/main" id="{B2A3D893-65CB-F4FF-3C89-94C52FCFDC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789955" name="Rectangle 1027">
            <a:extLst>
              <a:ext uri="{FF2B5EF4-FFF2-40B4-BE49-F238E27FC236}">
                <a16:creationId xmlns:a16="http://schemas.microsoft.com/office/drawing/2014/main" id="{8CE1A71A-8F04-BD4B-A809-CD557B680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90E52BB0-12C4-5282-35E2-A4C85B5F97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C352965E-405D-2249-A1F5-547060961F3F}" type="slidenum">
              <a:rPr lang="en-US" altLang="en-US" sz="1200">
                <a:latin typeface="Arial" panose="020B0604020202020204" pitchFamily="34" charset="0"/>
              </a:rPr>
              <a:pPr/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20C55321-A49D-1E72-D825-7F28F716BA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2131" name="Rectangle 3">
            <a:extLst>
              <a:ext uri="{FF2B5EF4-FFF2-40B4-BE49-F238E27FC236}">
                <a16:creationId xmlns:a16="http://schemas.microsoft.com/office/drawing/2014/main" id="{E2FAC623-399C-E545-B06F-691C4C57C8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614AD028-D27A-F226-3A74-0CC545537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87F5428-8E0C-3640-B4F9-07986C7E7403}" type="slidenum">
              <a:rPr lang="en-US" altLang="en-US" sz="1200">
                <a:latin typeface="Arial" panose="020B0604020202020204" pitchFamily="34" charset="0"/>
              </a:rPr>
              <a:pPr/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85BAAC69-C93C-EEA6-4258-27861B70A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03" name="Rectangle 3">
            <a:extLst>
              <a:ext uri="{FF2B5EF4-FFF2-40B4-BE49-F238E27FC236}">
                <a16:creationId xmlns:a16="http://schemas.microsoft.com/office/drawing/2014/main" id="{3CD11CCB-7F92-9141-97A9-C4C68CFB83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939A83E6-42C0-17BF-AD93-5D508D6908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C0CB2D3-C463-AB4C-89B9-922C10789AEB}" type="slidenum">
              <a:rPr lang="en-US" altLang="en-US" sz="1200">
                <a:latin typeface="Arial" panose="020B0604020202020204" pitchFamily="34" charset="0"/>
              </a:rPr>
              <a:pPr/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6C4F2B1D-0D6E-E00F-CF0D-042A606A95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26547ABD-D5E3-F844-AE1E-3B787D5A0B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2079CC9C-9F7C-FC0D-8E77-5FB9C21833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97CA37F-9DAA-E44E-ACD0-512C8B48D7D4}" type="slidenum">
              <a:rPr lang="en-US" altLang="en-US" sz="1200">
                <a:latin typeface="Arial" panose="020B0604020202020204" pitchFamily="34" charset="0"/>
              </a:rPr>
              <a:pPr/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36C5BD5C-EE86-7BD3-F356-DE9E21455F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794051" name="Rectangle 3">
            <a:extLst>
              <a:ext uri="{FF2B5EF4-FFF2-40B4-BE49-F238E27FC236}">
                <a16:creationId xmlns:a16="http://schemas.microsoft.com/office/drawing/2014/main" id="{0EADB2A7-8459-6C42-AB69-CB2ABC0A19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40C522C0-1699-8671-4C4A-BAC3761006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BEE0423-B2E4-FD42-B506-E9FB433F3335}" type="slidenum">
              <a:rPr lang="en-US" altLang="en-US" sz="1200">
                <a:latin typeface="Arial" panose="020B0604020202020204" pitchFamily="34" charset="0"/>
              </a:rPr>
              <a:pPr/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FFE95D77-57B9-8D8C-5A38-1119423677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6099" name="Rectangle 3">
            <a:extLst>
              <a:ext uri="{FF2B5EF4-FFF2-40B4-BE49-F238E27FC236}">
                <a16:creationId xmlns:a16="http://schemas.microsoft.com/office/drawing/2014/main" id="{489AB155-998C-D141-B754-16574D231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91A646E3-64AC-D766-27A4-78F155BFF3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B074A23-A0FC-2F48-893C-51FEB5662180}" type="slidenum">
              <a:rPr lang="en-US" altLang="en-US" sz="1200">
                <a:latin typeface="Arial" panose="020B0604020202020204" pitchFamily="34" charset="0"/>
              </a:rPr>
              <a:pPr/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2CDFC146-70DF-6583-1278-22EE279A3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20C72FF1-3D83-9C43-B718-CAB144BA2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71AA3E79-0BA3-26A1-099B-8A271FFB3E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4A500AA-A043-4B4E-8A8F-8049B63BB80F}" type="slidenum">
              <a:rPr lang="en-US" altLang="en-US" sz="1200">
                <a:latin typeface="Arial" panose="020B0604020202020204" pitchFamily="34" charset="0"/>
              </a:rPr>
              <a:pPr/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CFBC341B-52BB-0BF2-20CA-E6BD7D83C2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20C72FF1-3D83-9C43-B718-CAB144BA2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2D6A00BF-0E32-92D5-70D2-1DAC21BC77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A678808-A021-7E46-9477-BB4C29D39FF5}" type="slidenum">
              <a:rPr lang="en-US" altLang="en-US" sz="1200">
                <a:latin typeface="Arial" panose="020B0604020202020204" pitchFamily="34" charset="0"/>
              </a:rPr>
              <a:pPr/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4429A05A-80AF-835F-9830-8F0EF10E5A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00195" name="Rectangle 3">
            <a:extLst>
              <a:ext uri="{FF2B5EF4-FFF2-40B4-BE49-F238E27FC236}">
                <a16:creationId xmlns:a16="http://schemas.microsoft.com/office/drawing/2014/main" id="{3C2F594E-08B1-554D-B765-D0BFD58AE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altLang="ja-JP" dirty="0">
                <a:latin typeface="Arial"/>
                <a:cs typeface="+mn-cs"/>
              </a:rPr>
              <a:t> </a:t>
            </a: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7C296B95-15A8-3DA3-B200-AA65A81031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388FA42-1A39-6845-B466-64893938839F}" type="slidenum">
              <a:rPr lang="en-US" altLang="en-US" sz="1200">
                <a:latin typeface="Arial" panose="020B0604020202020204" pitchFamily="34" charset="0"/>
              </a:rPr>
              <a:pPr/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B41D237E-415D-7BA2-31FB-5760EA491E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5011" name="Rectangle 3">
            <a:extLst>
              <a:ext uri="{FF2B5EF4-FFF2-40B4-BE49-F238E27FC236}">
                <a16:creationId xmlns:a16="http://schemas.microsoft.com/office/drawing/2014/main" id="{53535DCE-D235-FD4A-9489-46B4B827D8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EBB0B9C8-FB90-A7AC-B981-59308B87F8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0753206-0A5B-F540-B6CC-4F69D3582D15}" type="slidenum">
              <a:rPr lang="en-US" altLang="en-US" sz="1200">
                <a:latin typeface="Arial" panose="020B0604020202020204" pitchFamily="34" charset="0"/>
              </a:rPr>
              <a:pPr/>
              <a:t>43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969858C3-6ECB-F13B-B66A-698326F159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7059" name="Rectangle 3">
            <a:extLst>
              <a:ext uri="{FF2B5EF4-FFF2-40B4-BE49-F238E27FC236}">
                <a16:creationId xmlns:a16="http://schemas.microsoft.com/office/drawing/2014/main" id="{9E4C4049-D809-1B42-970D-BE5A45D6C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662641FF-C07D-2544-F1B2-F32FFDEA74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806E36D-3FD1-3A4F-ACC0-503210350B18}" type="slidenum">
              <a:rPr lang="en-US" altLang="en-US" sz="1200">
                <a:latin typeface="Arial" panose="020B0604020202020204" pitchFamily="34" charset="0"/>
              </a:rPr>
              <a:pPr/>
              <a:t>44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E13B73F9-2B66-1D29-2D6B-2ECB73D45B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9107" name="Rectangle 3">
            <a:extLst>
              <a:ext uri="{FF2B5EF4-FFF2-40B4-BE49-F238E27FC236}">
                <a16:creationId xmlns:a16="http://schemas.microsoft.com/office/drawing/2014/main" id="{D5A5B007-FE07-B640-843E-1E3AC79EE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914461AF-5E1C-C436-7DBE-F30E003978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3CFC76A-1A79-1F4A-941D-D97153E68247}" type="slidenum">
              <a:rPr lang="en-US" altLang="en-US" sz="1200">
                <a:latin typeface="Arial" panose="020B0604020202020204" pitchFamily="34" charset="0"/>
              </a:rPr>
              <a:pPr/>
              <a:t>45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D0E7AE2B-7CDB-0DAD-2C46-227D983924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8019" name="Rectangle 3">
            <a:extLst>
              <a:ext uri="{FF2B5EF4-FFF2-40B4-BE49-F238E27FC236}">
                <a16:creationId xmlns:a16="http://schemas.microsoft.com/office/drawing/2014/main" id="{076FE9EB-0A2E-4B4A-97A6-16B5E12BF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E7CA849C-1F55-654F-2993-0730D83962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27BE9ED-D869-A843-963B-B83E5BB6C2CE}" type="slidenum">
              <a:rPr lang="en-US" altLang="en-US" sz="1200">
                <a:latin typeface="Arial" panose="020B0604020202020204" pitchFamily="34" charset="0"/>
              </a:rPr>
              <a:pPr/>
              <a:t>46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10469F6B-F08D-B27B-6F90-6D163ED799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75971" name="Rectangle 3">
            <a:extLst>
              <a:ext uri="{FF2B5EF4-FFF2-40B4-BE49-F238E27FC236}">
                <a16:creationId xmlns:a16="http://schemas.microsoft.com/office/drawing/2014/main" id="{F8FFE53D-8BAC-3646-8837-D805A5611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C40870A7-865E-98A5-24D7-8B543F6DAA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8DDA182-E376-5F41-BA3C-C4BE82C2B905}" type="slidenum">
              <a:rPr lang="en-US" altLang="en-US" sz="1200">
                <a:latin typeface="Arial" panose="020B0604020202020204" pitchFamily="34" charset="0"/>
              </a:rPr>
              <a:pPr/>
              <a:t>47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1026">
            <a:extLst>
              <a:ext uri="{FF2B5EF4-FFF2-40B4-BE49-F238E27FC236}">
                <a16:creationId xmlns:a16="http://schemas.microsoft.com/office/drawing/2014/main" id="{8EEE82BF-4B41-5C0B-74D0-56052128AC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627" name="Rectangle 1027">
            <a:extLst>
              <a:ext uri="{FF2B5EF4-FFF2-40B4-BE49-F238E27FC236}">
                <a16:creationId xmlns:a16="http://schemas.microsoft.com/office/drawing/2014/main" id="{0EFA5DC6-5979-F14B-81BB-913C23F791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114F12A9-7994-8914-19BB-6030CA759C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225503D-B9E1-A243-8D83-627245F606B4}" type="slidenum">
              <a:rPr lang="en-US" altLang="en-US" sz="1200">
                <a:latin typeface="Arial" panose="020B0604020202020204" pitchFamily="34" charset="0"/>
              </a:rPr>
              <a:pPr/>
              <a:t>48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99EDD440-F99E-06B4-D4E9-2A4AE6E609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0435" name="Rectangle 3">
            <a:extLst>
              <a:ext uri="{FF2B5EF4-FFF2-40B4-BE49-F238E27FC236}">
                <a16:creationId xmlns:a16="http://schemas.microsoft.com/office/drawing/2014/main" id="{0214A84A-63E4-CA49-BDD0-FA0C63DF2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E38F8522-E27F-1F06-B0E7-3E97E884FB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DE136F9-15C8-A146-8198-2D47FA905F81}" type="slidenum">
              <a:rPr lang="en-US" altLang="en-US" sz="1200">
                <a:latin typeface="Arial" panose="020B0604020202020204" pitchFamily="34" charset="0"/>
              </a:rPr>
              <a:pPr/>
              <a:t>49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8D290E2E-6A0F-668D-5C56-44786C38FC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20C72FF1-3D83-9C43-B718-CAB144BA2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D870CDDD-4062-CDDF-FDB5-37C8AAEEB5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6D37F69-F5D9-7445-9380-3578E7EEA46F}" type="slidenum">
              <a:rPr lang="en-US" altLang="en-US" sz="1200">
                <a:latin typeface="Arial" panose="020B0604020202020204" pitchFamily="34" charset="0"/>
              </a:rPr>
              <a:pPr/>
              <a:t>50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F38F7961-48AC-7FEE-0492-B831AE9F0D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90307" name="Rectangle 3">
            <a:extLst>
              <a:ext uri="{FF2B5EF4-FFF2-40B4-BE49-F238E27FC236}">
                <a16:creationId xmlns:a16="http://schemas.microsoft.com/office/drawing/2014/main" id="{427F7F49-2ADB-7740-B7CE-8596D2BE9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2CB86C25-9B05-9070-0688-849599120F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70C0799-4F6A-0343-81FA-F733B4EE5251}" type="slidenum">
              <a:rPr lang="en-US" altLang="en-US" sz="1200">
                <a:latin typeface="Arial" panose="020B0604020202020204" pitchFamily="34" charset="0"/>
              </a:rPr>
              <a:pPr/>
              <a:t>51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F9903BEA-D0C6-3A8B-EE85-AE35510A5C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7315" name="Rectangle 3">
            <a:extLst>
              <a:ext uri="{FF2B5EF4-FFF2-40B4-BE49-F238E27FC236}">
                <a16:creationId xmlns:a16="http://schemas.microsoft.com/office/drawing/2014/main" id="{E936EA15-B317-0043-8E6A-E0EEDBA06D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141666F7-95A9-89BF-9ABC-A025CBA99B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0BFBAC0-FE02-9F42-A064-5264CA1090CF}" type="slidenum">
              <a:rPr lang="en-US" altLang="en-US" sz="1200">
                <a:latin typeface="Arial" panose="020B0604020202020204" pitchFamily="34" charset="0"/>
              </a:rPr>
              <a:pPr/>
              <a:t>52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F5C2A418-8F88-5C6D-82D7-A6DF7BDCDA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63" name="Rectangle 3">
            <a:extLst>
              <a:ext uri="{FF2B5EF4-FFF2-40B4-BE49-F238E27FC236}">
                <a16:creationId xmlns:a16="http://schemas.microsoft.com/office/drawing/2014/main" id="{CD2ACF8F-73BB-1B4E-A1B4-B958DF6E2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1FDB5134-A7AA-8780-CABE-9686136035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72878DC-C11B-1648-A78C-A12094955477}" type="slidenum">
              <a:rPr lang="en-US" altLang="en-US" sz="1200">
                <a:latin typeface="Arial" panose="020B0604020202020204" pitchFamily="34" charset="0"/>
              </a:rPr>
              <a:pPr/>
              <a:t>53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338B0DF3-7092-AA51-DE8C-9825148279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BF2811F9-174E-F049-854D-92DDB5A1BA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979468E4-7F64-7AF5-2695-C00B5B903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2572024-9316-F341-8CA3-94102031B68E}" type="slidenum">
              <a:rPr lang="en-US" altLang="en-US" sz="1200">
                <a:latin typeface="Arial" panose="020B0604020202020204" pitchFamily="34" charset="0"/>
              </a:rPr>
              <a:pPr/>
              <a:t>54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9C32D71E-D172-FE04-5CA4-67D483480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96451" name="Rectangle 3">
            <a:extLst>
              <a:ext uri="{FF2B5EF4-FFF2-40B4-BE49-F238E27FC236}">
                <a16:creationId xmlns:a16="http://schemas.microsoft.com/office/drawing/2014/main" id="{0F8E5D8C-B5CE-814A-B3CE-66DAB0C17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>
            <a:extLst>
              <a:ext uri="{FF2B5EF4-FFF2-40B4-BE49-F238E27FC236}">
                <a16:creationId xmlns:a16="http://schemas.microsoft.com/office/drawing/2014/main" id="{1171C9B9-9B19-F3F9-9475-0E049EC815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A41FA50-A2D1-744D-904A-998817BFF6E9}" type="slidenum">
              <a:rPr lang="en-US" altLang="en-US" sz="1200">
                <a:latin typeface="Arial" panose="020B0604020202020204" pitchFamily="34" charset="0"/>
              </a:rPr>
              <a:pPr/>
              <a:t>55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FD96C99C-53D5-A4B2-B3F0-E12EE050FE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8499" name="Rectangle 3">
            <a:extLst>
              <a:ext uri="{FF2B5EF4-FFF2-40B4-BE49-F238E27FC236}">
                <a16:creationId xmlns:a16="http://schemas.microsoft.com/office/drawing/2014/main" id="{8C1E589C-F7BF-3E4E-874C-31DF35634F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>
            <a:extLst>
              <a:ext uri="{FF2B5EF4-FFF2-40B4-BE49-F238E27FC236}">
                <a16:creationId xmlns:a16="http://schemas.microsoft.com/office/drawing/2014/main" id="{57E9ED42-33D6-BBE1-ADAE-8FC6281228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0698878-EE17-8144-A43E-7AFDEE22D6B3}" type="slidenum">
              <a:rPr lang="en-US" altLang="en-US" sz="1200">
                <a:latin typeface="Arial" panose="020B0604020202020204" pitchFamily="34" charset="0"/>
              </a:rPr>
              <a:pPr/>
              <a:t>56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CD76ADE7-DD54-F574-25A9-809AE74A97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04643" name="Rectangle 3">
            <a:extLst>
              <a:ext uri="{FF2B5EF4-FFF2-40B4-BE49-F238E27FC236}">
                <a16:creationId xmlns:a16="http://schemas.microsoft.com/office/drawing/2014/main" id="{FDBD1497-EF2B-384F-8706-DEC2F922A0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6CDCC7F9-02C0-D233-A097-4C6A098D07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CB95FF09-BD52-7A42-9A6E-2F7B40845E49}" type="slidenum">
              <a:rPr lang="en-US" altLang="en-US" sz="1200">
                <a:latin typeface="Arial" panose="020B0604020202020204" pitchFamily="34" charset="0"/>
              </a:rPr>
              <a:pPr/>
              <a:t>57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DC6FC6A6-11F3-1F7F-A774-16CC98771F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06691" name="Rectangle 3">
            <a:extLst>
              <a:ext uri="{FF2B5EF4-FFF2-40B4-BE49-F238E27FC236}">
                <a16:creationId xmlns:a16="http://schemas.microsoft.com/office/drawing/2014/main" id="{80E05324-2561-FD45-9EA4-1C7D65380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71B391D5-3C7B-402C-6186-9AEB9E8B11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4E004BB-F01F-1F43-887D-CB42D3B1D382}" type="slidenum">
              <a:rPr lang="en-US" altLang="en-US" sz="1200">
                <a:latin typeface="Arial" panose="020B0604020202020204" pitchFamily="34" charset="0"/>
              </a:rPr>
              <a:pPr/>
              <a:t>58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AC41A4AB-8452-4744-CF92-1E5C71C68F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1507" name="Rectangle 3">
            <a:extLst>
              <a:ext uri="{FF2B5EF4-FFF2-40B4-BE49-F238E27FC236}">
                <a16:creationId xmlns:a16="http://schemas.microsoft.com/office/drawing/2014/main" id="{B9CA7F45-D6A5-734F-8151-5F888393B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8A5A0D6E-5C8E-01D8-2BD8-CBE162BD16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79606AE-1D06-8C46-BE6C-6CABD786BA93}" type="slidenum">
              <a:rPr lang="en-US" altLang="en-US" sz="1200">
                <a:latin typeface="Arial" panose="020B0604020202020204" pitchFamily="34" charset="0"/>
              </a:rPr>
              <a:pPr/>
              <a:t>59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2483198C-C2E2-A16F-FCE3-769EDB293C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0787" name="Rectangle 3">
            <a:extLst>
              <a:ext uri="{FF2B5EF4-FFF2-40B4-BE49-F238E27FC236}">
                <a16:creationId xmlns:a16="http://schemas.microsoft.com/office/drawing/2014/main" id="{74C55A0D-B660-924E-979E-F8186FFDEB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231EA861-C857-0757-08D6-C8F5A27FE4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A9A0707-2181-5143-96D7-B723E4A78F43}" type="slidenum">
              <a:rPr lang="en-US" altLang="en-US" sz="1200">
                <a:latin typeface="Arial" panose="020B0604020202020204" pitchFamily="34" charset="0"/>
              </a:rPr>
              <a:pPr/>
              <a:t>60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1DB08BDF-C67B-9A4C-BEFF-0913E1BE3B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4E27426E-BB0A-6241-A35F-9DAFC64CBD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5FED7B51-9FFA-B696-7978-AB8D3AF01E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E3EA31D-29D1-2243-9C3E-E90AD38F73D2}" type="slidenum">
              <a:rPr lang="en-US" altLang="en-US" sz="1200">
                <a:latin typeface="Arial" panose="020B0604020202020204" pitchFamily="34" charset="0"/>
              </a:rPr>
              <a:pPr/>
              <a:t>61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6533D105-CF98-B3E9-045D-020E3A52E3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12835" name="Rectangle 3">
            <a:extLst>
              <a:ext uri="{FF2B5EF4-FFF2-40B4-BE49-F238E27FC236}">
                <a16:creationId xmlns:a16="http://schemas.microsoft.com/office/drawing/2014/main" id="{E25EB09A-A9F3-9F48-93AF-F89D2F36E5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>
            <a:extLst>
              <a:ext uri="{FF2B5EF4-FFF2-40B4-BE49-F238E27FC236}">
                <a16:creationId xmlns:a16="http://schemas.microsoft.com/office/drawing/2014/main" id="{B0E1138A-1E6E-E73D-A7A4-A03E3320FC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958AD58-649F-544C-B432-01503071E9C3}" type="slidenum">
              <a:rPr lang="en-US" altLang="en-US" sz="1200">
                <a:latin typeface="Arial" panose="020B0604020202020204" pitchFamily="34" charset="0"/>
              </a:rPr>
              <a:pPr/>
              <a:t>62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183684F1-BFB2-046E-0E5F-DFEE7B472C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883" name="Rectangle 3">
            <a:extLst>
              <a:ext uri="{FF2B5EF4-FFF2-40B4-BE49-F238E27FC236}">
                <a16:creationId xmlns:a16="http://schemas.microsoft.com/office/drawing/2014/main" id="{3B96C56C-C2EC-5A41-8AA1-B8A60096B2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A0800EC8-0F5C-DE54-E91F-A9FF4B2C61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75FD349-94B8-6B47-ABBC-1F8AA1389B97}" type="slidenum">
              <a:rPr lang="en-US" altLang="en-US" sz="1200">
                <a:latin typeface="Arial" panose="020B0604020202020204" pitchFamily="34" charset="0"/>
              </a:rPr>
              <a:pPr/>
              <a:t>63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894C3E88-8F80-3BCA-66F1-57F3544C1C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16931" name="Rectangle 3">
            <a:extLst>
              <a:ext uri="{FF2B5EF4-FFF2-40B4-BE49-F238E27FC236}">
                <a16:creationId xmlns:a16="http://schemas.microsoft.com/office/drawing/2014/main" id="{342DAEAF-6B8A-5F4D-8FB7-BAC63BF84B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  <a:p>
            <a:pPr marL="228600" indent="-228600">
              <a:buClr>
                <a:srgbClr val="66CCFF"/>
              </a:buClr>
              <a:buSzPct val="110000"/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7A6A81C9-2E43-D43D-B461-078CA662C9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228FFC1-7778-6C4B-AA05-E5889E8036D5}" type="slidenum">
              <a:rPr lang="en-US" altLang="en-US" sz="1200">
                <a:latin typeface="Arial" panose="020B0604020202020204" pitchFamily="34" charset="0"/>
              </a:rPr>
              <a:pPr/>
              <a:t>64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F0D378E0-6803-FF12-275F-2FBED91F44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3315" name="Rectangle 3">
            <a:extLst>
              <a:ext uri="{FF2B5EF4-FFF2-40B4-BE49-F238E27FC236}">
                <a16:creationId xmlns:a16="http://schemas.microsoft.com/office/drawing/2014/main" id="{C7D5D10F-D9F3-AB4E-9A2D-7055ABEC5D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>
            <a:extLst>
              <a:ext uri="{FF2B5EF4-FFF2-40B4-BE49-F238E27FC236}">
                <a16:creationId xmlns:a16="http://schemas.microsoft.com/office/drawing/2014/main" id="{D7B6108D-4258-F7AA-C9EB-9CA9C969ED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9E10E71-C250-C347-BCFB-C2CC687534E3}" type="slidenum">
              <a:rPr lang="en-US" altLang="en-US" sz="1200">
                <a:latin typeface="Arial" panose="020B0604020202020204" pitchFamily="34" charset="0"/>
              </a:rPr>
              <a:pPr/>
              <a:t>65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C183C29F-2E39-1445-6C11-AB9E86D031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736A6943-431D-6646-AA8E-B1D3B6BC0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>
            <a:extLst>
              <a:ext uri="{FF2B5EF4-FFF2-40B4-BE49-F238E27FC236}">
                <a16:creationId xmlns:a16="http://schemas.microsoft.com/office/drawing/2014/main" id="{D96EC888-530F-0A6C-3D78-97C33DD4A6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9BB0380-4D68-144B-85DE-6E83A51FA4E2}" type="slidenum">
              <a:rPr lang="en-US" altLang="en-US" sz="1200">
                <a:latin typeface="Arial" panose="020B0604020202020204" pitchFamily="34" charset="0"/>
              </a:rPr>
              <a:pPr/>
              <a:t>66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08B72368-FEE3-4AD7-5F7D-70605724E9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23075" name="Rectangle 3">
            <a:extLst>
              <a:ext uri="{FF2B5EF4-FFF2-40B4-BE49-F238E27FC236}">
                <a16:creationId xmlns:a16="http://schemas.microsoft.com/office/drawing/2014/main" id="{FADEC2AF-E935-DE44-9481-EA2C807435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sz="11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>
            <a:extLst>
              <a:ext uri="{FF2B5EF4-FFF2-40B4-BE49-F238E27FC236}">
                <a16:creationId xmlns:a16="http://schemas.microsoft.com/office/drawing/2014/main" id="{7EEA69BF-837C-FC88-D09C-1C50595A9F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CFBC4CA-2421-D442-AA49-6930D8B768ED}" type="slidenum">
              <a:rPr lang="en-US" altLang="en-US" sz="1200">
                <a:latin typeface="Arial" panose="020B0604020202020204" pitchFamily="34" charset="0"/>
              </a:rPr>
              <a:pPr/>
              <a:t>67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BA84C828-6CCE-EACA-07ED-88D980B9C8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63" name="Rectangle 3">
            <a:extLst>
              <a:ext uri="{FF2B5EF4-FFF2-40B4-BE49-F238E27FC236}">
                <a16:creationId xmlns:a16="http://schemas.microsoft.com/office/drawing/2014/main" id="{9D4BD7E0-F4FB-6647-923F-B1018FBE2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>
            <a:extLst>
              <a:ext uri="{FF2B5EF4-FFF2-40B4-BE49-F238E27FC236}">
                <a16:creationId xmlns:a16="http://schemas.microsoft.com/office/drawing/2014/main" id="{49186E83-2C15-D734-14C3-C6017225BD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040DC23-0E07-7E4A-9B15-77314D63143B}" type="slidenum">
              <a:rPr lang="en-US" altLang="en-US" sz="1200">
                <a:latin typeface="Arial" panose="020B0604020202020204" pitchFamily="34" charset="0"/>
              </a:rPr>
              <a:pPr/>
              <a:t>68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2B1923CB-A4C6-2CB4-56B1-970B2ADBDC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27171" name="Rectangle 3">
            <a:extLst>
              <a:ext uri="{FF2B5EF4-FFF2-40B4-BE49-F238E27FC236}">
                <a16:creationId xmlns:a16="http://schemas.microsoft.com/office/drawing/2014/main" id="{7B7375F2-8AC4-7F47-93A9-E541D1739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r>
              <a:rPr lang="en-US" sz="11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>
            <a:extLst>
              <a:ext uri="{FF2B5EF4-FFF2-40B4-BE49-F238E27FC236}">
                <a16:creationId xmlns:a16="http://schemas.microsoft.com/office/drawing/2014/main" id="{83307AD6-73D5-CD37-ABD9-652D046E12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94DE80D-6A6D-854C-AA81-9D37F4E2DE5D}" type="slidenum">
              <a:rPr lang="en-US" altLang="en-US" sz="1200">
                <a:latin typeface="Arial" panose="020B0604020202020204" pitchFamily="34" charset="0"/>
              </a:rPr>
              <a:pPr/>
              <a:t>69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F9455F21-D129-3FAE-7A37-FBB793A399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9459" name="Rectangle 3">
            <a:extLst>
              <a:ext uri="{FF2B5EF4-FFF2-40B4-BE49-F238E27FC236}">
                <a16:creationId xmlns:a16="http://schemas.microsoft.com/office/drawing/2014/main" id="{E20A52F7-B5EE-474B-9866-0208FEF0D7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7">
            <a:extLst>
              <a:ext uri="{FF2B5EF4-FFF2-40B4-BE49-F238E27FC236}">
                <a16:creationId xmlns:a16="http://schemas.microsoft.com/office/drawing/2014/main" id="{FF973590-0B6B-3388-6CC7-97DE5E2267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4171608-93F7-A444-B9E4-1762FDA52B50}" type="slidenum">
              <a:rPr lang="en-US" altLang="en-US" sz="1200">
                <a:latin typeface="Arial" panose="020B0604020202020204" pitchFamily="34" charset="0"/>
              </a:rPr>
              <a:pPr/>
              <a:t>70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3CE8B043-C31E-5908-C057-E018182209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5BEDCB34-10F9-0245-9242-8E81A77995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05975F-8763-48F5-2BD6-17F9E2B8B3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F85B24-15AA-04C6-E18D-0117EE14F2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B7899-DA5D-E543-05C9-D3ABF0385C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9AEA5-06C4-D343-9724-3BC961F3E0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85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6B766A-3EBF-FFE5-24AB-AF6F974B23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0DD902-2DAC-DA68-8599-BE3E4CCFA5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A06D3B-DE35-9DE2-F095-EF7689AAB4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65B6A0-16D9-F64B-AED5-79E72B86BC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51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753507-FA57-A03B-0755-979F742F8C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EDACF-29B4-8E94-CBE5-DAF38008FA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65D256-D54E-E328-64C8-7F3C87F76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4011B0-95D6-0647-B369-B49FECBFF9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614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D6CC0B-B3F5-8756-ED06-849188851D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246AE0-2CCB-3346-DFBE-34DB4EDE0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1827A6-0750-67EA-E792-B436D47D6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59B3D-3EE4-0A4F-B340-C56AC32ED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22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BBD2F16-CFAC-D8C6-5EAA-74ED554C3C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084A71E-750F-7F61-9E61-F8B0BB0DF7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F9C7745-6CF7-F7C5-7D83-F19C11F93E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05743-DEC4-5E48-93E2-CAF3E30431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90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83B065E-F018-96F3-5E11-4901042AA6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7C2975-98DF-67E5-59A7-651D8EBA73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0B22EF8-462B-CFF7-F0EB-7DD63D851D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F32EDB-DD2A-494F-A7F7-683777ABC0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50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0A6CB1F-26F2-F55C-F140-F77B0509C2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44CCC1-D542-0163-019C-8AD1804AD5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D14F7EB-61EB-29C9-A630-67E00D4281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7A7FC-58DC-1842-A986-0FBCC039A6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10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F822E2-49CA-E5F5-1655-9887D85ED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649E2C-3F15-A4FC-2618-D8FE1C8B9B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BB2040-7B11-4C6B-4179-AA95DAE599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5CCDA-53A3-C747-BDD5-11C8F76A32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023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D4DD90-46B4-9CF1-71D2-4221AFACD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C42671-FAF9-374C-6857-6E64103BFB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3EC6E5-AAE8-926B-9A42-DF47103C0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6F257-A73E-7D4C-841B-B081F79662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86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457015-DA25-AB73-E0CF-F652865549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361E86-2026-C032-1D43-368AD04389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C2A0E4-04BA-258B-4420-F995DC2EAA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58468E-A874-BA4A-95E9-01070E7A6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651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3D5D26-87A7-F8E6-772D-3865A4F57B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CA84E8-1551-1884-A8C7-3A3D484613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1FB851-0596-01DF-44AD-CD5CCB0FDD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978AE0-389D-1643-AE69-5FE5D38F67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590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4301B0F-4495-030F-7006-135B221BB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537D366-7013-809A-DF45-D3F57C2777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2FCF8BC7-3427-6D46-89F3-A1E29D759C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CD5ED111-C5F5-ED41-A44A-B6945D7AC6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09DA4F93-FBFC-6044-A28C-5797BF6B74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9B68AD4C-CA50-484C-9803-4966083DA2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110000"/>
        <a:buChar char="•"/>
        <a:defRPr sz="2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2">
            <a:extLst>
              <a:ext uri="{FF2B5EF4-FFF2-40B4-BE49-F238E27FC236}">
                <a16:creationId xmlns:a16="http://schemas.microsoft.com/office/drawing/2014/main" id="{C5CE7241-A147-4A6F-7DC9-3BEBB9272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029200"/>
            <a:ext cx="3429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Kristine Krafts, M.D. </a:t>
            </a:r>
          </a:p>
        </p:txBody>
      </p:sp>
      <p:sp>
        <p:nvSpPr>
          <p:cNvPr id="15363" name="Text Box 7">
            <a:extLst>
              <a:ext uri="{FF2B5EF4-FFF2-40B4-BE49-F238E27FC236}">
                <a16:creationId xmlns:a16="http://schemas.microsoft.com/office/drawing/2014/main" id="{773BE2D9-A6A3-EA95-2274-457C22700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3429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en-US" altLang="en-US" sz="9600">
                <a:latin typeface="Calibri" panose="020F0502020204030204" pitchFamily="34" charset="0"/>
              </a:rPr>
              <a:t>Renal</a:t>
            </a:r>
          </a:p>
        </p:txBody>
      </p:sp>
      <p:pic>
        <p:nvPicPr>
          <p:cNvPr id="15364" name="Picture 16" descr="andy-warhol-oxidation-painting-c-1978">
            <a:extLst>
              <a:ext uri="{FF2B5EF4-FFF2-40B4-BE49-F238E27FC236}">
                <a16:creationId xmlns:a16="http://schemas.microsoft.com/office/drawing/2014/main" id="{37F54475-DC1F-02F3-5374-6DED16D7F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09600"/>
            <a:ext cx="38703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17">
            <a:extLst>
              <a:ext uri="{FF2B5EF4-FFF2-40B4-BE49-F238E27FC236}">
                <a16:creationId xmlns:a16="http://schemas.microsoft.com/office/drawing/2014/main" id="{D1D2CD94-D4FB-104C-A379-DB1644549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2438400"/>
            <a:ext cx="335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en-US" altLang="en-US" sz="5400">
                <a:latin typeface="Calibri" panose="020F0502020204030204" pitchFamily="34" charset="0"/>
              </a:rPr>
              <a:t>Pathology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A1E95634-0B5F-93C2-6CE3-27A380EC1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799"/>
            <a:ext cx="8001000" cy="4571991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Define azotemia and uremia. 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Describe how acute and chronic renal failure present. 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List the four components of nephritic and nephrotic syndromes. What’s the underlying cause of each? List the main diseases that cause each syndrome.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For each of the glomerular diseases, make sure you understand the concepts on the “things you must know” slides.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What is pyelonephritis, how does it present, and what causes it?</a:t>
            </a:r>
          </a:p>
          <a:p>
            <a:pPr marL="0" indent="0">
              <a:spcBef>
                <a:spcPct val="40000"/>
              </a:spcBef>
              <a:buClr>
                <a:srgbClr val="509601"/>
              </a:buClr>
              <a:buSzPct val="100000"/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buClr>
                <a:srgbClr val="509601"/>
              </a:buClr>
              <a:buSzPct val="100000"/>
              <a:buFontTx/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 sz="900" dirty="0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74CAB18-3437-394D-AEDC-9E4CB6A6E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Learning Objectives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C3F15D41-D0EA-C4DB-CFDE-942EA9D378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1320800"/>
            <a:ext cx="67056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34B33F-6A68-A420-EEB4-84C09335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430E9F12-A906-16A6-62E8-EF862134A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8001000" cy="35052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What are the usual symptoms of urinary tract infection? Describe who gets complicated vs. uncomplicated UTIs, and know the most common organism causing each.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For acute tubular necrosis, benign nephrosclerosis, and malignant nephrosclerosis, refer to the “things you must know” slides.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Compare and contrast the inheritance pattern, morphologic appearance, and general prognosis of adult vs. childhood polycystic kidney disease.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For renal cell and bladder carcinoma, refer to the ”things you must know</a:t>
            </a:r>
            <a:r>
              <a:rPr lang="en-US" altLang="en-US">
                <a:latin typeface="Calibri" panose="020F0502020204030204" pitchFamily="34" charset="0"/>
              </a:rPr>
              <a:t>” slides.</a:t>
            </a:r>
            <a:endParaRPr lang="en-US" altLang="en-US" dirty="0">
              <a:latin typeface="Calibri" panose="020F0502020204030204" pitchFamily="34" charset="0"/>
            </a:endParaRPr>
          </a:p>
          <a:p>
            <a:pPr lvl="1">
              <a:buClr>
                <a:srgbClr val="509601"/>
              </a:buClr>
              <a:buSzPct val="100000"/>
              <a:buFontTx/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 sz="900" dirty="0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3209855-5AB8-32C6-EA61-101D10C7F4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Learning Objectives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4A6C6B24-6CBD-D66E-AB01-4A785DFD89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1320800"/>
            <a:ext cx="67056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13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B90749-FD5B-3249-BBA3-67D55730C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44EABD52-A13F-FDB6-2F75-C5850A6E80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Tubular and interstitial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Diseases involving blood vessels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Cystic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Tumors</a:t>
            </a:r>
          </a:p>
          <a:p>
            <a:pPr lvl="1">
              <a:buClr>
                <a:srgbClr val="509601"/>
              </a:buClr>
              <a:buSzPct val="100000"/>
              <a:buFontTx/>
              <a:buNone/>
            </a:pPr>
            <a:endParaRPr lang="en-US" altLang="en-US">
              <a:latin typeface="Calibri" panose="020F0502020204030204" pitchFamily="34" charset="0"/>
            </a:endParaRP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 sz="900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35BA358-1472-5E9F-5636-099E6FE2E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CCCDA0F0-69D1-8C9B-071F-0496045E06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35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>
            <a:extLst>
              <a:ext uri="{FF2B5EF4-FFF2-40B4-BE49-F238E27FC236}">
                <a16:creationId xmlns:a16="http://schemas.microsoft.com/office/drawing/2014/main" id="{B5DB752B-53A2-2B91-4C5E-F1AA7A80C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Introductory stuff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1F29161-812D-D94F-9195-96A69A230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F20EFB41-71E0-C56F-0172-C6CB4ADDBA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29" descr="f27-5_nephron_structure_c">
            <a:extLst>
              <a:ext uri="{FF2B5EF4-FFF2-40B4-BE49-F238E27FC236}">
                <a16:creationId xmlns:a16="http://schemas.microsoft.com/office/drawing/2014/main" id="{03B814B3-E791-CC18-9733-B1D6445CA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153400" cy="657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normal glom diagram">
            <a:extLst>
              <a:ext uri="{FF2B5EF4-FFF2-40B4-BE49-F238E27FC236}">
                <a16:creationId xmlns:a16="http://schemas.microsoft.com/office/drawing/2014/main" id="{EF35EE2E-4278-CEAC-A95C-C61E477D3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8"/>
          <a:stretch>
            <a:fillRect/>
          </a:stretch>
        </p:blipFill>
        <p:spPr bwMode="auto">
          <a:xfrm>
            <a:off x="457200" y="152400"/>
            <a:ext cx="78486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normal glom diagram">
            <a:extLst>
              <a:ext uri="{FF2B5EF4-FFF2-40B4-BE49-F238E27FC236}">
                <a16:creationId xmlns:a16="http://schemas.microsoft.com/office/drawing/2014/main" id="{87293595-CF9B-5BD0-2FED-175B5CE6F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9" t="88867" r="83495" b="4117"/>
          <a:stretch>
            <a:fillRect/>
          </a:stretch>
        </p:blipFill>
        <p:spPr bwMode="auto">
          <a:xfrm>
            <a:off x="381000" y="6019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>
            <a:extLst>
              <a:ext uri="{FF2B5EF4-FFF2-40B4-BE49-F238E27FC236}">
                <a16:creationId xmlns:a16="http://schemas.microsoft.com/office/drawing/2014/main" id="{990549C0-B39A-AFBD-6688-B26ED8A6C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0" b="143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571902E1-4877-3217-21B1-EF7E92C32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362200"/>
            <a:ext cx="6096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 b="1">
                <a:solidFill>
                  <a:schemeClr val="bg1"/>
                </a:solidFill>
                <a:latin typeface="Calibri" panose="020F0502020204030204" pitchFamily="34" charset="0"/>
              </a:rPr>
              <a:t>   </a:t>
            </a:r>
            <a:r>
              <a:rPr lang="en-US" altLang="en-US">
                <a:latin typeface="Calibri" panose="020F0502020204030204" pitchFamily="34" charset="0"/>
              </a:rPr>
              <a:t>Azotemia: </a:t>
            </a:r>
            <a:r>
              <a:rPr lang="en-US" altLang="en-US">
                <a:latin typeface="Calibri" panose="020F0502020204030204" pitchFamily="34" charset="0"/>
                <a:sym typeface="Symbol" pitchFamily="2" charset="2"/>
              </a:rPr>
              <a:t> BUN, creatinine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Uremia: azotemia + more problems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Acute renal failure: oliguria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Chronic renal failure: prolonged uremia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F571F50-B12C-684B-A7EE-E3CC18BDD5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Introductory Stuff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27652" name="Line 4">
            <a:extLst>
              <a:ext uri="{FF2B5EF4-FFF2-40B4-BE49-F238E27FC236}">
                <a16:creationId xmlns:a16="http://schemas.microsoft.com/office/drawing/2014/main" id="{438BB568-7F95-E2DD-BE8E-9B78184288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>
            <a:extLst>
              <a:ext uri="{FF2B5EF4-FFF2-40B4-BE49-F238E27FC236}">
                <a16:creationId xmlns:a16="http://schemas.microsoft.com/office/drawing/2014/main" id="{6F5F297D-F520-7F5B-A473-A05F9F62F7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4444BD4-B399-2F4F-9901-D12F80C52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29700" name="Line 4">
            <a:extLst>
              <a:ext uri="{FF2B5EF4-FFF2-40B4-BE49-F238E27FC236}">
                <a16:creationId xmlns:a16="http://schemas.microsoft.com/office/drawing/2014/main" id="{C91DE2C8-232A-81CC-1914-DDF6916125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>
            <a:extLst>
              <a:ext uri="{FF2B5EF4-FFF2-40B4-BE49-F238E27FC236}">
                <a16:creationId xmlns:a16="http://schemas.microsoft.com/office/drawing/2014/main" id="{179B5A87-B539-15F4-A87C-CCB8BD79D7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solidFill>
                  <a:srgbClr val="E05400"/>
                </a:solidFill>
                <a:latin typeface="Calibri" panose="020F0502020204030204" pitchFamily="34" charset="0"/>
              </a:rPr>
              <a:t>Nephrotic syndrome</a:t>
            </a:r>
          </a:p>
          <a:p>
            <a:pPr lvl="2">
              <a:spcBef>
                <a:spcPct val="0"/>
              </a:spcBef>
              <a:buSzPct val="100000"/>
            </a:pPr>
            <a:r>
              <a:rPr lang="en-US" altLang="en-US">
                <a:latin typeface="Calibri" panose="020F0502020204030204" pitchFamily="34" charset="0"/>
              </a:rPr>
              <a:t>Minimal change disease</a:t>
            </a:r>
          </a:p>
          <a:p>
            <a:pPr lvl="2">
              <a:spcBef>
                <a:spcPct val="0"/>
              </a:spcBef>
              <a:buSzPct val="100000"/>
            </a:pPr>
            <a:r>
              <a:rPr lang="en-US" altLang="en-US">
                <a:latin typeface="Calibri" panose="020F0502020204030204" pitchFamily="34" charset="0"/>
              </a:rPr>
              <a:t>Membranous nephropathy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solidFill>
                  <a:srgbClr val="E05400"/>
                </a:solidFill>
                <a:latin typeface="Calibri" panose="020F0502020204030204" pitchFamily="34" charset="0"/>
              </a:rPr>
              <a:t>Nephritic syndrome</a:t>
            </a:r>
          </a:p>
          <a:p>
            <a:pPr lvl="2">
              <a:spcBef>
                <a:spcPct val="0"/>
              </a:spcBef>
              <a:buSzPct val="100000"/>
            </a:pPr>
            <a:r>
              <a:rPr lang="en-US" altLang="en-US">
                <a:latin typeface="Calibri" panose="020F0502020204030204" pitchFamily="34" charset="0"/>
              </a:rPr>
              <a:t>Postinfectious GN</a:t>
            </a:r>
          </a:p>
          <a:p>
            <a:pPr lvl="2">
              <a:spcBef>
                <a:spcPct val="0"/>
              </a:spcBef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IgA nephropathy</a:t>
            </a:r>
          </a:p>
          <a:p>
            <a:pPr lvl="1">
              <a:spcBef>
                <a:spcPct val="40000"/>
              </a:spcBef>
            </a:pPr>
            <a:endParaRPr lang="en-US" altLang="en-US"/>
          </a:p>
          <a:p>
            <a:pPr lvl="1"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983FD5F-8DC8-9845-BD05-46422174D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31748" name="Line 4">
            <a:extLst>
              <a:ext uri="{FF2B5EF4-FFF2-40B4-BE49-F238E27FC236}">
                <a16:creationId xmlns:a16="http://schemas.microsoft.com/office/drawing/2014/main" id="{0C847AC2-8637-3C5C-E723-BB81C64A0A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>
            <a:extLst>
              <a:ext uri="{FF2B5EF4-FFF2-40B4-BE49-F238E27FC236}">
                <a16:creationId xmlns:a16="http://schemas.microsoft.com/office/drawing/2014/main" id="{56DC6FA8-79DD-A5D7-C12C-CCC4E3447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33400"/>
            <a:ext cx="457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509601"/>
              </a:buClr>
              <a:buSzTx/>
              <a:buFontTx/>
              <a:buNone/>
            </a:pPr>
            <a:r>
              <a:rPr lang="en-US" altLang="en-US" sz="2800">
                <a:latin typeface="Calibri" panose="020F0502020204030204" pitchFamily="34" charset="0"/>
              </a:rPr>
              <a:t>Nephr</a:t>
            </a:r>
            <a:r>
              <a:rPr lang="en-US" altLang="en-US" sz="6000">
                <a:solidFill>
                  <a:srgbClr val="D47310"/>
                </a:solidFill>
                <a:latin typeface="Calibri" panose="020F0502020204030204" pitchFamily="34" charset="0"/>
              </a:rPr>
              <a:t>i</a:t>
            </a:r>
            <a:r>
              <a:rPr lang="en-US" altLang="en-US" sz="2800">
                <a:latin typeface="Calibri" panose="020F0502020204030204" pitchFamily="34" charset="0"/>
              </a:rPr>
              <a:t>tic syndrome</a:t>
            </a:r>
          </a:p>
        </p:txBody>
      </p:sp>
      <p:sp>
        <p:nvSpPr>
          <p:cNvPr id="33795" name="Text Box 7">
            <a:extLst>
              <a:ext uri="{FF2B5EF4-FFF2-40B4-BE49-F238E27FC236}">
                <a16:creationId xmlns:a16="http://schemas.microsoft.com/office/drawing/2014/main" id="{B9918A62-6364-A776-F087-0F7067184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45593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509601"/>
              </a:buClr>
              <a:buSzTx/>
              <a:buFontTx/>
              <a:buNone/>
            </a:pPr>
            <a:r>
              <a:rPr lang="en-US" altLang="en-US" sz="2800">
                <a:latin typeface="Calibri" panose="020F0502020204030204" pitchFamily="34" charset="0"/>
              </a:rPr>
              <a:t>Nephr</a:t>
            </a:r>
            <a:r>
              <a:rPr lang="en-US" altLang="en-US" sz="6000">
                <a:solidFill>
                  <a:srgbClr val="D47310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2800">
                <a:latin typeface="Calibri" panose="020F0502020204030204" pitchFamily="34" charset="0"/>
              </a:rPr>
              <a:t>tic syndrome</a:t>
            </a:r>
          </a:p>
        </p:txBody>
      </p:sp>
      <p:sp>
        <p:nvSpPr>
          <p:cNvPr id="33796" name="Text Box 7">
            <a:extLst>
              <a:ext uri="{FF2B5EF4-FFF2-40B4-BE49-F238E27FC236}">
                <a16:creationId xmlns:a16="http://schemas.microsoft.com/office/drawing/2014/main" id="{49266968-6F86-C4A3-EE7D-478F13173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38300"/>
            <a:ext cx="457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509601"/>
              </a:buClr>
              <a:buSzTx/>
              <a:buFontTx/>
              <a:buNone/>
            </a:pPr>
            <a:r>
              <a:rPr lang="en-US" altLang="en-US" sz="2800">
                <a:latin typeface="Calibri" panose="020F0502020204030204" pitchFamily="34" charset="0"/>
              </a:rPr>
              <a:t>pr</a:t>
            </a:r>
            <a:r>
              <a:rPr lang="en-US" altLang="en-US" sz="6000">
                <a:solidFill>
                  <a:srgbClr val="D47310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2800">
                <a:latin typeface="Calibri" panose="020F0502020204030204" pitchFamily="34" charset="0"/>
              </a:rPr>
              <a:t>teinuria</a:t>
            </a:r>
          </a:p>
        </p:txBody>
      </p:sp>
      <p:sp>
        <p:nvSpPr>
          <p:cNvPr id="33797" name="Text Box 6">
            <a:extLst>
              <a:ext uri="{FF2B5EF4-FFF2-40B4-BE49-F238E27FC236}">
                <a16:creationId xmlns:a16="http://schemas.microsoft.com/office/drawing/2014/main" id="{7D5567E7-3E7B-CD8D-D052-406E04708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38300"/>
            <a:ext cx="457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509601"/>
              </a:buClr>
              <a:buSzTx/>
              <a:buFontTx/>
              <a:buNone/>
            </a:pPr>
            <a:r>
              <a:rPr lang="en-US" altLang="en-US" sz="6000">
                <a:solidFill>
                  <a:srgbClr val="D47310"/>
                </a:solidFill>
                <a:latin typeface="Calibri" panose="020F0502020204030204" pitchFamily="34" charset="0"/>
              </a:rPr>
              <a:t>i</a:t>
            </a:r>
            <a:r>
              <a:rPr lang="en-US" altLang="en-US" sz="2800">
                <a:latin typeface="Calibri" panose="020F0502020204030204" pitchFamily="34" charset="0"/>
              </a:rPr>
              <a:t>nflamed glomerulus</a:t>
            </a:r>
          </a:p>
        </p:txBody>
      </p:sp>
      <p:sp>
        <p:nvSpPr>
          <p:cNvPr id="33798" name="Text Box 5">
            <a:extLst>
              <a:ext uri="{FF2B5EF4-FFF2-40B4-BE49-F238E27FC236}">
                <a16:creationId xmlns:a16="http://schemas.microsoft.com/office/drawing/2014/main" id="{12370F7C-6B28-84C9-6815-5053C08A2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95600"/>
            <a:ext cx="4038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509601"/>
              </a:buClr>
              <a:buSzTx/>
              <a:buFontTx/>
              <a:buNone/>
            </a:pPr>
            <a:endParaRPr lang="en-US" altLang="en-US">
              <a:latin typeface="Calibri" panose="020F0502020204030204" pitchFamily="34" charset="0"/>
            </a:endParaRP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 b="1">
                <a:latin typeface="Calibri" panose="020F0502020204030204" pitchFamily="34" charset="0"/>
              </a:rPr>
              <a:t>   </a:t>
            </a:r>
            <a:r>
              <a:rPr lang="en-US" altLang="en-US">
                <a:latin typeface="Calibri" panose="020F0502020204030204" pitchFamily="34" charset="0"/>
              </a:rPr>
              <a:t>Massive proteinuria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Hypoalbuminemia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Edema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Hyperlipidemia/-uria</a:t>
            </a:r>
          </a:p>
        </p:txBody>
      </p:sp>
      <p:sp>
        <p:nvSpPr>
          <p:cNvPr id="33799" name="Text Box 2">
            <a:extLst>
              <a:ext uri="{FF2B5EF4-FFF2-40B4-BE49-F238E27FC236}">
                <a16:creationId xmlns:a16="http://schemas.microsoft.com/office/drawing/2014/main" id="{5113F3D5-CCFD-4D2A-25E8-5584C6047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895600"/>
            <a:ext cx="2895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509601"/>
              </a:buClr>
              <a:buSzTx/>
              <a:buFontTx/>
              <a:buNone/>
            </a:pPr>
            <a:endParaRPr lang="en-US" altLang="en-US">
              <a:latin typeface="Calibri" panose="020F0502020204030204" pitchFamily="34" charset="0"/>
            </a:endParaRP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 b="1">
                <a:latin typeface="Calibri" panose="020F0502020204030204" pitchFamily="34" charset="0"/>
              </a:rPr>
              <a:t>   </a:t>
            </a:r>
            <a:r>
              <a:rPr lang="en-US" altLang="en-US">
                <a:latin typeface="Calibri" panose="020F0502020204030204" pitchFamily="34" charset="0"/>
              </a:rPr>
              <a:t>Hematuria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Oliguria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Azotemia</a:t>
            </a:r>
          </a:p>
          <a:p>
            <a:pPr eaLnBrk="1" hangingPunct="1">
              <a:spcBef>
                <a:spcPct val="25000"/>
              </a:spcBef>
              <a:buClr>
                <a:srgbClr val="509601"/>
              </a:buClr>
              <a:buSzTx/>
            </a:pPr>
            <a:r>
              <a:rPr lang="en-US" altLang="en-US">
                <a:latin typeface="Calibri" panose="020F0502020204030204" pitchFamily="34" charset="0"/>
              </a:rPr>
              <a:t>   Hypertension</a:t>
            </a:r>
          </a:p>
        </p:txBody>
      </p:sp>
      <p:cxnSp>
        <p:nvCxnSpPr>
          <p:cNvPr id="33800" name="Straight Arrow Connector 4">
            <a:extLst>
              <a:ext uri="{FF2B5EF4-FFF2-40B4-BE49-F238E27FC236}">
                <a16:creationId xmlns:a16="http://schemas.microsoft.com/office/drawing/2014/main" id="{E158FAA5-9C9D-8F46-43B2-F323F622D0B4}"/>
              </a:ext>
            </a:extLst>
          </p:cNvPr>
          <p:cNvCxnSpPr>
            <a:cxnSpLocks/>
          </p:cNvCxnSpPr>
          <p:nvPr/>
        </p:nvCxnSpPr>
        <p:spPr bwMode="auto">
          <a:xfrm>
            <a:off x="2209800" y="2514600"/>
            <a:ext cx="0" cy="77470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arrow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Straight Arrow Connector 23">
            <a:extLst>
              <a:ext uri="{FF2B5EF4-FFF2-40B4-BE49-F238E27FC236}">
                <a16:creationId xmlns:a16="http://schemas.microsoft.com/office/drawing/2014/main" id="{783F47EA-AF00-E890-29E3-7BC40125208A}"/>
              </a:ext>
            </a:extLst>
          </p:cNvPr>
          <p:cNvCxnSpPr>
            <a:cxnSpLocks/>
          </p:cNvCxnSpPr>
          <p:nvPr/>
        </p:nvCxnSpPr>
        <p:spPr bwMode="auto">
          <a:xfrm>
            <a:off x="6781800" y="2514600"/>
            <a:ext cx="0" cy="77470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arrow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8">
            <a:extLst>
              <a:ext uri="{FF2B5EF4-FFF2-40B4-BE49-F238E27FC236}">
                <a16:creationId xmlns:a16="http://schemas.microsoft.com/office/drawing/2014/main" id="{D46FC176-0DF9-D4A2-7F09-0C2E86799872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133600"/>
            <a:ext cx="3886200" cy="2438400"/>
            <a:chOff x="432" y="1344"/>
            <a:chExt cx="2448" cy="1536"/>
          </a:xfrm>
        </p:grpSpPr>
        <p:sp>
          <p:nvSpPr>
            <p:cNvPr id="35846" name="Text Box 2">
              <a:extLst>
                <a:ext uri="{FF2B5EF4-FFF2-40B4-BE49-F238E27FC236}">
                  <a16:creationId xmlns:a16="http://schemas.microsoft.com/office/drawing/2014/main" id="{EEC36DCC-125B-2995-7ED7-3D5EECD826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440"/>
              <a:ext cx="2256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11000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00FFFF"/>
                </a:buClr>
                <a:buSzPct val="110000"/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509601"/>
                </a:buClr>
                <a:buSzTx/>
                <a:buFontTx/>
                <a:buNone/>
              </a:pPr>
              <a:endParaRPr lang="en-US" altLang="en-US">
                <a:latin typeface="Calibri" panose="020F0502020204030204" pitchFamily="34" charset="0"/>
              </a:endParaRPr>
            </a:p>
            <a:p>
              <a:pPr eaLnBrk="1" hangingPunct="1">
                <a:spcBef>
                  <a:spcPct val="25000"/>
                </a:spcBef>
                <a:buClr>
                  <a:srgbClr val="509601"/>
                </a:buClr>
                <a:buSzTx/>
              </a:pPr>
              <a:r>
                <a:rPr lang="en-US" altLang="en-US" b="1">
                  <a:latin typeface="Calibri" panose="020F0502020204030204" pitchFamily="34" charset="0"/>
                </a:rPr>
                <a:t>   </a:t>
              </a:r>
              <a:r>
                <a:rPr lang="en-US" altLang="en-US">
                  <a:latin typeface="Calibri" panose="020F0502020204030204" pitchFamily="34" charset="0"/>
                </a:rPr>
                <a:t>Hematuria</a:t>
              </a:r>
            </a:p>
            <a:p>
              <a:pPr eaLnBrk="1" hangingPunct="1">
                <a:spcBef>
                  <a:spcPct val="25000"/>
                </a:spcBef>
                <a:buClr>
                  <a:srgbClr val="509601"/>
                </a:buClr>
                <a:buSzTx/>
              </a:pPr>
              <a:r>
                <a:rPr lang="en-US" altLang="en-US">
                  <a:latin typeface="Calibri" panose="020F0502020204030204" pitchFamily="34" charset="0"/>
                </a:rPr>
                <a:t>   Oliguria</a:t>
              </a:r>
            </a:p>
            <a:p>
              <a:pPr eaLnBrk="1" hangingPunct="1">
                <a:spcBef>
                  <a:spcPct val="25000"/>
                </a:spcBef>
                <a:buClr>
                  <a:srgbClr val="509601"/>
                </a:buClr>
                <a:buSzTx/>
              </a:pPr>
              <a:r>
                <a:rPr lang="en-US" altLang="en-US">
                  <a:latin typeface="Calibri" panose="020F0502020204030204" pitchFamily="34" charset="0"/>
                </a:rPr>
                <a:t>   Azotemia</a:t>
              </a:r>
            </a:p>
            <a:p>
              <a:pPr eaLnBrk="1" hangingPunct="1">
                <a:spcBef>
                  <a:spcPct val="25000"/>
                </a:spcBef>
                <a:buClr>
                  <a:srgbClr val="509601"/>
                </a:buClr>
                <a:buSzTx/>
              </a:pPr>
              <a:r>
                <a:rPr lang="en-US" altLang="en-US">
                  <a:latin typeface="Calibri" panose="020F0502020204030204" pitchFamily="34" charset="0"/>
                </a:rPr>
                <a:t>   Hypertension</a:t>
              </a:r>
            </a:p>
          </p:txBody>
        </p:sp>
        <p:sp>
          <p:nvSpPr>
            <p:cNvPr id="35847" name="Text Box 6">
              <a:extLst>
                <a:ext uri="{FF2B5EF4-FFF2-40B4-BE49-F238E27FC236}">
                  <a16:creationId xmlns:a16="http://schemas.microsoft.com/office/drawing/2014/main" id="{A4D4C43E-6867-B7AB-7AAD-A16EEC7366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344"/>
              <a:ext cx="225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11000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00FFFF"/>
                </a:buClr>
                <a:buSzPct val="110000"/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509601"/>
                </a:buClr>
                <a:buSzTx/>
                <a:buFontTx/>
                <a:buNone/>
              </a:pPr>
              <a:r>
                <a:rPr lang="en-US" altLang="en-US" sz="2800">
                  <a:solidFill>
                    <a:srgbClr val="E05400"/>
                  </a:solidFill>
                  <a:latin typeface="Calibri" panose="020F0502020204030204" pitchFamily="34" charset="0"/>
                </a:rPr>
                <a:t>Nephritic syndrome</a:t>
              </a:r>
            </a:p>
          </p:txBody>
        </p:sp>
      </p:grpSp>
      <p:grpSp>
        <p:nvGrpSpPr>
          <p:cNvPr id="35843" name="Group 9">
            <a:extLst>
              <a:ext uri="{FF2B5EF4-FFF2-40B4-BE49-F238E27FC236}">
                <a16:creationId xmlns:a16="http://schemas.microsoft.com/office/drawing/2014/main" id="{4278877A-8794-F88C-EA7A-1A655EAD5B11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133600"/>
            <a:ext cx="4267200" cy="2438400"/>
            <a:chOff x="2880" y="1344"/>
            <a:chExt cx="2688" cy="1536"/>
          </a:xfrm>
        </p:grpSpPr>
        <p:sp>
          <p:nvSpPr>
            <p:cNvPr id="35844" name="Text Box 5">
              <a:extLst>
                <a:ext uri="{FF2B5EF4-FFF2-40B4-BE49-F238E27FC236}">
                  <a16:creationId xmlns:a16="http://schemas.microsoft.com/office/drawing/2014/main" id="{DCDD2FF5-97A7-C8A8-EAB7-4E9A4B323B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440"/>
              <a:ext cx="2544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11000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00FFFF"/>
                </a:buClr>
                <a:buSzPct val="110000"/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509601"/>
                </a:buClr>
                <a:buSzTx/>
                <a:buFontTx/>
                <a:buNone/>
              </a:pPr>
              <a:endParaRPr lang="en-US" altLang="en-US">
                <a:latin typeface="Calibri" panose="020F0502020204030204" pitchFamily="34" charset="0"/>
              </a:endParaRPr>
            </a:p>
            <a:p>
              <a:pPr eaLnBrk="1" hangingPunct="1">
                <a:spcBef>
                  <a:spcPct val="25000"/>
                </a:spcBef>
                <a:buClr>
                  <a:srgbClr val="509601"/>
                </a:buClr>
                <a:buSzTx/>
              </a:pPr>
              <a:r>
                <a:rPr lang="en-US" altLang="en-US" b="1">
                  <a:latin typeface="Calibri" panose="020F0502020204030204" pitchFamily="34" charset="0"/>
                </a:rPr>
                <a:t>   </a:t>
              </a:r>
              <a:r>
                <a:rPr lang="en-US" altLang="en-US">
                  <a:latin typeface="Calibri" panose="020F0502020204030204" pitchFamily="34" charset="0"/>
                </a:rPr>
                <a:t>Massive proteinuria</a:t>
              </a:r>
            </a:p>
            <a:p>
              <a:pPr eaLnBrk="1" hangingPunct="1">
                <a:spcBef>
                  <a:spcPct val="25000"/>
                </a:spcBef>
                <a:buClr>
                  <a:srgbClr val="509601"/>
                </a:buClr>
                <a:buSzTx/>
              </a:pPr>
              <a:r>
                <a:rPr lang="en-US" altLang="en-US">
                  <a:latin typeface="Calibri" panose="020F0502020204030204" pitchFamily="34" charset="0"/>
                </a:rPr>
                <a:t>   Hypoalbuminemia</a:t>
              </a:r>
            </a:p>
            <a:p>
              <a:pPr eaLnBrk="1" hangingPunct="1">
                <a:spcBef>
                  <a:spcPct val="25000"/>
                </a:spcBef>
                <a:buClr>
                  <a:srgbClr val="509601"/>
                </a:buClr>
                <a:buSzTx/>
              </a:pPr>
              <a:r>
                <a:rPr lang="en-US" altLang="en-US">
                  <a:latin typeface="Calibri" panose="020F0502020204030204" pitchFamily="34" charset="0"/>
                </a:rPr>
                <a:t>   Edema</a:t>
              </a:r>
            </a:p>
            <a:p>
              <a:pPr eaLnBrk="1" hangingPunct="1">
                <a:spcBef>
                  <a:spcPct val="25000"/>
                </a:spcBef>
                <a:buClr>
                  <a:srgbClr val="509601"/>
                </a:buClr>
                <a:buSzTx/>
              </a:pPr>
              <a:r>
                <a:rPr lang="en-US" altLang="en-US">
                  <a:latin typeface="Calibri" panose="020F0502020204030204" pitchFamily="34" charset="0"/>
                </a:rPr>
                <a:t>   Hyperlipidemia/-uria</a:t>
              </a:r>
            </a:p>
          </p:txBody>
        </p:sp>
        <p:sp>
          <p:nvSpPr>
            <p:cNvPr id="35845" name="Text Box 7">
              <a:extLst>
                <a:ext uri="{FF2B5EF4-FFF2-40B4-BE49-F238E27FC236}">
                  <a16:creationId xmlns:a16="http://schemas.microsoft.com/office/drawing/2014/main" id="{7333FB35-84BE-CD50-CE9A-8323C3E25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344"/>
              <a:ext cx="225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chemeClr val="tx2"/>
                </a:buClr>
                <a:buSzPct val="11000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00FFFF"/>
                </a:buClr>
                <a:buSzPct val="110000"/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509601"/>
                </a:buClr>
                <a:buSzTx/>
                <a:buFontTx/>
                <a:buNone/>
              </a:pPr>
              <a:r>
                <a:rPr lang="en-US" altLang="en-US" sz="2800">
                  <a:solidFill>
                    <a:srgbClr val="E05400"/>
                  </a:solidFill>
                  <a:latin typeface="Calibri" panose="020F0502020204030204" pitchFamily="34" charset="0"/>
                </a:rPr>
                <a:t>Nephrotic syndrome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nephrotic syndrome cartoon">
            <a:extLst>
              <a:ext uri="{FF2B5EF4-FFF2-40B4-BE49-F238E27FC236}">
                <a16:creationId xmlns:a16="http://schemas.microsoft.com/office/drawing/2014/main" id="{38238D74-D924-D4C4-1C29-6AEE4816D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762" name="Rectangle 2">
            <a:extLst>
              <a:ext uri="{FF2B5EF4-FFF2-40B4-BE49-F238E27FC236}">
                <a16:creationId xmlns:a16="http://schemas.microsoft.com/office/drawing/2014/main" id="{F77CDBF9-B573-7940-AD59-B36CA3642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39939" name="Picture 3" descr="nephritic syndrome cartoon">
            <a:extLst>
              <a:ext uri="{FF2B5EF4-FFF2-40B4-BE49-F238E27FC236}">
                <a16:creationId xmlns:a16="http://schemas.microsoft.com/office/drawing/2014/main" id="{01A60D5E-226E-0F10-3E5A-7D723EF88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58800"/>
            <a:ext cx="85344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CC4173C8-95FA-5CD6-73C2-1B15E7B0EF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solidFill>
                  <a:srgbClr val="E05400"/>
                </a:solidFill>
                <a:latin typeface="Calibri" panose="020F0502020204030204" pitchFamily="34" charset="0"/>
              </a:rPr>
              <a:t>Nephrotic syndrome</a:t>
            </a:r>
            <a:endParaRPr lang="en-US" altLang="en-US"/>
          </a:p>
          <a:p>
            <a:pPr lvl="1"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03F5D30-1157-3249-B443-1E7823DD79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3EF1E6C4-EB7E-3132-812B-9BCE516E08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>
            <a:extLst>
              <a:ext uri="{FF2B5EF4-FFF2-40B4-BE49-F238E27FC236}">
                <a16:creationId xmlns:a16="http://schemas.microsoft.com/office/drawing/2014/main" id="{61C60720-2C8B-0591-AF86-9812124FE5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19400" y="2819400"/>
            <a:ext cx="41148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Massive proteinuria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Hypoalbuminemia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Edema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Hyperlipidemia, lipiduria</a:t>
            </a:r>
            <a:endParaRPr lang="en-US" altLang="en-US">
              <a:latin typeface="Calibri" panose="020F0502020204030204" pitchFamily="34" charset="0"/>
              <a:sym typeface="Symbol" pitchFamily="2" charset="2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3464E5E-903A-4847-9DDA-FC02A3B88C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Symptoms of Nephrotic Syndrome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44036" name="Line 4">
            <a:extLst>
              <a:ext uri="{FF2B5EF4-FFF2-40B4-BE49-F238E27FC236}">
                <a16:creationId xmlns:a16="http://schemas.microsoft.com/office/drawing/2014/main" id="{8DAEA39A-5B6A-E9AC-A74B-892ABE06E1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499" name="Rectangle 1027">
            <a:extLst>
              <a:ext uri="{FF2B5EF4-FFF2-40B4-BE49-F238E27FC236}">
                <a16:creationId xmlns:a16="http://schemas.microsoft.com/office/drawing/2014/main" id="{BC9F16EB-537C-6544-B116-48FE70511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819400"/>
            <a:ext cx="64008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Adults: systemic disease (diabetes)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Children: minimal change disease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Characterized by loss of foot processes</a:t>
            </a:r>
          </a:p>
          <a:p>
            <a:pPr>
              <a:buClr>
                <a:srgbClr val="66CCFF"/>
              </a:buClr>
              <a:buFontTx/>
              <a:buNone/>
              <a:defRPr/>
            </a:pPr>
            <a:endParaRPr lang="en-US" sz="2200" dirty="0">
              <a:cs typeface="+mn-cs"/>
              <a:sym typeface="Symbol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DA3400A-7B80-754F-AE7A-042C54BCC8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Causes of Nephrotic Syndrome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46084" name="Line 4">
            <a:extLst>
              <a:ext uri="{FF2B5EF4-FFF2-40B4-BE49-F238E27FC236}">
                <a16:creationId xmlns:a16="http://schemas.microsoft.com/office/drawing/2014/main" id="{1978C8AA-4731-900B-4EC3-3BD6E53CE7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>
            <a:extLst>
              <a:ext uri="{FF2B5EF4-FFF2-40B4-BE49-F238E27FC236}">
                <a16:creationId xmlns:a16="http://schemas.microsoft.com/office/drawing/2014/main" id="{186D8AE3-0902-0E93-6917-FE2823B6A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solidFill>
                  <a:srgbClr val="E05400"/>
                </a:solidFill>
                <a:latin typeface="Calibri" panose="020F0502020204030204" pitchFamily="34" charset="0"/>
              </a:rPr>
              <a:t>Nephrotic syndrome</a:t>
            </a:r>
          </a:p>
          <a:p>
            <a:pPr lvl="2">
              <a:spcBef>
                <a:spcPct val="0"/>
              </a:spcBef>
              <a:buSzPct val="100000"/>
            </a:pPr>
            <a:r>
              <a:rPr lang="en-US" altLang="en-US">
                <a:latin typeface="Calibri" panose="020F0502020204030204" pitchFamily="34" charset="0"/>
              </a:rPr>
              <a:t>Minimal change disease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E284A87-F383-864A-80A5-F227F7951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48132" name="Line 4">
            <a:extLst>
              <a:ext uri="{FF2B5EF4-FFF2-40B4-BE49-F238E27FC236}">
                <a16:creationId xmlns:a16="http://schemas.microsoft.com/office/drawing/2014/main" id="{38C547BC-974F-E6BF-BFB8-49D600CA76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451" name="Rectangle 3">
            <a:extLst>
              <a:ext uri="{FF2B5EF4-FFF2-40B4-BE49-F238E27FC236}">
                <a16:creationId xmlns:a16="http://schemas.microsoft.com/office/drawing/2014/main" id="{4B0CF7C3-865C-D547-89C7-EB431F398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971800"/>
            <a:ext cx="6553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#1 cause of nephrotic syndrome in children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Loss of foot processes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Pathogenesis unknown 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Good prognosis</a:t>
            </a:r>
            <a:endParaRPr lang="en-US" dirty="0">
              <a:latin typeface="Calibri"/>
              <a:cs typeface="Calibri"/>
              <a:sym typeface="Symbol" charset="0"/>
            </a:endParaRPr>
          </a:p>
          <a:p>
            <a:pPr>
              <a:buClr>
                <a:srgbClr val="66CCFF"/>
              </a:buClr>
              <a:defRPr/>
            </a:pPr>
            <a:endParaRPr lang="en-US" sz="2200" dirty="0"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BA4C950-1350-8545-8BEE-F3B2D4306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Minimal Change Disease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50180" name="Line 4">
            <a:extLst>
              <a:ext uri="{FF2B5EF4-FFF2-40B4-BE49-F238E27FC236}">
                <a16:creationId xmlns:a16="http://schemas.microsoft.com/office/drawing/2014/main" id="{94A579B0-0FA1-EC51-32ED-17F5B06DC0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1" name="Rectangle 4">
            <a:extLst>
              <a:ext uri="{FF2B5EF4-FFF2-40B4-BE49-F238E27FC236}">
                <a16:creationId xmlns:a16="http://schemas.microsoft.com/office/drawing/2014/main" id="{7FAB8D9C-5D24-1771-40E5-59839730E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minimal change disease">
            <a:extLst>
              <a:ext uri="{FF2B5EF4-FFF2-40B4-BE49-F238E27FC236}">
                <a16:creationId xmlns:a16="http://schemas.microsoft.com/office/drawing/2014/main" id="{39C6C368-81A8-0797-FA05-1535FA5CF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1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4">
            <a:extLst>
              <a:ext uri="{FF2B5EF4-FFF2-40B4-BE49-F238E27FC236}">
                <a16:creationId xmlns:a16="http://schemas.microsoft.com/office/drawing/2014/main" id="{E0FC8DF6-FEDE-851D-0A54-B16AEB03C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7288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Minimal change disease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normal glom EM">
            <a:extLst>
              <a:ext uri="{FF2B5EF4-FFF2-40B4-BE49-F238E27FC236}">
                <a16:creationId xmlns:a16="http://schemas.microsoft.com/office/drawing/2014/main" id="{1FF2D587-6780-39DB-66F4-62A87B26C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21"/>
          <a:stretch>
            <a:fillRect/>
          </a:stretch>
        </p:blipFill>
        <p:spPr bwMode="auto">
          <a:xfrm>
            <a:off x="800100" y="0"/>
            <a:ext cx="7543800" cy="614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4">
            <a:extLst>
              <a:ext uri="{FF2B5EF4-FFF2-40B4-BE49-F238E27FC236}">
                <a16:creationId xmlns:a16="http://schemas.microsoft.com/office/drawing/2014/main" id="{E8097FD1-6EC2-2C7A-B45C-8BD8ED337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7288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Normal glomerulus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03 minimal change disease cartoon">
            <a:extLst>
              <a:ext uri="{FF2B5EF4-FFF2-40B4-BE49-F238E27FC236}">
                <a16:creationId xmlns:a16="http://schemas.microsoft.com/office/drawing/2014/main" id="{B192F9F8-9CCC-5E24-3058-BB965C496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7010400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4">
            <a:extLst>
              <a:ext uri="{FF2B5EF4-FFF2-40B4-BE49-F238E27FC236}">
                <a16:creationId xmlns:a16="http://schemas.microsoft.com/office/drawing/2014/main" id="{100BB18B-1368-5F00-2C5E-51039059D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7288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Minimal change disease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showimage">
            <a:extLst>
              <a:ext uri="{FF2B5EF4-FFF2-40B4-BE49-F238E27FC236}">
                <a16:creationId xmlns:a16="http://schemas.microsoft.com/office/drawing/2014/main" id="{2537481A-2AAD-4046-346F-8AFD05A44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" t="44952" r="4242" b="3619"/>
          <a:stretch>
            <a:fillRect/>
          </a:stretch>
        </p:blipFill>
        <p:spPr bwMode="auto">
          <a:xfrm>
            <a:off x="1219200" y="228600"/>
            <a:ext cx="6654800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3" descr="showimage">
            <a:extLst>
              <a:ext uri="{FF2B5EF4-FFF2-40B4-BE49-F238E27FC236}">
                <a16:creationId xmlns:a16="http://schemas.microsoft.com/office/drawing/2014/main" id="{92DFA514-770F-838B-FF9E-269FC59FB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0" t="91716" r="81087" b="3619"/>
          <a:stretch>
            <a:fillRect/>
          </a:stretch>
        </p:blipFill>
        <p:spPr bwMode="auto">
          <a:xfrm>
            <a:off x="1295400" y="5562600"/>
            <a:ext cx="609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4">
            <a:extLst>
              <a:ext uri="{FF2B5EF4-FFF2-40B4-BE49-F238E27FC236}">
                <a16:creationId xmlns:a16="http://schemas.microsoft.com/office/drawing/2014/main" id="{1B3E5DD9-4777-4530-B0EB-E247BE4D7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7288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Minimal change disease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347" name="Rectangle 3">
            <a:extLst>
              <a:ext uri="{FF2B5EF4-FFF2-40B4-BE49-F238E27FC236}">
                <a16:creationId xmlns:a16="http://schemas.microsoft.com/office/drawing/2014/main" id="{BDD5F98B-B021-424D-92B4-A0C52A1CC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  <a:defRPr/>
            </a:pPr>
            <a:r>
              <a:rPr lang="en-US" dirty="0">
                <a:solidFill>
                  <a:srgbClr val="4D4D4D"/>
                </a:solidFill>
                <a:latin typeface="Calibri"/>
                <a:cs typeface="Calibri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Glomerular diseases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  <a:defRPr/>
            </a:pPr>
            <a:r>
              <a:rPr lang="en-US" dirty="0">
                <a:solidFill>
                  <a:srgbClr val="E05400"/>
                </a:solidFill>
                <a:latin typeface="Calibri"/>
                <a:cs typeface="Calibri"/>
              </a:rPr>
              <a:t>Nephrotic syndrome</a:t>
            </a:r>
          </a:p>
          <a:p>
            <a:pPr lvl="2">
              <a:spcBef>
                <a:spcPct val="0"/>
              </a:spcBef>
              <a:buClr>
                <a:srgbClr val="4D4D4D"/>
              </a:buClr>
              <a:buSzPct val="100000"/>
              <a:defRPr/>
            </a:pPr>
            <a:r>
              <a:rPr lang="en-US" dirty="0">
                <a:solidFill>
                  <a:srgbClr val="4D4D4D"/>
                </a:solidFill>
                <a:latin typeface="Calibri"/>
                <a:cs typeface="Calibri"/>
              </a:rPr>
              <a:t>Minimal change disease</a:t>
            </a:r>
          </a:p>
          <a:p>
            <a:pPr lvl="2">
              <a:spcBef>
                <a:spcPct val="0"/>
              </a:spcBef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Membranous nephropathy</a:t>
            </a:r>
          </a:p>
          <a:p>
            <a:pPr marL="457200" lvl="1" indent="0">
              <a:spcBef>
                <a:spcPct val="40000"/>
              </a:spcBef>
              <a:buFontTx/>
              <a:buNone/>
              <a:defRPr/>
            </a:pPr>
            <a:endParaRPr lang="en-US" dirty="0"/>
          </a:p>
          <a:p>
            <a:pPr lvl="1">
              <a:spcBef>
                <a:spcPct val="40000"/>
              </a:spcBef>
              <a:buClr>
                <a:srgbClr val="509601"/>
              </a:buClr>
              <a:buSzPct val="100000"/>
              <a:defRPr/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B6EC1FC-CC4E-DF4C-9384-A425754B5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60420" name="Line 4">
            <a:extLst>
              <a:ext uri="{FF2B5EF4-FFF2-40B4-BE49-F238E27FC236}">
                <a16:creationId xmlns:a16="http://schemas.microsoft.com/office/drawing/2014/main" id="{3962B58B-F9CE-85AD-67CF-951EC1A273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7">
            <a:extLst>
              <a:ext uri="{FF2B5EF4-FFF2-40B4-BE49-F238E27FC236}">
                <a16:creationId xmlns:a16="http://schemas.microsoft.com/office/drawing/2014/main" id="{68E84200-5093-C159-3734-6DAB2568F9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3124200"/>
            <a:ext cx="4572000" cy="26670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Autoimmune reaction against unknown renal antigen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Immune complexes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Thickened GBM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Subepithelial deposits/spikes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5E74FD-1DB2-D848-8C48-85E574F3F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Membranous Nephropathy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62468" name="Line 4">
            <a:extLst>
              <a:ext uri="{FF2B5EF4-FFF2-40B4-BE49-F238E27FC236}">
                <a16:creationId xmlns:a16="http://schemas.microsoft.com/office/drawing/2014/main" id="{4D427B2E-C092-DEA7-B669-8B81DAE13D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69" name="Rectangle 4">
            <a:extLst>
              <a:ext uri="{FF2B5EF4-FFF2-40B4-BE49-F238E27FC236}">
                <a16:creationId xmlns:a16="http://schemas.microsoft.com/office/drawing/2014/main" id="{2A0AA779-02D1-314A-9849-AAB485A52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1028">
            <a:extLst>
              <a:ext uri="{FF2B5EF4-FFF2-40B4-BE49-F238E27FC236}">
                <a16:creationId xmlns:a16="http://schemas.microsoft.com/office/drawing/2014/main" id="{0E703328-9E7E-E637-26AD-7215CBE174CA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152400"/>
            <a:ext cx="4495800" cy="6019800"/>
            <a:chOff x="1368" y="144"/>
            <a:chExt cx="3035" cy="3984"/>
          </a:xfrm>
        </p:grpSpPr>
        <p:pic>
          <p:nvPicPr>
            <p:cNvPr id="64516" name="Picture 1026" descr="05 membranous glomerulonephritis cartoon">
              <a:extLst>
                <a:ext uri="{FF2B5EF4-FFF2-40B4-BE49-F238E27FC236}">
                  <a16:creationId xmlns:a16="http://schemas.microsoft.com/office/drawing/2014/main" id="{DC1B20F0-DC75-8734-2F19-424AF79674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5" t="450" r="1231" b="5405"/>
            <a:stretch>
              <a:fillRect/>
            </a:stretch>
          </p:blipFill>
          <p:spPr bwMode="auto">
            <a:xfrm>
              <a:off x="1368" y="144"/>
              <a:ext cx="3035" cy="3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17" name="Picture 1027" descr="05 membranous glomerulonephritis cartoon">
              <a:extLst>
                <a:ext uri="{FF2B5EF4-FFF2-40B4-BE49-F238E27FC236}">
                  <a16:creationId xmlns:a16="http://schemas.microsoft.com/office/drawing/2014/main" id="{2C22FAB5-FF97-9F5A-1164-31C071EC3B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9" t="86655" r="79852" b="5405"/>
            <a:stretch>
              <a:fillRect/>
            </a:stretch>
          </p:blipFill>
          <p:spPr bwMode="auto">
            <a:xfrm>
              <a:off x="1440" y="3792"/>
              <a:ext cx="33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4515" name="Text Box 1029">
            <a:extLst>
              <a:ext uri="{FF2B5EF4-FFF2-40B4-BE49-F238E27FC236}">
                <a16:creationId xmlns:a16="http://schemas.microsoft.com/office/drawing/2014/main" id="{CA295B6D-1405-DCC3-5BBD-DED48170A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7288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Membranous nephropathy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06 membranous glomerulonephritis HE">
            <a:extLst>
              <a:ext uri="{FF2B5EF4-FFF2-40B4-BE49-F238E27FC236}">
                <a16:creationId xmlns:a16="http://schemas.microsoft.com/office/drawing/2014/main" id="{8F63F799-228B-83D8-53A7-78AFF073D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254000"/>
            <a:ext cx="57753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 Box 1029">
            <a:extLst>
              <a:ext uri="{FF2B5EF4-FFF2-40B4-BE49-F238E27FC236}">
                <a16:creationId xmlns:a16="http://schemas.microsoft.com/office/drawing/2014/main" id="{69B77610-2C1C-92F6-2D09-1CA77A425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7288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Membranous nephropathy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>
            <a:extLst>
              <a:ext uri="{FF2B5EF4-FFF2-40B4-BE49-F238E27FC236}">
                <a16:creationId xmlns:a16="http://schemas.microsoft.com/office/drawing/2014/main" id="{7845BD00-283C-BF05-412B-FE4E5DF586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 lvl="1"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Nephrotic syndrome</a:t>
            </a:r>
          </a:p>
          <a:p>
            <a:pPr lvl="2">
              <a:spcBef>
                <a:spcPct val="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Minimal change disease</a:t>
            </a:r>
          </a:p>
          <a:p>
            <a:pPr lvl="2">
              <a:spcBef>
                <a:spcPct val="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Membranous nephropathy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solidFill>
                  <a:srgbClr val="E05400"/>
                </a:solidFill>
                <a:latin typeface="Calibri" panose="020F0502020204030204" pitchFamily="34" charset="0"/>
              </a:rPr>
              <a:t>Nephritic syndrome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60F43AD-CBB4-9D4F-94E1-B60637E1D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68612" name="Line 4">
            <a:extLst>
              <a:ext uri="{FF2B5EF4-FFF2-40B4-BE49-F238E27FC236}">
                <a16:creationId xmlns:a16="http://schemas.microsoft.com/office/drawing/2014/main" id="{BB8C76C3-8241-3279-272F-C7AC953646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>
            <a:extLst>
              <a:ext uri="{FF2B5EF4-FFF2-40B4-BE49-F238E27FC236}">
                <a16:creationId xmlns:a16="http://schemas.microsoft.com/office/drawing/2014/main" id="{D77C5EC1-8AB3-5218-8107-BF62545C9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76600" y="3048000"/>
            <a:ext cx="3124200" cy="1752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Hematuria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Oliguria, azotemia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Hypertension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75B5B89-81A7-7844-8394-4CB7F4541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Symptoms of Nephritic Syndrome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70660" name="Line 4">
            <a:extLst>
              <a:ext uri="{FF2B5EF4-FFF2-40B4-BE49-F238E27FC236}">
                <a16:creationId xmlns:a16="http://schemas.microsoft.com/office/drawing/2014/main" id="{B25C9752-522C-BB82-182E-09A1A4DB9C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>
            <a:extLst>
              <a:ext uri="{FF2B5EF4-FFF2-40B4-BE49-F238E27FC236}">
                <a16:creationId xmlns:a16="http://schemas.microsoft.com/office/drawing/2014/main" id="{B3207FD6-BA81-F07D-EBB0-880AF75E9C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819400"/>
            <a:ext cx="56388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Post-infectious GN, IgA nephropathy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Immunologically-mediated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Characterized by proliferative changes and inflammation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D51267E-8C5F-7340-AB33-6B9090AD8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Causes of Nephritic Syndrome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72708" name="Line 4">
            <a:extLst>
              <a:ext uri="{FF2B5EF4-FFF2-40B4-BE49-F238E27FC236}">
                <a16:creationId xmlns:a16="http://schemas.microsoft.com/office/drawing/2014/main" id="{82897198-EA6C-61CC-B17A-2FE6E20CBE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>
            <a:extLst>
              <a:ext uri="{FF2B5EF4-FFF2-40B4-BE49-F238E27FC236}">
                <a16:creationId xmlns:a16="http://schemas.microsoft.com/office/drawing/2014/main" id="{1286E02B-A89B-3548-C6C7-481E64F0B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 lvl="1"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Nephrotic syndrome</a:t>
            </a:r>
          </a:p>
          <a:p>
            <a:pPr lvl="2">
              <a:spcBef>
                <a:spcPct val="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Minimal change disease</a:t>
            </a:r>
          </a:p>
          <a:p>
            <a:pPr lvl="2">
              <a:spcBef>
                <a:spcPct val="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Membranous nephropathy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solidFill>
                  <a:srgbClr val="E05400"/>
                </a:solidFill>
                <a:latin typeface="Calibri" panose="020F0502020204030204" pitchFamily="34" charset="0"/>
              </a:rPr>
              <a:t>Nephritic syndrome</a:t>
            </a:r>
          </a:p>
          <a:p>
            <a:pPr lvl="2">
              <a:spcBef>
                <a:spcPct val="0"/>
              </a:spcBef>
              <a:buSzPct val="100000"/>
            </a:pPr>
            <a:r>
              <a:rPr lang="en-US" altLang="en-US">
                <a:latin typeface="Calibri" panose="020F0502020204030204" pitchFamily="34" charset="0"/>
              </a:rPr>
              <a:t>Postinfectious GN</a:t>
            </a:r>
            <a:endParaRPr lang="en-US" altLang="en-US"/>
          </a:p>
          <a:p>
            <a:pPr lvl="1"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F74FE30-D53A-D04E-ABDB-A4D756DE53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74756" name="Line 4">
            <a:extLst>
              <a:ext uri="{FF2B5EF4-FFF2-40B4-BE49-F238E27FC236}">
                <a16:creationId xmlns:a16="http://schemas.microsoft.com/office/drawing/2014/main" id="{7B89EA97-5278-26D7-BFF1-F585F1F7C99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931" name="Rectangle 3">
            <a:extLst>
              <a:ext uri="{FF2B5EF4-FFF2-40B4-BE49-F238E27FC236}">
                <a16:creationId xmlns:a16="http://schemas.microsoft.com/office/drawing/2014/main" id="{AEE46216-F394-B644-A5C2-2D6321BFBD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3124200"/>
            <a:ext cx="3505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Child after strep throat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Immune complexes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Hypercellular glomeruli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Subepithelial humps</a:t>
            </a:r>
          </a:p>
          <a:p>
            <a:pPr>
              <a:buClr>
                <a:srgbClr val="66CCFF"/>
              </a:buClr>
              <a:defRPr/>
            </a:pPr>
            <a:endParaRPr lang="en-US" sz="2200" dirty="0"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F42F30C-4969-C74E-836F-2D70B6295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Post-Infectious Glomerulonephritis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76804" name="Line 4">
            <a:extLst>
              <a:ext uri="{FF2B5EF4-FFF2-40B4-BE49-F238E27FC236}">
                <a16:creationId xmlns:a16="http://schemas.microsoft.com/office/drawing/2014/main" id="{23927C39-63A5-677C-9550-0D8D0417B2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1320800"/>
            <a:ext cx="6629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5" name="Rectangle 4">
            <a:extLst>
              <a:ext uri="{FF2B5EF4-FFF2-40B4-BE49-F238E27FC236}">
                <a16:creationId xmlns:a16="http://schemas.microsoft.com/office/drawing/2014/main" id="{CF2CE8B2-B497-480E-000C-EC9415ACE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3" descr="10 PSGN">
            <a:extLst>
              <a:ext uri="{FF2B5EF4-FFF2-40B4-BE49-F238E27FC236}">
                <a16:creationId xmlns:a16="http://schemas.microsoft.com/office/drawing/2014/main" id="{4A1684F1-D7F6-7D04-1A6F-D2F33ABA6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8001000" cy="619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Text Box 5">
            <a:extLst>
              <a:ext uri="{FF2B5EF4-FFF2-40B4-BE49-F238E27FC236}">
                <a16:creationId xmlns:a16="http://schemas.microsoft.com/office/drawing/2014/main" id="{6806BAD7-6FED-5B9E-5D20-7C3499A37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46813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Post-infectious glomerulonephritis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5" descr="showimage">
            <a:extLst>
              <a:ext uri="{FF2B5EF4-FFF2-40B4-BE49-F238E27FC236}">
                <a16:creationId xmlns:a16="http://schemas.microsoft.com/office/drawing/2014/main" id="{3149EB38-956F-731B-A1E1-53FA5B379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Text Box 5">
            <a:extLst>
              <a:ext uri="{FF2B5EF4-FFF2-40B4-BE49-F238E27FC236}">
                <a16:creationId xmlns:a16="http://schemas.microsoft.com/office/drawing/2014/main" id="{544F08E2-4F6F-D739-3BF3-96C2D75E5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46813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Post-infectious glomerulonephritis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>
            <a:extLst>
              <a:ext uri="{FF2B5EF4-FFF2-40B4-BE49-F238E27FC236}">
                <a16:creationId xmlns:a16="http://schemas.microsoft.com/office/drawing/2014/main" id="{A8214431-3CE1-8CC4-7E48-6DB8266DF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 lvl="1"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Nephrotic syndrome</a:t>
            </a:r>
          </a:p>
          <a:p>
            <a:pPr lvl="2">
              <a:spcBef>
                <a:spcPct val="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Minimal change disease</a:t>
            </a:r>
          </a:p>
          <a:p>
            <a:pPr lvl="2">
              <a:spcBef>
                <a:spcPct val="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Membranous nephropathy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solidFill>
                  <a:srgbClr val="E05400"/>
                </a:solidFill>
                <a:latin typeface="Calibri" panose="020F0502020204030204" pitchFamily="34" charset="0"/>
              </a:rPr>
              <a:t>Nephritic syndrome</a:t>
            </a:r>
          </a:p>
          <a:p>
            <a:pPr lvl="2">
              <a:spcBef>
                <a:spcPct val="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Postinfectious GN</a:t>
            </a:r>
          </a:p>
          <a:p>
            <a:pPr lvl="2">
              <a:spcBef>
                <a:spcPct val="0"/>
              </a:spcBef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IgA nephropathy</a:t>
            </a:r>
          </a:p>
          <a:p>
            <a:pPr lvl="1">
              <a:spcBef>
                <a:spcPct val="40000"/>
              </a:spcBef>
            </a:pPr>
            <a:endParaRPr lang="en-US" altLang="en-US"/>
          </a:p>
          <a:p>
            <a:pPr lvl="1"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5FC4E04-5C52-0E41-AB28-3DBD3042DA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82948" name="Line 4">
            <a:extLst>
              <a:ext uri="{FF2B5EF4-FFF2-40B4-BE49-F238E27FC236}">
                <a16:creationId xmlns:a16="http://schemas.microsoft.com/office/drawing/2014/main" id="{ACC3C324-31C8-84A2-66F0-331FB925E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027" name="Rectangle 3">
            <a:extLst>
              <a:ext uri="{FF2B5EF4-FFF2-40B4-BE49-F238E27FC236}">
                <a16:creationId xmlns:a16="http://schemas.microsoft.com/office/drawing/2014/main" id="{E473E476-8233-4F46-B981-8D415CF4B1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3200400"/>
            <a:ext cx="5410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Common!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Child with hematuria after URI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IgA in mesangium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Variable prognosis</a:t>
            </a:r>
          </a:p>
          <a:p>
            <a:pPr>
              <a:buClr>
                <a:srgbClr val="66CCFF"/>
              </a:buClr>
              <a:defRPr/>
            </a:pPr>
            <a:endParaRPr lang="en-US" sz="2200" dirty="0"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DE550BE-A28F-3140-838C-EEBD4B9A2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IgA Nephropathy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84996" name="Line 4">
            <a:extLst>
              <a:ext uri="{FF2B5EF4-FFF2-40B4-BE49-F238E27FC236}">
                <a16:creationId xmlns:a16="http://schemas.microsoft.com/office/drawing/2014/main" id="{43463E9C-CA4B-2149-7C6D-713FE96565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7" name="Rectangle 4">
            <a:extLst>
              <a:ext uri="{FF2B5EF4-FFF2-40B4-BE49-F238E27FC236}">
                <a16:creationId xmlns:a16="http://schemas.microsoft.com/office/drawing/2014/main" id="{F782C944-9D05-4A60-7E98-563D0C325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5" descr="showimage">
            <a:extLst>
              <a:ext uri="{FF2B5EF4-FFF2-40B4-BE49-F238E27FC236}">
                <a16:creationId xmlns:a16="http://schemas.microsoft.com/office/drawing/2014/main" id="{687EA1ED-EFE2-61C7-28A3-B73F75F53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Text Box 6">
            <a:extLst>
              <a:ext uri="{FF2B5EF4-FFF2-40B4-BE49-F238E27FC236}">
                <a16:creationId xmlns:a16="http://schemas.microsoft.com/office/drawing/2014/main" id="{76E859B5-7D5F-DDFC-E13C-DCBDE3206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11888"/>
            <a:ext cx="7467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IgA nephropathy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>
            <a:extLst>
              <a:ext uri="{FF2B5EF4-FFF2-40B4-BE49-F238E27FC236}">
                <a16:creationId xmlns:a16="http://schemas.microsoft.com/office/drawing/2014/main" id="{0F2A51C3-E936-67CF-377D-CA6C94835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Glomerular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Tubular and interstitial diseases</a:t>
            </a:r>
          </a:p>
          <a:p>
            <a:pPr lvl="1">
              <a:spcBef>
                <a:spcPct val="0"/>
              </a:spcBef>
              <a:buClr>
                <a:schemeClr val="tx1"/>
              </a:buClr>
              <a:buSzPct val="100000"/>
            </a:pPr>
            <a:r>
              <a:rPr lang="en-US" altLang="en-US" sz="2400">
                <a:latin typeface="Calibri" panose="020F0502020204030204" pitchFamily="34" charset="0"/>
              </a:rPr>
              <a:t>Pyelonephritis</a:t>
            </a:r>
          </a:p>
          <a:p>
            <a:pPr lvl="1">
              <a:spcBef>
                <a:spcPct val="0"/>
              </a:spcBef>
              <a:buClr>
                <a:schemeClr val="tx1"/>
              </a:buClr>
              <a:buSzPct val="100000"/>
            </a:pPr>
            <a:r>
              <a:rPr lang="en-US" altLang="en-US" sz="2400">
                <a:latin typeface="Calibri" panose="020F0502020204030204" pitchFamily="34" charset="0"/>
              </a:rPr>
              <a:t>Acute tubular necrosis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82A7FFF-4863-6E49-B8F8-FC3F21B0D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89092" name="Line 4">
            <a:extLst>
              <a:ext uri="{FF2B5EF4-FFF2-40B4-BE49-F238E27FC236}">
                <a16:creationId xmlns:a16="http://schemas.microsoft.com/office/drawing/2014/main" id="{9A03A7C0-3FB5-F54E-D44A-7CA164DAA44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>
            <a:extLst>
              <a:ext uri="{FF2B5EF4-FFF2-40B4-BE49-F238E27FC236}">
                <a16:creationId xmlns:a16="http://schemas.microsoft.com/office/drawing/2014/main" id="{C68F1EF1-2994-DEEB-0E3A-79B9DF28A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Glomerular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Tubular and interstitial diseases</a:t>
            </a:r>
          </a:p>
          <a:p>
            <a:pPr lvl="1">
              <a:spcBef>
                <a:spcPts val="1050"/>
              </a:spcBef>
              <a:buClr>
                <a:srgbClr val="D47310"/>
              </a:buClr>
              <a:buSzPct val="100000"/>
            </a:pPr>
            <a:r>
              <a:rPr lang="en-US" altLang="en-US" sz="2400">
                <a:latin typeface="Calibri" panose="020F0502020204030204" pitchFamily="34" charset="0"/>
              </a:rPr>
              <a:t>Pyelonephritis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82A7FFF-4863-6E49-B8F8-FC3F21B0D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91140" name="Line 4">
            <a:extLst>
              <a:ext uri="{FF2B5EF4-FFF2-40B4-BE49-F238E27FC236}">
                <a16:creationId xmlns:a16="http://schemas.microsoft.com/office/drawing/2014/main" id="{C707F583-A371-AC3E-DB48-95121EACC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171" name="Rectangle 3">
            <a:extLst>
              <a:ext uri="{FF2B5EF4-FFF2-40B4-BE49-F238E27FC236}">
                <a16:creationId xmlns:a16="http://schemas.microsoft.com/office/drawing/2014/main" id="{6F01D0BF-B8FF-5249-B72C-8307FD9F9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67000" y="3124200"/>
            <a:ext cx="5410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Invasive kidney infection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Usually ascends from UTI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Fever, flank pain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Organisms: E. coli, Proteus</a:t>
            </a:r>
          </a:p>
          <a:p>
            <a:pPr>
              <a:buClr>
                <a:srgbClr val="66CCFF"/>
              </a:buClr>
              <a:defRPr/>
            </a:pPr>
            <a:endParaRPr lang="en-US" sz="2200" dirty="0"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DFA3365-960F-5B44-861B-C78402C96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Pyelonephritis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93188" name="Line 4">
            <a:extLst>
              <a:ext uri="{FF2B5EF4-FFF2-40B4-BE49-F238E27FC236}">
                <a16:creationId xmlns:a16="http://schemas.microsoft.com/office/drawing/2014/main" id="{347D4E8B-BB03-96E8-B40E-9F449A7FD0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89" name="Rectangle 4">
            <a:extLst>
              <a:ext uri="{FF2B5EF4-FFF2-40B4-BE49-F238E27FC236}">
                <a16:creationId xmlns:a16="http://schemas.microsoft.com/office/drawing/2014/main" id="{1A9D5348-72FB-8CAE-2185-7F6004192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acute pyelo with PMNs in renal tubules">
            <a:extLst>
              <a:ext uri="{FF2B5EF4-FFF2-40B4-BE49-F238E27FC236}">
                <a16:creationId xmlns:a16="http://schemas.microsoft.com/office/drawing/2014/main" id="{24E41A8A-9913-CBD6-838A-B9CB402A6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0"/>
            <a:ext cx="9105900" cy="6146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5" name="Text Box 7">
            <a:extLst>
              <a:ext uri="{FF2B5EF4-FFF2-40B4-BE49-F238E27FC236}">
                <a16:creationId xmlns:a16="http://schemas.microsoft.com/office/drawing/2014/main" id="{8988B00C-9F4E-D6FC-6787-6BD38F47D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40463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pyelonephritis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acute pyelo best">
            <a:extLst>
              <a:ext uri="{FF2B5EF4-FFF2-40B4-BE49-F238E27FC236}">
                <a16:creationId xmlns:a16="http://schemas.microsoft.com/office/drawing/2014/main" id="{695EACB1-8268-1D56-9636-F080FCD87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283" name="Text Box 7">
            <a:extLst>
              <a:ext uri="{FF2B5EF4-FFF2-40B4-BE49-F238E27FC236}">
                <a16:creationId xmlns:a16="http://schemas.microsoft.com/office/drawing/2014/main" id="{0804A08E-7510-3618-FF8B-A696E4F6F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40463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pyelonephritis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hite cell cast edited for color">
            <a:extLst>
              <a:ext uri="{FF2B5EF4-FFF2-40B4-BE49-F238E27FC236}">
                <a16:creationId xmlns:a16="http://schemas.microsoft.com/office/drawing/2014/main" id="{6C3B238D-B38C-DF70-F1AC-1275DE2F1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304800"/>
            <a:ext cx="5429250" cy="5715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1" name="Text Box 7">
            <a:extLst>
              <a:ext uri="{FF2B5EF4-FFF2-40B4-BE49-F238E27FC236}">
                <a16:creationId xmlns:a16="http://schemas.microsoft.com/office/drawing/2014/main" id="{274C2E9D-020D-5C8A-B1FE-7E6D8101A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40463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Cellular cast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7" descr="showimage">
            <a:extLst>
              <a:ext uri="{FF2B5EF4-FFF2-40B4-BE49-F238E27FC236}">
                <a16:creationId xmlns:a16="http://schemas.microsoft.com/office/drawing/2014/main" id="{CBA7DA22-9395-F55E-5AA6-77AC29A1B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152400"/>
            <a:ext cx="41910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3">
            <a:extLst>
              <a:ext uri="{FF2B5EF4-FFF2-40B4-BE49-F238E27FC236}">
                <a16:creationId xmlns:a16="http://schemas.microsoft.com/office/drawing/2014/main" id="{A7588052-DEC8-D48B-16C4-2CB75313C1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667000"/>
            <a:ext cx="59436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Women, elderly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Patients with catheters or malformations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Dysuria, frequency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Organisms: E. coli, Proteus</a:t>
            </a:r>
          </a:p>
        </p:txBody>
      </p:sp>
      <p:sp>
        <p:nvSpPr>
          <p:cNvPr id="103427" name="Comment 6">
            <a:extLst>
              <a:ext uri="{FF2B5EF4-FFF2-40B4-BE49-F238E27FC236}">
                <a16:creationId xmlns:a16="http://schemas.microsoft.com/office/drawing/2014/main" id="{56307F2D-D21C-E09A-4F7C-610F8C909310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400425" y="6738938"/>
            <a:ext cx="1588" cy="1587"/>
          </a:xfrm>
          <a:custGeom>
            <a:avLst/>
            <a:gdLst>
              <a:gd name="T0" fmla="*/ 0 w 1"/>
              <a:gd name="T1" fmla="*/ 2147483646 h 1"/>
              <a:gd name="T2" fmla="*/ 0 w 1"/>
              <a:gd name="T3" fmla="*/ 2147483646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49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090A4FB-B55C-8647-B957-E51D54467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Urinary Tract Infection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03429" name="Line 4">
            <a:extLst>
              <a:ext uri="{FF2B5EF4-FFF2-40B4-BE49-F238E27FC236}">
                <a16:creationId xmlns:a16="http://schemas.microsoft.com/office/drawing/2014/main" id="{6D57C8DA-AB83-9C6E-EEC0-83BCC4BD3D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4" name="Object 14">
            <a:extLst>
              <a:ext uri="{FF2B5EF4-FFF2-40B4-BE49-F238E27FC236}">
                <a16:creationId xmlns:a16="http://schemas.microsoft.com/office/drawing/2014/main" id="{75A1B623-FEE5-78F0-9AA7-4A7B83B4F5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2238375"/>
          <a:ext cx="4333875" cy="289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375400" imgH="4254500" progId="MSGraph.Chart.8">
                  <p:embed followColorScheme="full"/>
                </p:oleObj>
              </mc:Choice>
              <mc:Fallback>
                <p:oleObj name="Chart" r:id="rId3" imgW="6375400" imgH="4254500" progId="MSGraph.Chart.8">
                  <p:embed followColorScheme="full"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238375"/>
                        <a:ext cx="4333875" cy="289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5" name="Object 13">
            <a:extLst>
              <a:ext uri="{FF2B5EF4-FFF2-40B4-BE49-F238E27FC236}">
                <a16:creationId xmlns:a16="http://schemas.microsoft.com/office/drawing/2014/main" id="{A0E67AC4-98B5-C886-F821-9446AA338F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2225675"/>
          <a:ext cx="4343400" cy="289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6375400" imgH="4254500" progId="MSGraph.Chart.8">
                  <p:embed followColorScheme="full"/>
                </p:oleObj>
              </mc:Choice>
              <mc:Fallback>
                <p:oleObj name="Chart" r:id="rId5" imgW="6375400" imgH="4254500" progId="MSGraph.Chart.8">
                  <p:embed followColorScheme="full"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25675"/>
                        <a:ext cx="4343400" cy="289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6" name="Text Box 5">
            <a:extLst>
              <a:ext uri="{FF2B5EF4-FFF2-40B4-BE49-F238E27FC236}">
                <a16:creationId xmlns:a16="http://schemas.microsoft.com/office/drawing/2014/main" id="{E75C738C-5DFC-3C52-39E8-D86AFA12D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614488"/>
            <a:ext cx="2133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800" i="1">
                <a:latin typeface="Calibri" panose="020F0502020204030204" pitchFamily="34" charset="0"/>
              </a:rPr>
              <a:t>E. coli</a:t>
            </a:r>
          </a:p>
        </p:txBody>
      </p:sp>
      <p:sp>
        <p:nvSpPr>
          <p:cNvPr id="105477" name="Line 6">
            <a:extLst>
              <a:ext uri="{FF2B5EF4-FFF2-40B4-BE49-F238E27FC236}">
                <a16:creationId xmlns:a16="http://schemas.microsoft.com/office/drawing/2014/main" id="{7FFFBC57-0D53-7184-7CA0-F9D2407772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2209800"/>
            <a:ext cx="8382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78" name="Line 7">
            <a:extLst>
              <a:ext uri="{FF2B5EF4-FFF2-40B4-BE49-F238E27FC236}">
                <a16:creationId xmlns:a16="http://schemas.microsoft.com/office/drawing/2014/main" id="{C5A7B6B9-F92E-BC46-9729-8B1409FB9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209800"/>
            <a:ext cx="9144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79" name="Text Box 8">
            <a:extLst>
              <a:ext uri="{FF2B5EF4-FFF2-40B4-BE49-F238E27FC236}">
                <a16:creationId xmlns:a16="http://schemas.microsoft.com/office/drawing/2014/main" id="{815C0CF8-1A9A-A7A0-4E29-698563FBB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257800"/>
            <a:ext cx="243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800">
                <a:latin typeface="Calibri" panose="020F0502020204030204" pitchFamily="34" charset="0"/>
              </a:rPr>
              <a:t>uncomplicated</a:t>
            </a:r>
          </a:p>
        </p:txBody>
      </p:sp>
      <p:sp>
        <p:nvSpPr>
          <p:cNvPr id="105480" name="Text Box 9">
            <a:extLst>
              <a:ext uri="{FF2B5EF4-FFF2-40B4-BE49-F238E27FC236}">
                <a16:creationId xmlns:a16="http://schemas.microsoft.com/office/drawing/2014/main" id="{292DF582-E8A7-8702-AFAF-8D65D6D23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257800"/>
            <a:ext cx="320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800">
                <a:latin typeface="Calibri" panose="020F0502020204030204" pitchFamily="34" charset="0"/>
              </a:rPr>
              <a:t>complicated</a:t>
            </a:r>
          </a:p>
        </p:txBody>
      </p:sp>
      <p:sp>
        <p:nvSpPr>
          <p:cNvPr id="105481" name="Rectangle 12">
            <a:extLst>
              <a:ext uri="{FF2B5EF4-FFF2-40B4-BE49-F238E27FC236}">
                <a16:creationId xmlns:a16="http://schemas.microsoft.com/office/drawing/2014/main" id="{FA3DC20F-4509-035A-A44F-95C11F8E2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81000"/>
            <a:ext cx="8686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70000"/>
              </a:spcBef>
              <a:buClr>
                <a:srgbClr val="66CCFF"/>
              </a:buClr>
              <a:buFontTx/>
              <a:buNone/>
            </a:pPr>
            <a:r>
              <a:rPr lang="en-US" altLang="en-US" sz="2800">
                <a:latin typeface="Calibri" panose="020F0502020204030204" pitchFamily="34" charset="0"/>
              </a:rPr>
              <a:t>UTI: Common Bugs</a:t>
            </a:r>
            <a:endParaRPr lang="en-US" altLang="en-US" sz="2800">
              <a:solidFill>
                <a:srgbClr val="00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encrusted catheter">
            <a:extLst>
              <a:ext uri="{FF2B5EF4-FFF2-40B4-BE49-F238E27FC236}">
                <a16:creationId xmlns:a16="http://schemas.microsoft.com/office/drawing/2014/main" id="{3FCC32B1-0709-ABC9-C5A1-D8DE40A1D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86800" cy="422116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3" name="Text Box 3">
            <a:extLst>
              <a:ext uri="{FF2B5EF4-FFF2-40B4-BE49-F238E27FC236}">
                <a16:creationId xmlns:a16="http://schemas.microsoft.com/office/drawing/2014/main" id="{BEB1231A-204F-B541-9700-417D8A50E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7912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Urinary catheter colonized by Proteus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3">
            <a:extLst>
              <a:ext uri="{FF2B5EF4-FFF2-40B4-BE49-F238E27FC236}">
                <a16:creationId xmlns:a16="http://schemas.microsoft.com/office/drawing/2014/main" id="{DED997CF-C6C4-B33C-BD6B-802B479E6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Glomerular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Tubular and interstitial diseases</a:t>
            </a:r>
          </a:p>
          <a:p>
            <a:pPr lvl="1">
              <a:spcBef>
                <a:spcPts val="105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Pyelonephritis</a:t>
            </a:r>
          </a:p>
          <a:p>
            <a:pPr lvl="1">
              <a:spcBef>
                <a:spcPts val="1050"/>
              </a:spcBef>
              <a:buClr>
                <a:srgbClr val="D47310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Acute tubular necrosis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82A7FFF-4863-6E49-B8F8-FC3F21B0D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09572" name="Line 4">
            <a:extLst>
              <a:ext uri="{FF2B5EF4-FFF2-40B4-BE49-F238E27FC236}">
                <a16:creationId xmlns:a16="http://schemas.microsoft.com/office/drawing/2014/main" id="{5BA0FF93-1FA9-0374-7A8D-B84BF2CC46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283" name="Rectangle 3">
            <a:extLst>
              <a:ext uri="{FF2B5EF4-FFF2-40B4-BE49-F238E27FC236}">
                <a16:creationId xmlns:a16="http://schemas.microsoft.com/office/drawing/2014/main" id="{CDD35F0C-B90E-6742-8F3B-B8EE0C4412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3276600"/>
            <a:ext cx="6553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The most common cause of acute renal failure!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Reversible tubular injury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Many causes: ischemic (shock), toxic (drugs)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Most patients recover</a:t>
            </a:r>
          </a:p>
          <a:p>
            <a:pPr>
              <a:buClr>
                <a:srgbClr val="66CCFF"/>
              </a:buClr>
              <a:defRPr/>
            </a:pPr>
            <a:endParaRPr lang="en-US" sz="2200" dirty="0">
              <a:cs typeface="+mn-cs"/>
            </a:endParaRPr>
          </a:p>
          <a:p>
            <a:pPr>
              <a:buClr>
                <a:srgbClr val="66CCFF"/>
              </a:buClr>
              <a:defRPr/>
            </a:pPr>
            <a:endParaRPr lang="en-US" sz="2200" dirty="0"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968DDFA-BF1F-6041-ABB9-7662ABB734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Acute Tubular Necrosis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11620" name="Line 4">
            <a:extLst>
              <a:ext uri="{FF2B5EF4-FFF2-40B4-BE49-F238E27FC236}">
                <a16:creationId xmlns:a16="http://schemas.microsoft.com/office/drawing/2014/main" id="{9CDE61C2-851E-5A93-A01A-0050A29FE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21" name="Rectangle 4">
            <a:extLst>
              <a:ext uri="{FF2B5EF4-FFF2-40B4-BE49-F238E27FC236}">
                <a16:creationId xmlns:a16="http://schemas.microsoft.com/office/drawing/2014/main" id="{0FEEFC4D-095C-B9BD-C326-C4571C5A7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290" name="Rectangle 2">
            <a:extLst>
              <a:ext uri="{FF2B5EF4-FFF2-40B4-BE49-F238E27FC236}">
                <a16:creationId xmlns:a16="http://schemas.microsoft.com/office/drawing/2014/main" id="{87CBE0FD-6BD4-F743-B420-F616250302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j-cs"/>
            </a:endParaRPr>
          </a:p>
        </p:txBody>
      </p:sp>
      <p:sp>
        <p:nvSpPr>
          <p:cNvPr id="1676291" name="Rectangle 3">
            <a:extLst>
              <a:ext uri="{FF2B5EF4-FFF2-40B4-BE49-F238E27FC236}">
                <a16:creationId xmlns:a16="http://schemas.microsoft.com/office/drawing/2014/main" id="{8D0DF100-023E-B640-B653-FF213114FB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113668" name="Picture 4" descr="ATN subtle">
            <a:extLst>
              <a:ext uri="{FF2B5EF4-FFF2-40B4-BE49-F238E27FC236}">
                <a16:creationId xmlns:a16="http://schemas.microsoft.com/office/drawing/2014/main" id="{D4EEC835-64AE-4FD7-E27D-4A478A994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9" name="Text Box 6">
            <a:extLst>
              <a:ext uri="{FF2B5EF4-FFF2-40B4-BE49-F238E27FC236}">
                <a16:creationId xmlns:a16="http://schemas.microsoft.com/office/drawing/2014/main" id="{E49A4E67-8D85-86A1-843B-18BACFC59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2525"/>
            <a:ext cx="7467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tubular necrosis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338" name="Rectangle 2">
            <a:extLst>
              <a:ext uri="{FF2B5EF4-FFF2-40B4-BE49-F238E27FC236}">
                <a16:creationId xmlns:a16="http://schemas.microsoft.com/office/drawing/2014/main" id="{BB19EE25-604B-7E4E-83E2-47319291D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j-cs"/>
            </a:endParaRPr>
          </a:p>
        </p:txBody>
      </p:sp>
      <p:sp>
        <p:nvSpPr>
          <p:cNvPr id="1678339" name="Rectangle 3">
            <a:extLst>
              <a:ext uri="{FF2B5EF4-FFF2-40B4-BE49-F238E27FC236}">
                <a16:creationId xmlns:a16="http://schemas.microsoft.com/office/drawing/2014/main" id="{12683622-07F9-CC44-8083-FFAA3F7B16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115716" name="Picture 4" descr="ATN with regeneration">
            <a:extLst>
              <a:ext uri="{FF2B5EF4-FFF2-40B4-BE49-F238E27FC236}">
                <a16:creationId xmlns:a16="http://schemas.microsoft.com/office/drawing/2014/main" id="{8807382D-45C3-AB4C-E578-265F0A2A4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7" name="Text Box 6">
            <a:extLst>
              <a:ext uri="{FF2B5EF4-FFF2-40B4-BE49-F238E27FC236}">
                <a16:creationId xmlns:a16="http://schemas.microsoft.com/office/drawing/2014/main" id="{1B02DD09-CDCA-B673-A7FE-1A177AFE4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2525"/>
            <a:ext cx="7467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tubular necrosis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>
            <a:extLst>
              <a:ext uri="{FF2B5EF4-FFF2-40B4-BE49-F238E27FC236}">
                <a16:creationId xmlns:a16="http://schemas.microsoft.com/office/drawing/2014/main" id="{104C5E78-C914-68E0-3C30-499279710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Tubular and interstitial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Diseases involving blood vessels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Benign nephrosclerosis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Malignant nephrosclerosis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B2A939-744A-2042-A6DA-7327897CE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17764" name="Line 4">
            <a:extLst>
              <a:ext uri="{FF2B5EF4-FFF2-40B4-BE49-F238E27FC236}">
                <a16:creationId xmlns:a16="http://schemas.microsoft.com/office/drawing/2014/main" id="{3299609C-1613-26A2-31D4-F172DA73AF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427" name="Rectangle 3">
            <a:extLst>
              <a:ext uri="{FF2B5EF4-FFF2-40B4-BE49-F238E27FC236}">
                <a16:creationId xmlns:a16="http://schemas.microsoft.com/office/drawing/2014/main" id="{9EAC90E7-C24A-3648-B4A5-48B18822C1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3200400"/>
            <a:ext cx="6553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Found in patients with benign hypertension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Hyaline thickening of arterial walls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Leads to mild functional impairment</a:t>
            </a:r>
          </a:p>
          <a:p>
            <a:pPr>
              <a:buClr>
                <a:srgbClr val="509601"/>
              </a:buClr>
              <a:buSzPct val="100000"/>
              <a:defRPr/>
            </a:pPr>
            <a:r>
              <a:rPr lang="en-US" dirty="0">
                <a:latin typeface="Calibri"/>
                <a:cs typeface="Calibri"/>
              </a:rPr>
              <a:t>Rarely fatal</a:t>
            </a:r>
          </a:p>
          <a:p>
            <a:pPr>
              <a:buClr>
                <a:srgbClr val="66CCFF"/>
              </a:buClr>
              <a:defRPr/>
            </a:pPr>
            <a:endParaRPr lang="en-US" sz="2200" dirty="0">
              <a:cs typeface="+mn-cs"/>
            </a:endParaRPr>
          </a:p>
          <a:p>
            <a:pPr>
              <a:buClr>
                <a:srgbClr val="66CCFF"/>
              </a:buClr>
              <a:defRPr/>
            </a:pPr>
            <a:endParaRPr lang="en-US" sz="2200" dirty="0"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1E6FF50-25A1-1640-9F21-548C61AA2E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Benign Nephrosclerosis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19812" name="Line 4">
            <a:extLst>
              <a:ext uri="{FF2B5EF4-FFF2-40B4-BE49-F238E27FC236}">
                <a16:creationId xmlns:a16="http://schemas.microsoft.com/office/drawing/2014/main" id="{D6810A8E-48A6-D7DF-BA32-CBF766A2C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13" name="Rectangle 4">
            <a:extLst>
              <a:ext uri="{FF2B5EF4-FFF2-40B4-BE49-F238E27FC236}">
                <a16:creationId xmlns:a16="http://schemas.microsoft.com/office/drawing/2014/main" id="{51483B53-0B0B-0321-0C5E-A1FC67FB7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5" descr="showimage">
            <a:extLst>
              <a:ext uri="{FF2B5EF4-FFF2-40B4-BE49-F238E27FC236}">
                <a16:creationId xmlns:a16="http://schemas.microsoft.com/office/drawing/2014/main" id="{E7CB1EEB-599C-DE82-965E-958F52B86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3350"/>
            <a:ext cx="7239000" cy="60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59" name="Text Box 6">
            <a:extLst>
              <a:ext uri="{FF2B5EF4-FFF2-40B4-BE49-F238E27FC236}">
                <a16:creationId xmlns:a16="http://schemas.microsoft.com/office/drawing/2014/main" id="{CC68188C-C010-ED18-9EB6-4123D8187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57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Benign nephrosclerosis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>
            <a:extLst>
              <a:ext uri="{FF2B5EF4-FFF2-40B4-BE49-F238E27FC236}">
                <a16:creationId xmlns:a16="http://schemas.microsoft.com/office/drawing/2014/main" id="{BF47B884-7CC6-C455-5DEB-C00F12A8AE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3200400"/>
            <a:ext cx="5410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Arises in malignant hypertension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Hyperplastic vessels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Ischemia of kidney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Medical emergency</a:t>
            </a:r>
          </a:p>
          <a:p>
            <a:pPr>
              <a:buClr>
                <a:srgbClr val="509601"/>
              </a:buClr>
              <a:buSzPct val="100000"/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42C8CB7-2F8A-E341-B2EA-476A400540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Malignant Nephrosclerosis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23908" name="Line 4">
            <a:extLst>
              <a:ext uri="{FF2B5EF4-FFF2-40B4-BE49-F238E27FC236}">
                <a16:creationId xmlns:a16="http://schemas.microsoft.com/office/drawing/2014/main" id="{0DB0C3D6-CAD4-9EAE-0C2C-E40008C9A1F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09" name="Rectangle 4">
            <a:extLst>
              <a:ext uri="{FF2B5EF4-FFF2-40B4-BE49-F238E27FC236}">
                <a16:creationId xmlns:a16="http://schemas.microsoft.com/office/drawing/2014/main" id="{BBBB7E88-A0D7-AB5E-FE94-F8D113651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3">
            <a:extLst>
              <a:ext uri="{FF2B5EF4-FFF2-40B4-BE49-F238E27FC236}">
                <a16:creationId xmlns:a16="http://schemas.microsoft.com/office/drawing/2014/main" id="{5D531114-8315-D5D7-76F0-A78F93F571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2286000"/>
            <a:ext cx="6553200" cy="34290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5% of cases of hypertension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Super-high blood pressure, encephalopathy, heart abnormalities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First sign often headache, scotomas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Decreased blood flow to kidney leads to increased renin, which leads to increased BP!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5y survival: 50%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2AD0259-8033-934D-84E3-A7BEF443EE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Malignant Hypertension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25956" name="Line 4">
            <a:extLst>
              <a:ext uri="{FF2B5EF4-FFF2-40B4-BE49-F238E27FC236}">
                <a16:creationId xmlns:a16="http://schemas.microsoft.com/office/drawing/2014/main" id="{4192538E-D99F-7E07-99F2-97FFC56E23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showimage">
            <a:extLst>
              <a:ext uri="{FF2B5EF4-FFF2-40B4-BE49-F238E27FC236}">
                <a16:creationId xmlns:a16="http://schemas.microsoft.com/office/drawing/2014/main" id="{71D20DC5-DCCF-9F51-7DD0-D1E09C211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00" b="9273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3" name="Text Box 3">
            <a:extLst>
              <a:ext uri="{FF2B5EF4-FFF2-40B4-BE49-F238E27FC236}">
                <a16:creationId xmlns:a16="http://schemas.microsoft.com/office/drawing/2014/main" id="{299B865F-84F6-4FA6-FD9C-0EAC802B1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26175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Malignant nephrosclerosis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owimage">
            <a:extLst>
              <a:ext uri="{FF2B5EF4-FFF2-40B4-BE49-F238E27FC236}">
                <a16:creationId xmlns:a16="http://schemas.microsoft.com/office/drawing/2014/main" id="{F5647692-8FEC-04D8-625D-22DA66935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0" b="9273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1" name="Text Box 3">
            <a:extLst>
              <a:ext uri="{FF2B5EF4-FFF2-40B4-BE49-F238E27FC236}">
                <a16:creationId xmlns:a16="http://schemas.microsoft.com/office/drawing/2014/main" id="{09C55ACE-DEC2-E48B-B0CB-02F1256B7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26175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Malignant nephrosclerosis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3">
            <a:extLst>
              <a:ext uri="{FF2B5EF4-FFF2-40B4-BE49-F238E27FC236}">
                <a16:creationId xmlns:a16="http://schemas.microsoft.com/office/drawing/2014/main" id="{11454AB1-5772-EF04-CA58-A1B0A6066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6096000" cy="35052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Glomerular diseases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Tubular and interstitial diseases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Diseases involving blood vessels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Cystic diseases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Adult polycystic kidney disease</a:t>
            </a:r>
          </a:p>
          <a:p>
            <a:pPr lvl="1">
              <a:spcBef>
                <a:spcPct val="40000"/>
              </a:spcBef>
              <a:buClr>
                <a:srgbClr val="E05400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Childhood polycystic kidney disease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 sz="900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3B6948C-C0A9-424B-AA0A-AAD8F78D2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32100" name="Line 4">
            <a:extLst>
              <a:ext uri="{FF2B5EF4-FFF2-40B4-BE49-F238E27FC236}">
                <a16:creationId xmlns:a16="http://schemas.microsoft.com/office/drawing/2014/main" id="{687FB738-227D-F463-64D4-5EE20FCC28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3">
            <a:extLst>
              <a:ext uri="{FF2B5EF4-FFF2-40B4-BE49-F238E27FC236}">
                <a16:creationId xmlns:a16="http://schemas.microsoft.com/office/drawing/2014/main" id="{5AC2CB08-B833-F1F5-BB0F-B0159D4B93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3276600"/>
            <a:ext cx="5029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Autosomal dominant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Huge kidneys full of cysts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Usually no symptoms until 30s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Associated with brain aneurysms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3EEE5B5-12B5-D447-A7CE-19360DC12F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Adult Polycystic Kidney Disease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34148" name="Line 4">
            <a:extLst>
              <a:ext uri="{FF2B5EF4-FFF2-40B4-BE49-F238E27FC236}">
                <a16:creationId xmlns:a16="http://schemas.microsoft.com/office/drawing/2014/main" id="{FA8CADBA-38F7-D6FC-AA48-B8A0944BA4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4149" name="Rectangle 4">
            <a:extLst>
              <a:ext uri="{FF2B5EF4-FFF2-40B4-BE49-F238E27FC236}">
                <a16:creationId xmlns:a16="http://schemas.microsoft.com/office/drawing/2014/main" id="{2252E331-3F78-A07B-E0BE-FCC86E0AB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5" descr="showimage">
            <a:extLst>
              <a:ext uri="{FF2B5EF4-FFF2-40B4-BE49-F238E27FC236}">
                <a16:creationId xmlns:a16="http://schemas.microsoft.com/office/drawing/2014/main" id="{A0EB21A4-A410-DDE5-45F4-2FE4D9AF8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5" name="Rectangle 6">
            <a:extLst>
              <a:ext uri="{FF2B5EF4-FFF2-40B4-BE49-F238E27FC236}">
                <a16:creationId xmlns:a16="http://schemas.microsoft.com/office/drawing/2014/main" id="{714D21DA-90C8-1047-6743-372FEEAAD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0" y="0"/>
            <a:ext cx="2286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endParaRPr lang="en-US" altLang="en-US">
              <a:latin typeface="Batang" panose="02030600000101010101" pitchFamily="18" charset="-127"/>
            </a:endParaRPr>
          </a:p>
        </p:txBody>
      </p:sp>
      <p:sp>
        <p:nvSpPr>
          <p:cNvPr id="136196" name="Text Box 7">
            <a:extLst>
              <a:ext uri="{FF2B5EF4-FFF2-40B4-BE49-F238E27FC236}">
                <a16:creationId xmlns:a16="http://schemas.microsoft.com/office/drawing/2014/main" id="{EC9E846D-F7D9-3BF2-C1B6-49A1D85C7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57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Adult polycystic kidney disease</a:t>
            </a:r>
          </a:p>
        </p:txBody>
      </p:sp>
      <p:sp>
        <p:nvSpPr>
          <p:cNvPr id="136197" name="Comment 10">
            <a:extLst>
              <a:ext uri="{FF2B5EF4-FFF2-40B4-BE49-F238E27FC236}">
                <a16:creationId xmlns:a16="http://schemas.microsoft.com/office/drawing/2014/main" id="{10D4A602-E531-9C49-35F3-1AD4BD054DAA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175375" y="4748213"/>
            <a:ext cx="379413" cy="422275"/>
          </a:xfrm>
          <a:custGeom>
            <a:avLst/>
            <a:gdLst>
              <a:gd name="T0" fmla="*/ 2147483646 w 1057"/>
              <a:gd name="T1" fmla="*/ 2147483646 h 1171"/>
              <a:gd name="T2" fmla="*/ 2147483646 w 1057"/>
              <a:gd name="T3" fmla="*/ 2147483646 h 1171"/>
              <a:gd name="T4" fmla="*/ 2147483646 w 1057"/>
              <a:gd name="T5" fmla="*/ 2147483646 h 1171"/>
              <a:gd name="T6" fmla="*/ 2147483646 w 1057"/>
              <a:gd name="T7" fmla="*/ 2147483646 h 1171"/>
              <a:gd name="T8" fmla="*/ 2147483646 w 1057"/>
              <a:gd name="T9" fmla="*/ 2147483646 h 1171"/>
              <a:gd name="T10" fmla="*/ 2147483646 w 1057"/>
              <a:gd name="T11" fmla="*/ 2147483646 h 1171"/>
              <a:gd name="T12" fmla="*/ 2147483646 w 1057"/>
              <a:gd name="T13" fmla="*/ 2147483646 h 1171"/>
              <a:gd name="T14" fmla="*/ 2147483646 w 1057"/>
              <a:gd name="T15" fmla="*/ 2147483646 h 1171"/>
              <a:gd name="T16" fmla="*/ 2147483646 w 1057"/>
              <a:gd name="T17" fmla="*/ 2147483646 h 1171"/>
              <a:gd name="T18" fmla="*/ 2147483646 w 1057"/>
              <a:gd name="T19" fmla="*/ 2147483646 h 1171"/>
              <a:gd name="T20" fmla="*/ 2147483646 w 1057"/>
              <a:gd name="T21" fmla="*/ 2147483646 h 1171"/>
              <a:gd name="T22" fmla="*/ 2147483646 w 1057"/>
              <a:gd name="T23" fmla="*/ 2147483646 h 1171"/>
              <a:gd name="T24" fmla="*/ 2147483646 w 1057"/>
              <a:gd name="T25" fmla="*/ 2147483646 h 1171"/>
              <a:gd name="T26" fmla="*/ 2147483646 w 1057"/>
              <a:gd name="T27" fmla="*/ 2147483646 h 1171"/>
              <a:gd name="T28" fmla="*/ 2147483646 w 1057"/>
              <a:gd name="T29" fmla="*/ 2147483646 h 117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57" h="1171" extrusionOk="0">
                <a:moveTo>
                  <a:pt x="123" y="0"/>
                </a:moveTo>
                <a:cubicBezTo>
                  <a:pt x="104" y="24"/>
                  <a:pt x="77" y="52"/>
                  <a:pt x="60" y="84"/>
                </a:cubicBezTo>
                <a:cubicBezTo>
                  <a:pt x="31" y="138"/>
                  <a:pt x="-19" y="240"/>
                  <a:pt x="2" y="303"/>
                </a:cubicBezTo>
                <a:cubicBezTo>
                  <a:pt x="18" y="352"/>
                  <a:pt x="39" y="358"/>
                  <a:pt x="90" y="347"/>
                </a:cubicBezTo>
                <a:cubicBezTo>
                  <a:pt x="150" y="334"/>
                  <a:pt x="198" y="290"/>
                  <a:pt x="256" y="272"/>
                </a:cubicBezTo>
                <a:cubicBezTo>
                  <a:pt x="314" y="254"/>
                  <a:pt x="343" y="285"/>
                  <a:pt x="356" y="341"/>
                </a:cubicBezTo>
                <a:cubicBezTo>
                  <a:pt x="374" y="416"/>
                  <a:pt x="350" y="514"/>
                  <a:pt x="342" y="589"/>
                </a:cubicBezTo>
                <a:cubicBezTo>
                  <a:pt x="338" y="630"/>
                  <a:pt x="310" y="723"/>
                  <a:pt x="343" y="760"/>
                </a:cubicBezTo>
                <a:cubicBezTo>
                  <a:pt x="369" y="789"/>
                  <a:pt x="428" y="751"/>
                  <a:pt x="453" y="741"/>
                </a:cubicBezTo>
                <a:cubicBezTo>
                  <a:pt x="486" y="727"/>
                  <a:pt x="565" y="686"/>
                  <a:pt x="601" y="710"/>
                </a:cubicBezTo>
                <a:cubicBezTo>
                  <a:pt x="653" y="745"/>
                  <a:pt x="661" y="793"/>
                  <a:pt x="666" y="853"/>
                </a:cubicBezTo>
                <a:cubicBezTo>
                  <a:pt x="672" y="927"/>
                  <a:pt x="664" y="1002"/>
                  <a:pt x="671" y="1076"/>
                </a:cubicBezTo>
                <a:cubicBezTo>
                  <a:pt x="675" y="1117"/>
                  <a:pt x="682" y="1174"/>
                  <a:pt x="735" y="1170"/>
                </a:cubicBezTo>
                <a:cubicBezTo>
                  <a:pt x="798" y="1165"/>
                  <a:pt x="859" y="1106"/>
                  <a:pt x="913" y="1079"/>
                </a:cubicBezTo>
                <a:cubicBezTo>
                  <a:pt x="978" y="1047"/>
                  <a:pt x="1009" y="1085"/>
                  <a:pt x="1056" y="1124"/>
                </a:cubicBezTo>
              </a:path>
            </a:pathLst>
          </a:custGeom>
          <a:noFill/>
          <a:ln w="349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3">
            <a:extLst>
              <a:ext uri="{FF2B5EF4-FFF2-40B4-BE49-F238E27FC236}">
                <a16:creationId xmlns:a16="http://schemas.microsoft.com/office/drawing/2014/main" id="{2C39A7EC-A631-67FD-0D53-BC514E86D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4600" y="3276600"/>
            <a:ext cx="5029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Autosomal recessive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Numerous small cortical cysts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Associated with liver cysts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Patients often die in infancy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023266D-60BF-F948-83CA-91115A315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Childhood Polycystic Kidney Disease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38244" name="Line 4">
            <a:extLst>
              <a:ext uri="{FF2B5EF4-FFF2-40B4-BE49-F238E27FC236}">
                <a16:creationId xmlns:a16="http://schemas.microsoft.com/office/drawing/2014/main" id="{C0CACAC1-C1BA-5E91-58B7-BABC9E86E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1320800"/>
            <a:ext cx="67818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45" name="Rectangle 4">
            <a:extLst>
              <a:ext uri="{FF2B5EF4-FFF2-40B4-BE49-F238E27FC236}">
                <a16:creationId xmlns:a16="http://schemas.microsoft.com/office/drawing/2014/main" id="{560F3318-2F4D-87F9-E214-793CA0ACD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7" descr="ng0302-247-I1">
            <a:extLst>
              <a:ext uri="{FF2B5EF4-FFF2-40B4-BE49-F238E27FC236}">
                <a16:creationId xmlns:a16="http://schemas.microsoft.com/office/drawing/2014/main" id="{335CF2FE-958A-705B-1463-4B544FAB1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" t="1646" r="3195" b="52890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8" descr="ng0302-247-I1">
            <a:extLst>
              <a:ext uri="{FF2B5EF4-FFF2-40B4-BE49-F238E27FC236}">
                <a16:creationId xmlns:a16="http://schemas.microsoft.com/office/drawing/2014/main" id="{E79B44B0-1396-CB34-EE21-973E6F543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1646" r="77501" b="92592"/>
          <a:stretch>
            <a:fillRect/>
          </a:stretch>
        </p:blipFill>
        <p:spPr bwMode="auto">
          <a:xfrm>
            <a:off x="0" y="0"/>
            <a:ext cx="12192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Text Box 7">
            <a:extLst>
              <a:ext uri="{FF2B5EF4-FFF2-40B4-BE49-F238E27FC236}">
                <a16:creationId xmlns:a16="http://schemas.microsoft.com/office/drawing/2014/main" id="{93EB735F-B02F-74C3-904C-57DD92F44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57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Childhood polycystic kidney disease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3">
            <a:extLst>
              <a:ext uri="{FF2B5EF4-FFF2-40B4-BE49-F238E27FC236}">
                <a16:creationId xmlns:a16="http://schemas.microsoft.com/office/drawing/2014/main" id="{18F14D3B-5A69-C340-6823-CF271DF44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4191000"/>
          </a:xfrm>
        </p:spPr>
        <p:txBody>
          <a:bodyPr/>
          <a:lstStyle/>
          <a:p>
            <a:pPr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Glomerular diseases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Tubular and interstitial diseases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Diseases involving blood vessels</a:t>
            </a:r>
          </a:p>
          <a:p>
            <a:pPr>
              <a:spcBef>
                <a:spcPct val="40000"/>
              </a:spcBef>
              <a:buClr>
                <a:srgbClr val="4D4D4D"/>
              </a:buClr>
              <a:buSzPct val="100000"/>
            </a:pPr>
            <a:r>
              <a:rPr lang="en-US" altLang="en-US">
                <a:solidFill>
                  <a:srgbClr val="4D4D4D"/>
                </a:solidFill>
                <a:latin typeface="Calibri" panose="020F0502020204030204" pitchFamily="34" charset="0"/>
              </a:rPr>
              <a:t>Cystic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Tumors</a:t>
            </a:r>
          </a:p>
          <a:p>
            <a:pPr lvl="1"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Renal cell carcinoma</a:t>
            </a:r>
          </a:p>
          <a:p>
            <a:pPr lvl="1"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Bladder carcinoma</a:t>
            </a:r>
          </a:p>
          <a:p>
            <a:pPr lvl="1">
              <a:buClr>
                <a:srgbClr val="509601"/>
              </a:buClr>
              <a:buSzPct val="100000"/>
              <a:buFontTx/>
              <a:buNone/>
            </a:pPr>
            <a:endParaRPr lang="en-US" altLang="en-US">
              <a:latin typeface="Calibri" panose="020F0502020204030204" pitchFamily="34" charset="0"/>
            </a:endParaRP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 sz="900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2B9B871-13F6-214B-ABC4-E4BC35EB0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42340" name="Line 4">
            <a:extLst>
              <a:ext uri="{FF2B5EF4-FFF2-40B4-BE49-F238E27FC236}">
                <a16:creationId xmlns:a16="http://schemas.microsoft.com/office/drawing/2014/main" id="{2BCBBEFC-6B9D-0FCF-4509-92DAA2E296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3">
            <a:extLst>
              <a:ext uri="{FF2B5EF4-FFF2-40B4-BE49-F238E27FC236}">
                <a16:creationId xmlns:a16="http://schemas.microsoft.com/office/drawing/2014/main" id="{B3798911-9767-AFCD-BE2A-6CE4D5AE6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3276600"/>
            <a:ext cx="60198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Derived from tubular epithelium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Smoking, hypertension, cadmium exposure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Hematuria, abdominal mass, flank pain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If metastatic, 5y survival = 5%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DAEDA5E-F4D5-D349-8D4D-F6F4F79A0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Cell Carcinoma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44388" name="Line 4">
            <a:extLst>
              <a:ext uri="{FF2B5EF4-FFF2-40B4-BE49-F238E27FC236}">
                <a16:creationId xmlns:a16="http://schemas.microsoft.com/office/drawing/2014/main" id="{75259213-7A02-AF65-01F8-3B44AABAF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89" name="Rectangle 4">
            <a:extLst>
              <a:ext uri="{FF2B5EF4-FFF2-40B4-BE49-F238E27FC236}">
                <a16:creationId xmlns:a16="http://schemas.microsoft.com/office/drawing/2014/main" id="{A8EBE54B-AE1F-F983-5155-6F8E3F87B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showimage">
            <a:extLst>
              <a:ext uri="{FF2B5EF4-FFF2-40B4-BE49-F238E27FC236}">
                <a16:creationId xmlns:a16="http://schemas.microsoft.com/office/drawing/2014/main" id="{C3C5B397-5544-010D-7912-65EFE02C5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5" name="Text Box 7">
            <a:extLst>
              <a:ext uri="{FF2B5EF4-FFF2-40B4-BE49-F238E27FC236}">
                <a16:creationId xmlns:a16="http://schemas.microsoft.com/office/drawing/2014/main" id="{5F8B512C-7FDC-C363-43A9-0B308FC34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57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Renal cell carcinoma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3">
            <a:extLst>
              <a:ext uri="{FF2B5EF4-FFF2-40B4-BE49-F238E27FC236}">
                <a16:creationId xmlns:a16="http://schemas.microsoft.com/office/drawing/2014/main" id="{4D2D75A6-13B5-36EF-9777-F8F6ED6670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3276600"/>
            <a:ext cx="6934200" cy="21336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Derived from transitional epithelium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Presents with painless hematuria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Prognosis depends on grade and depth of invasion</a:t>
            </a:r>
          </a:p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Overall 5y survival = 50%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513EE0A-AF1C-9F40-AA30-D97D7CED8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Bladder Carcinoma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48484" name="Line 4">
            <a:extLst>
              <a:ext uri="{FF2B5EF4-FFF2-40B4-BE49-F238E27FC236}">
                <a16:creationId xmlns:a16="http://schemas.microsoft.com/office/drawing/2014/main" id="{D62CDB7F-26A1-F77F-4468-B25B52E29D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85" name="Rectangle 4">
            <a:extLst>
              <a:ext uri="{FF2B5EF4-FFF2-40B4-BE49-F238E27FC236}">
                <a16:creationId xmlns:a16="http://schemas.microsoft.com/office/drawing/2014/main" id="{B68ADEBA-50E5-6EFD-7230-4938E0CA8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5000"/>
              </a:spcBef>
              <a:buSzPct val="80000"/>
              <a:buFontTx/>
              <a:buNone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4" descr="showimage">
            <a:extLst>
              <a:ext uri="{FF2B5EF4-FFF2-40B4-BE49-F238E27FC236}">
                <a16:creationId xmlns:a16="http://schemas.microsoft.com/office/drawing/2014/main" id="{BA88A5EE-162E-AB4A-956D-D0CBCC9E9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675"/>
            <a:ext cx="9144000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1" name="Text Box 7">
            <a:extLst>
              <a:ext uri="{FF2B5EF4-FFF2-40B4-BE49-F238E27FC236}">
                <a16:creationId xmlns:a16="http://schemas.microsoft.com/office/drawing/2014/main" id="{336FA6CE-80B0-5B47-0317-BA7ECB2B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357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FFFF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Bladder carcinoma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3">
            <a:extLst>
              <a:ext uri="{FF2B5EF4-FFF2-40B4-BE49-F238E27FC236}">
                <a16:creationId xmlns:a16="http://schemas.microsoft.com/office/drawing/2014/main" id="{19D16876-F82E-4770-0F8A-E806E54B53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286000"/>
            <a:ext cx="5334000" cy="3505200"/>
          </a:xfrm>
        </p:spPr>
        <p:txBody>
          <a:bodyPr/>
          <a:lstStyle/>
          <a:p>
            <a:pPr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Introductory stuff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Glomerular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Tubular and interstitial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Diseases involving blood vessels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Cystic diseases</a:t>
            </a: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r>
              <a:rPr lang="en-US" altLang="en-US">
                <a:latin typeface="Calibri" panose="020F0502020204030204" pitchFamily="34" charset="0"/>
              </a:rPr>
              <a:t>Tumors</a:t>
            </a:r>
          </a:p>
          <a:p>
            <a:pPr lvl="1">
              <a:buClr>
                <a:srgbClr val="509601"/>
              </a:buClr>
              <a:buSzPct val="100000"/>
              <a:buFontTx/>
              <a:buNone/>
            </a:pPr>
            <a:endParaRPr lang="en-US" altLang="en-US">
              <a:latin typeface="Calibri" panose="020F0502020204030204" pitchFamily="34" charset="0"/>
            </a:endParaRPr>
          </a:p>
          <a:p>
            <a:pPr>
              <a:spcBef>
                <a:spcPct val="40000"/>
              </a:spcBef>
              <a:buClr>
                <a:srgbClr val="509601"/>
              </a:buClr>
              <a:buSzPct val="100000"/>
            </a:pPr>
            <a:endParaRPr lang="en-US" altLang="en-US" sz="900">
              <a:latin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C987FD5-CD2B-B749-A063-92A683375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Renal Pathology Outline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52580" name="Line 4">
            <a:extLst>
              <a:ext uri="{FF2B5EF4-FFF2-40B4-BE49-F238E27FC236}">
                <a16:creationId xmlns:a16="http://schemas.microsoft.com/office/drawing/2014/main" id="{229633E6-496C-9069-203B-ADF0CEA374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722&quot;/&gt;&lt;/object&gt;&lt;object type=&quot;3&quot; unique_id=&quot;10005&quot;&gt;&lt;property id=&quot;20148&quot; value=&quot;5&quot;/&gt;&lt;property id=&quot;20300&quot; value=&quot;Slide 2&quot;/&gt;&lt;property id=&quot;20307&quot; value=&quot;1026&quot;/&gt;&lt;/object&gt;&lt;object type=&quot;3&quot; unique_id=&quot;10006&quot;&gt;&lt;property id=&quot;20148&quot; value=&quot;5&quot;/&gt;&lt;property id=&quot;20300&quot; value=&quot;Slide 3&quot;/&gt;&lt;property id=&quot;20307&quot; value=&quot;1027&quot;/&gt;&lt;/object&gt;&lt;object type=&quot;3&quot; unique_id=&quot;10007&quot;&gt;&lt;property id=&quot;20148&quot; value=&quot;5&quot;/&gt;&lt;property id=&quot;20300&quot; value=&quot;Slide 4&quot;/&gt;&lt;property id=&quot;20307&quot; value=&quot;1028&quot;/&gt;&lt;/object&gt;&lt;object type=&quot;3&quot; unique_id=&quot;10008&quot;&gt;&lt;property id=&quot;20148&quot; value=&quot;5&quot;/&gt;&lt;property id=&quot;20300&quot; value=&quot;Slide 5&quot;/&gt;&lt;property id=&quot;20307&quot; value=&quot;1029&quot;/&gt;&lt;/object&gt;&lt;object type=&quot;3&quot; unique_id=&quot;10009&quot;&gt;&lt;property id=&quot;20148&quot; value=&quot;5&quot;/&gt;&lt;property id=&quot;20300&quot; value=&quot;Slide 6 - &amp;quot;Renal Pathology Outline&amp;quot;&quot;/&gt;&lt;property id=&quot;20307&quot; value=&quot;973&quot;/&gt;&lt;/object&gt;&lt;object type=&quot;3&quot; unique_id=&quot;10010&quot;&gt;&lt;property id=&quot;20148&quot; value=&quot;5&quot;/&gt;&lt;property id=&quot;20300&quot; value=&quot;Slide 7 - &amp;quot;Renal Pathology Outline&amp;quot;&quot;/&gt;&lt;property id=&quot;20307&quot; value=&quot;981&quot;/&gt;&lt;/object&gt;&lt;object type=&quot;3&quot; unique_id=&quot;10011&quot;&gt;&lt;property id=&quot;20148&quot; value=&quot;5&quot;/&gt;&lt;property id=&quot;20300&quot; value=&quot;Slide 8&quot;/&gt;&lt;property id=&quot;20307&quot; value=&quot;1033&quot;/&gt;&lt;/object&gt;&lt;object type=&quot;3&quot; unique_id=&quot;10012&quot;&gt;&lt;property id=&quot;20148&quot; value=&quot;5&quot;/&gt;&lt;property id=&quot;20300&quot; value=&quot;Slide 9 - &amp;quot;Introductory Stuff&amp;quot;&quot;/&gt;&lt;property id=&quot;20307&quot; value=&quot;974&quot;/&gt;&lt;/object&gt;&lt;object type=&quot;3&quot; unique_id=&quot;10013&quot;&gt;&lt;property id=&quot;20148&quot; value=&quot;5&quot;/&gt;&lt;property id=&quot;20300&quot; value=&quot;Slide 10&quot;/&gt;&lt;property id=&quot;20307&quot; value=&quot;992&quot;/&gt;&lt;/object&gt;&lt;object type=&quot;3&quot; unique_id=&quot;10014&quot;&gt;&lt;property id=&quot;20148&quot; value=&quot;5&quot;/&gt;&lt;property id=&quot;20300&quot; value=&quot;Slide 11&quot;/&gt;&lt;property id=&quot;20307&quot; value=&quot;993&quot;/&gt;&lt;/object&gt;&lt;object type=&quot;3&quot; unique_id=&quot;10015&quot;&gt;&lt;property id=&quot;20148&quot; value=&quot;5&quot;/&gt;&lt;property id=&quot;20300&quot; value=&quot;Slide 12&quot;/&gt;&lt;property id=&quot;20307&quot; value=&quot;995&quot;/&gt;&lt;/object&gt;&lt;object type=&quot;3&quot; unique_id=&quot;10016&quot;&gt;&lt;property id=&quot;20148&quot; value=&quot;5&quot;/&gt;&lt;property id=&quot;20300&quot; value=&quot;Slide 13&quot;/&gt;&lt;property id=&quot;20307&quot; value=&quot;996&quot;/&gt;&lt;/object&gt;&lt;object type=&quot;3&quot; unique_id=&quot;10017&quot;&gt;&lt;property id=&quot;20148&quot; value=&quot;5&quot;/&gt;&lt;property id=&quot;20300&quot; value=&quot;Slide 14&quot;/&gt;&lt;property id=&quot;20307&quot; value=&quot;994&quot;/&gt;&lt;/object&gt;&lt;object type=&quot;3&quot; unique_id=&quot;10018&quot;&gt;&lt;property id=&quot;20148&quot; value=&quot;5&quot;/&gt;&lt;property id=&quot;20300&quot; value=&quot;Slide 15 - &amp;quot;Renal Pathology Outline&amp;quot;&quot;/&gt;&lt;property id=&quot;20307&quot; value=&quot;978&quot;/&gt;&lt;/object&gt;&lt;object type=&quot;3&quot; unique_id=&quot;10019&quot;&gt;&lt;property id=&quot;20148&quot; value=&quot;5&quot;/&gt;&lt;property id=&quot;20300&quot; value=&quot;Slide 16&quot;/&gt;&lt;property id=&quot;20307&quot; value=&quot;1032&quot;/&gt;&lt;/object&gt;&lt;object type=&quot;3&quot; unique_id=&quot;10020&quot;&gt;&lt;property id=&quot;20148&quot; value=&quot;5&quot;/&gt;&lt;property id=&quot;20300&quot; value=&quot;Slide 17&quot;/&gt;&lt;property id=&quot;20307&quot; value=&quot;1031&quot;/&gt;&lt;/object&gt;&lt;object type=&quot;3&quot; unique_id=&quot;10021&quot;&gt;&lt;property id=&quot;20148&quot; value=&quot;5&quot;/&gt;&lt;property id=&quot;20300&quot; value=&quot;Slide 18 - &amp;quot;Renal Pathology Outline&amp;quot;&quot;/&gt;&lt;property id=&quot;20307&quot; value=&quot;1039&quot;/&gt;&lt;/object&gt;&lt;object type=&quot;3&quot; unique_id=&quot;10022&quot;&gt;&lt;property id=&quot;20148&quot; value=&quot;5&quot;/&gt;&lt;property id=&quot;20300&quot; value=&quot;Slide 19 - &amp;quot;Renal Pathology Outline&amp;quot;&quot;/&gt;&lt;property id=&quot;20307&quot; value=&quot;1081&quot;/&gt;&lt;/object&gt;&lt;object type=&quot;3&quot; unique_id=&quot;10023&quot;&gt;&lt;property id=&quot;20148&quot; value=&quot;5&quot;/&gt;&lt;property id=&quot;20300&quot; value=&quot;Slide 20 - &amp;quot;Nephrotic Syndrome&amp;quot;&quot;/&gt;&lt;property id=&quot;20307&quot; value=&quot;1042&quot;/&gt;&lt;/object&gt;&lt;object type=&quot;3&quot; unique_id=&quot;10024&quot;&gt;&lt;property id=&quot;20148&quot; value=&quot;5&quot;/&gt;&lt;property id=&quot;20300&quot; value=&quot;Slide 21 - &amp;quot;Nephrotic Syndrome&amp;quot;&quot;/&gt;&lt;property id=&quot;20307&quot; value=&quot;1041&quot;/&gt;&lt;/object&gt;&lt;object type=&quot;3&quot; unique_id=&quot;10025&quot;&gt;&lt;property id=&quot;20148&quot; value=&quot;5&quot;/&gt;&lt;property id=&quot;20300&quot; value=&quot;Slide 22 - &amp;quot;Renal Pathology Outline&amp;quot;&quot;/&gt;&lt;property id=&quot;20307&quot; value=&quot;1082&quot;/&gt;&lt;/object&gt;&lt;object type=&quot;3&quot; unique_id=&quot;10026&quot;&gt;&lt;property id=&quot;20148&quot; value=&quot;5&quot;/&gt;&lt;property id=&quot;20300&quot; value=&quot;Slide 23 - &amp;quot;Minimal Change Disease&amp;quot;&quot;/&gt;&lt;property id=&quot;20307&quot; value=&quot;1040&quot;/&gt;&lt;/object&gt;&lt;object type=&quot;3&quot; unique_id=&quot;10027&quot;&gt;&lt;property id=&quot;20148&quot; value=&quot;5&quot;/&gt;&lt;property id=&quot;20300&quot; value=&quot;Slide 24&quot;/&gt;&lt;property id=&quot;20307&quot; value=&quot;1013&quot;/&gt;&lt;/object&gt;&lt;object type=&quot;3&quot; unique_id=&quot;10028&quot;&gt;&lt;property id=&quot;20148&quot; value=&quot;5&quot;/&gt;&lt;property id=&quot;20300&quot; value=&quot;Slide 25&quot;/&gt;&lt;property id=&quot;20307&quot; value=&quot;1043&quot;/&gt;&lt;/object&gt;&lt;object type=&quot;3&quot; unique_id=&quot;10029&quot;&gt;&lt;property id=&quot;20148&quot; value=&quot;5&quot;/&gt;&lt;property id=&quot;20300&quot; value=&quot;Slide 26&quot;/&gt;&lt;property id=&quot;20307&quot; value=&quot;1012&quot;/&gt;&lt;/object&gt;&lt;object type=&quot;3&quot; unique_id=&quot;10030&quot;&gt;&lt;property id=&quot;20148&quot; value=&quot;5&quot;/&gt;&lt;property id=&quot;20300&quot; value=&quot;Slide 27&quot;/&gt;&lt;property id=&quot;20307&quot; value=&quot;1047&quot;/&gt;&lt;/object&gt;&lt;object type=&quot;3&quot; unique_id=&quot;10031&quot;&gt;&lt;property id=&quot;20148&quot; value=&quot;5&quot;/&gt;&lt;property id=&quot;20300&quot; value=&quot;Slide 28 - &amp;quot;Renal Pathology Outline&amp;quot;&quot;/&gt;&lt;property id=&quot;20307&quot; value=&quot;1088&quot;/&gt;&lt;/object&gt;&lt;object type=&quot;3&quot; unique_id=&quot;10032&quot;&gt;&lt;property id=&quot;20148&quot; value=&quot;5&quot;/&gt;&lt;property id=&quot;20300&quot; value=&quot;Slide 29 - &amp;quot;Focal Segmental Glomerulosclerosis&amp;quot;&quot;/&gt;&lt;property id=&quot;20307&quot; value=&quot;1044&quot;/&gt;&lt;/object&gt;&lt;object type=&quot;3&quot; unique_id=&quot;10033&quot;&gt;&lt;property id=&quot;20148&quot; value=&quot;5&quot;/&gt;&lt;property id=&quot;20300&quot; value=&quot;Slide 30&quot;/&gt;&lt;property id=&quot;20307&quot; value=&quot;1018&quot;/&gt;&lt;/object&gt;&lt;object type=&quot;3&quot; unique_id=&quot;10034&quot;&gt;&lt;property id=&quot;20148&quot; value=&quot;5&quot;/&gt;&lt;property id=&quot;20300&quot; value=&quot;Slide 31 - &amp;quot;Renal Pathology Outline&amp;quot;&quot;/&gt;&lt;property id=&quot;20307&quot; value=&quot;1087&quot;/&gt;&lt;/object&gt;&lt;object type=&quot;3&quot; unique_id=&quot;10035&quot;&gt;&lt;property id=&quot;20148&quot; value=&quot;5&quot;/&gt;&lt;property id=&quot;20300&quot; value=&quot;Slide 32 - &amp;quot;Membranous Glomerulonephritis&amp;quot;&quot;/&gt;&lt;property id=&quot;20307&quot; value=&quot;1048&quot;/&gt;&lt;/object&gt;&lt;object type=&quot;3&quot; unique_id=&quot;10036&quot;&gt;&lt;property id=&quot;20148&quot; value=&quot;5&quot;/&gt;&lt;property id=&quot;20300&quot; value=&quot;Slide 33&quot;/&gt;&lt;property id=&quot;20307&quot; value=&quot;1015&quot;/&gt;&lt;/object&gt;&lt;object type=&quot;3&quot; unique_id=&quot;10037&quot;&gt;&lt;property id=&quot;20148&quot; value=&quot;5&quot;/&gt;&lt;property id=&quot;20300&quot; value=&quot;Slide 34&quot;/&gt;&lt;property id=&quot;20307&quot; value=&quot;1016&quot;/&gt;&lt;/object&gt;&lt;object type=&quot;3&quot; unique_id=&quot;10038&quot;&gt;&lt;property id=&quot;20148&quot; value=&quot;5&quot;/&gt;&lt;property id=&quot;20300&quot; value=&quot;Slide 35 - &amp;quot;Renal Pathology Outline&amp;quot;&quot;/&gt;&lt;property id=&quot;20307&quot; value=&quot;1086&quot;/&gt;&lt;/object&gt;&lt;object type=&quot;3&quot; unique_id=&quot;10039&quot;&gt;&lt;property id=&quot;20148&quot; value=&quot;5&quot;/&gt;&lt;property id=&quot;20300&quot; value=&quot;Slide 36 - &amp;quot;Nephritic Syndrome&amp;quot;&quot;/&gt;&lt;property id=&quot;20307&quot; value=&quot;1049&quot;/&gt;&lt;/object&gt;&lt;object type=&quot;3&quot; unique_id=&quot;10040&quot;&gt;&lt;property id=&quot;20148&quot; value=&quot;5&quot;/&gt;&lt;property id=&quot;20300&quot; value=&quot;Slide 37 - &amp;quot;Nephritic Syndrome&amp;quot;&quot;/&gt;&lt;property id=&quot;20307&quot; value=&quot;1054&quot;/&gt;&lt;/object&gt;&lt;object type=&quot;3&quot; unique_id=&quot;10041&quot;&gt;&lt;property id=&quot;20148&quot; value=&quot;5&quot;/&gt;&lt;property id=&quot;20300&quot; value=&quot;Slide 38 - &amp;quot;Renal Pathology Outline&amp;quot;&quot;/&gt;&lt;property id=&quot;20307&quot; value=&quot;1085&quot;/&gt;&lt;/object&gt;&lt;object type=&quot;3&quot; unique_id=&quot;10042&quot;&gt;&lt;property id=&quot;20148&quot; value=&quot;5&quot;/&gt;&lt;property id=&quot;20300&quot; value=&quot;Slide 39 - &amp;quot;Post-Infectious Glomerulonephritis&amp;quot;&quot;/&gt;&lt;property id=&quot;20307&quot; value=&quot;1050&quot;/&gt;&lt;/object&gt;&lt;object type=&quot;3&quot; unique_id=&quot;10043&quot;&gt;&lt;property id=&quot;20148&quot; value=&quot;5&quot;/&gt;&lt;property id=&quot;20300&quot; value=&quot;Slide 40 - &amp;quot;Post-Infectious Glomerulonephritis&amp;quot;&quot;/&gt;&lt;property id=&quot;20307&quot; value=&quot;1100&quot;/&gt;&lt;/object&gt;&lt;object type=&quot;3&quot; unique_id=&quot;10044&quot;&gt;&lt;property id=&quot;20148&quot; value=&quot;5&quot;/&gt;&lt;property id=&quot;20300&quot; value=&quot;Slide 41&quot;/&gt;&lt;property id=&quot;20307&quot; value=&quot;1022&quot;/&gt;&lt;/object&gt;&lt;object type=&quot;3&quot; unique_id=&quot;10045&quot;&gt;&lt;property id=&quot;20148&quot; value=&quot;5&quot;/&gt;&lt;property id=&quot;20300&quot; value=&quot;Slide 42&quot;/&gt;&lt;property id=&quot;20307&quot; value=&quot;1051&quot;/&gt;&lt;/object&gt;&lt;object type=&quot;3&quot; unique_id=&quot;10046&quot;&gt;&lt;property id=&quot;20148&quot; value=&quot;5&quot;/&gt;&lt;property id=&quot;20300&quot; value=&quot;Slide 43 - &amp;quot;Renal Pathology Outline&amp;quot;&quot;/&gt;&lt;property id=&quot;20307&quot; value=&quot;1084&quot;/&gt;&lt;/object&gt;&lt;object type=&quot;3&quot; unique_id=&quot;10047&quot;&gt;&lt;property id=&quot;20148&quot; value=&quot;5&quot;/&gt;&lt;property id=&quot;20300&quot; value=&quot;Slide 44 - &amp;quot;IgA Nephropathy&amp;quot;&quot;/&gt;&lt;property id=&quot;20307&quot; value=&quot;1052&quot;/&gt;&lt;/object&gt;&lt;object type=&quot;3&quot; unique_id=&quot;10048&quot;&gt;&lt;property id=&quot;20148&quot; value=&quot;5&quot;/&gt;&lt;property id=&quot;20300&quot; value=&quot;Slide 45&quot;/&gt;&lt;property id=&quot;20307&quot; value=&quot;1053&quot;/&gt;&lt;/object&gt;&lt;object type=&quot;3&quot; unique_id=&quot;10049&quot;&gt;&lt;property id=&quot;20148&quot; value=&quot;5&quot;/&gt;&lt;property id=&quot;20300&quot; value=&quot;Slide 46 - &amp;quot;Renal Pathology Outline&amp;quot;&quot;/&gt;&lt;property id=&quot;20307&quot; value=&quot;980&quot;/&gt;&lt;/object&gt;&lt;object type=&quot;3&quot; unique_id=&quot;10050&quot;&gt;&lt;property id=&quot;20148&quot; value=&quot;5&quot;/&gt;&lt;property id=&quot;20300&quot; value=&quot;Slide 47 - &amp;quot;Renal Pathology Outline&amp;quot;&quot;/&gt;&lt;property id=&quot;20307&quot; value=&quot;1089&quot;/&gt;&lt;/object&gt;&lt;object type=&quot;3&quot; unique_id=&quot;10051&quot;&gt;&lt;property id=&quot;20148&quot; value=&quot;5&quot;/&gt;&lt;property id=&quot;20300&quot; value=&quot;Slide 48 - &amp;quot;Pyelonephritis&amp;quot;&quot;/&gt;&lt;property id=&quot;20307&quot; value=&quot;1055&quot;/&gt;&lt;/object&gt;&lt;object type=&quot;3&quot; unique_id=&quot;10052&quot;&gt;&lt;property id=&quot;20148&quot; value=&quot;5&quot;/&gt;&lt;property id=&quot;20300&quot; value=&quot;Slide 49&quot;/&gt;&lt;property id=&quot;20307&quot; value=&quot;1093&quot;/&gt;&lt;/object&gt;&lt;object type=&quot;3&quot; unique_id=&quot;10053&quot;&gt;&lt;property id=&quot;20148&quot; value=&quot;5&quot;/&gt;&lt;property id=&quot;20300&quot; value=&quot;Slide 50&quot;/&gt;&lt;property id=&quot;20307&quot; value=&quot;1072&quot;/&gt;&lt;/object&gt;&lt;object type=&quot;3&quot; unique_id=&quot;10054&quot;&gt;&lt;property id=&quot;20148&quot; value=&quot;5&quot;/&gt;&lt;property id=&quot;20300&quot; value=&quot;Slide 51&quot;/&gt;&lt;property id=&quot;20307&quot; value=&quot;1073&quot;/&gt;&lt;/object&gt;&lt;object type=&quot;3&quot; unique_id=&quot;10055&quot;&gt;&lt;property id=&quot;20148&quot; value=&quot;5&quot;/&gt;&lt;property id=&quot;20300&quot; value=&quot;Slide 52&quot;/&gt;&lt;property id=&quot;20307&quot; value=&quot;1074&quot;/&gt;&lt;/object&gt;&lt;object type=&quot;3&quot; unique_id=&quot;10056&quot;&gt;&lt;property id=&quot;20148&quot; value=&quot;5&quot;/&gt;&lt;property id=&quot;20300&quot; value=&quot;Slide 53&quot;/&gt;&lt;property id=&quot;20307&quot; value=&quot;1092&quot;/&gt;&lt;/object&gt;&lt;object type=&quot;3&quot; unique_id=&quot;10057&quot;&gt;&lt;property id=&quot;20148&quot; value=&quot;5&quot;/&gt;&lt;property id=&quot;20300&quot; value=&quot;Slide 54 - &amp;quot;Pyelonephritis&amp;quot;&quot;/&gt;&lt;property id=&quot;20307&quot; value=&quot;1091&quot;/&gt;&lt;/object&gt;&lt;object type=&quot;3&quot; unique_id=&quot;10058&quot;&gt;&lt;property id=&quot;20148&quot; value=&quot;5&quot;/&gt;&lt;property id=&quot;20300&quot; value=&quot;Slide 55 - &amp;quot;Pyelonephritis&amp;quot;&quot;/&gt;&lt;property id=&quot;20307&quot; value=&quot;1062&quot;/&gt;&lt;/object&gt;&lt;object type=&quot;3&quot; unique_id=&quot;10059&quot;&gt;&lt;property id=&quot;20148&quot; value=&quot;5&quot;/&gt;&lt;property id=&quot;20300&quot; value=&quot;Slide 56&quot;/&gt;&lt;property id=&quot;20307&quot; value=&quot;1060&quot;/&gt;&lt;/object&gt;&lt;object type=&quot;3&quot; unique_id=&quot;10060&quot;&gt;&lt;property id=&quot;20148&quot; value=&quot;5&quot;/&gt;&lt;property id=&quot;20300&quot; value=&quot;Slide 57&quot;/&gt;&lt;property id=&quot;20307&quot; value=&quot;1095&quot;/&gt;&lt;/object&gt;&lt;object type=&quot;3&quot; unique_id=&quot;10061&quot;&gt;&lt;property id=&quot;20148&quot; value=&quot;5&quot;/&gt;&lt;property id=&quot;20300&quot; value=&quot;Slide 58 - &amp;quot;Renal Pathology Outline&amp;quot;&quot;/&gt;&lt;property id=&quot;20307&quot; value=&quot;1090&quot;/&gt;&lt;/object&gt;&lt;object type=&quot;3&quot; unique_id=&quot;10062&quot;&gt;&lt;property id=&quot;20148&quot; value=&quot;5&quot;/&gt;&lt;property id=&quot;20300&quot; value=&quot;Slide 59 - &amp;quot;Drug-Induced Interstitial Nephritis&amp;quot;&quot;/&gt;&lt;property id=&quot;20307&quot; value=&quot;1094&quot;/&gt;&lt;/object&gt;&lt;object type=&quot;3&quot; unique_id=&quot;10063&quot;&gt;&lt;property id=&quot;20148&quot; value=&quot;5&quot;/&gt;&lt;property id=&quot;20300&quot; value=&quot;Slide 60&quot;/&gt;&lt;property id=&quot;20307&quot; value=&quot;1096&quot;/&gt;&lt;/object&gt;&lt;object type=&quot;3&quot; unique_id=&quot;10064&quot;&gt;&lt;property id=&quot;20148&quot; value=&quot;5&quot;/&gt;&lt;property id=&quot;20300&quot; value=&quot;Slide 61 - &amp;quot;Renal Pathology Outline&amp;quot;&quot;/&gt;&lt;property id=&quot;20307&quot; value=&quot;1097&quot;/&gt;&lt;/object&gt;&lt;object type=&quot;3&quot; unique_id=&quot;10065&quot;&gt;&lt;property id=&quot;20148&quot; value=&quot;5&quot;/&gt;&lt;property id=&quot;20300&quot; value=&quot;Slide 62 - &amp;quot;Acute Tubular Necrosis&amp;quot;&quot;/&gt;&lt;property id=&quot;20307&quot; value=&quot;1098&quot;/&gt;&lt;/object&gt;&lt;object type=&quot;3&quot; unique_id=&quot;10066&quot;&gt;&lt;property id=&quot;20148&quot; value=&quot;5&quot;/&gt;&lt;property id=&quot;20300&quot; value=&quot;Slide 63&quot;/&gt;&lt;property id=&quot;20307&quot; value=&quot;1005&quot;/&gt;&lt;/object&gt;&lt;object type=&quot;3&quot; unique_id=&quot;10067&quot;&gt;&lt;property id=&quot;20148&quot; value=&quot;5&quot;/&gt;&lt;property id=&quot;20300&quot; value=&quot;Slide 64&quot;/&gt;&lt;property id=&quot;20307&quot; value=&quot;1006&quot;/&gt;&lt;/object&gt;&lt;object type=&quot;3&quot; unique_id=&quot;10068&quot;&gt;&lt;property id=&quot;20148&quot; value=&quot;5&quot;/&gt;&lt;property id=&quot;20300&quot; value=&quot;Slide 65 - &amp;quot;Renal Pathology Outline&amp;quot;&quot;/&gt;&lt;property id=&quot;20307&quot; value=&quot;979&quot;/&gt;&lt;/object&gt;&lt;object type=&quot;3&quot; unique_id=&quot;10069&quot;&gt;&lt;property id=&quot;20148&quot; value=&quot;5&quot;/&gt;&lt;property id=&quot;20300&quot; value=&quot;Slide 66 - &amp;quot;Benign Nephrosclerosis&amp;quot;&quot;/&gt;&lt;property id=&quot;20307&quot; value=&quot;1101&quot;/&gt;&lt;/object&gt;&lt;object type=&quot;3&quot; unique_id=&quot;10070&quot;&gt;&lt;property id=&quot;20148&quot; value=&quot;5&quot;/&gt;&lt;property id=&quot;20300&quot; value=&quot;Slide 67&quot;/&gt;&lt;property id=&quot;20307&quot; value=&quot;1102&quot;/&gt;&lt;/object&gt;&lt;object type=&quot;3&quot; unique_id=&quot;10071&quot;&gt;&lt;property id=&quot;20148&quot; value=&quot;5&quot;/&gt;&lt;property id=&quot;20300&quot; value=&quot;Slide 68 - &amp;quot;Malignant nephrosclerosis&amp;quot;&quot;/&gt;&lt;property id=&quot;20307&quot; value=&quot;1103&quot;/&gt;&lt;/object&gt;&lt;object type=&quot;3&quot; unique_id=&quot;10072&quot;&gt;&lt;property id=&quot;20148&quot; value=&quot;5&quot;/&gt;&lt;property id=&quot;20300&quot; value=&quot;Slide 69 - &amp;quot;Malignant nephrosclerosis&amp;quot;&quot;/&gt;&lt;property id=&quot;20307&quot; value=&quot;1104&quot;/&gt;&lt;/object&gt;&lt;object type=&quot;3&quot; unique_id=&quot;10073&quot;&gt;&lt;property id=&quot;20148&quot; value=&quot;5&quot;/&gt;&lt;property id=&quot;20300&quot; value=&quot;Slide 70&quot;/&gt;&lt;property id=&quot;20307&quot; value=&quot;1119&quot;/&gt;&lt;/object&gt;&lt;object type=&quot;3&quot; unique_id=&quot;10074&quot;&gt;&lt;property id=&quot;20148&quot; value=&quot;5&quot;/&gt;&lt;property id=&quot;20300&quot; value=&quot;Slide 71&quot;/&gt;&lt;property id=&quot;20307&quot; value=&quot;1106&quot;/&gt;&lt;/object&gt;&lt;object type=&quot;3&quot; unique_id=&quot;10075&quot;&gt;&lt;property id=&quot;20148&quot; value=&quot;5&quot;/&gt;&lt;property id=&quot;20300&quot; value=&quot;Slide 72 - &amp;quot;Renal Pathology Outline&amp;quot;&quot;/&gt;&lt;property id=&quot;20307&quot; value=&quot;977&quot;/&gt;&lt;/object&gt;&lt;object type=&quot;3&quot; unique_id=&quot;10076&quot;&gt;&lt;property id=&quot;20148&quot; value=&quot;5&quot;/&gt;&lt;property id=&quot;20300&quot; value=&quot;Slide 73 - &amp;quot;Adult Polycystic Kidney Disease&amp;quot;&quot;/&gt;&lt;property id=&quot;20307&quot; value=&quot;1107&quot;/&gt;&lt;/object&gt;&lt;object type=&quot;3&quot; unique_id=&quot;10077&quot;&gt;&lt;property id=&quot;20148&quot; value=&quot;5&quot;/&gt;&lt;property id=&quot;20300&quot; value=&quot;Slide 74&quot;/&gt;&lt;property id=&quot;20307&quot; value=&quot;1108&quot;/&gt;&lt;/object&gt;&lt;object type=&quot;3&quot; unique_id=&quot;10078&quot;&gt;&lt;property id=&quot;20148&quot; value=&quot;5&quot;/&gt;&lt;property id=&quot;20300&quot; value=&quot;Slide 75 - &amp;quot;Childhood Polycystic Kidney Disease&amp;quot;&quot;/&gt;&lt;property id=&quot;20307&quot; value=&quot;1109&quot;/&gt;&lt;/object&gt;&lt;object type=&quot;3&quot; unique_id=&quot;10079&quot;&gt;&lt;property id=&quot;20148&quot; value=&quot;5&quot;/&gt;&lt;property id=&quot;20300&quot; value=&quot;Slide 76&quot;/&gt;&lt;property id=&quot;20307&quot; value=&quot;1115&quot;/&gt;&lt;/object&gt;&lt;object type=&quot;3&quot; unique_id=&quot;10080&quot;&gt;&lt;property id=&quot;20148&quot; value=&quot;5&quot;/&gt;&lt;property id=&quot;20300&quot; value=&quot;Slide 77 - &amp;quot;Medullary Cystic Kidney Disease&amp;quot;&quot;/&gt;&lt;property id=&quot;20307&quot; value=&quot;1110&quot;/&gt;&lt;/object&gt;&lt;object type=&quot;3&quot; unique_id=&quot;10081&quot;&gt;&lt;property id=&quot;20148&quot; value=&quot;5&quot;/&gt;&lt;property id=&quot;20300&quot; value=&quot;Slide 78 - &amp;quot;Renal Pathology Outline&amp;quot;&quot;/&gt;&lt;property id=&quot;20307&quot; value=&quot;975&quot;/&gt;&lt;/object&gt;&lt;object type=&quot;3&quot; unique_id=&quot;10082&quot;&gt;&lt;property id=&quot;20148&quot; value=&quot;5&quot;/&gt;&lt;property id=&quot;20300&quot; value=&quot;Slide 79 - &amp;quot;Renal Cell Carcinoma&amp;quot;&quot;/&gt;&lt;property id=&quot;20307&quot; value=&quot;1111&quot;/&gt;&lt;/object&gt;&lt;object type=&quot;3&quot; unique_id=&quot;10083&quot;&gt;&lt;property id=&quot;20148&quot; value=&quot;5&quot;/&gt;&lt;property id=&quot;20300&quot; value=&quot;Slide 80&quot;/&gt;&lt;property id=&quot;20307&quot; value=&quot;1112&quot;/&gt;&lt;/object&gt;&lt;object type=&quot;3&quot; unique_id=&quot;10084&quot;&gt;&lt;property id=&quot;20148&quot; value=&quot;5&quot;/&gt;&lt;property id=&quot;20300&quot; value=&quot;Slide 81&quot;/&gt;&lt;property id=&quot;20307&quot; value=&quot;1117&quot;/&gt;&lt;/object&gt;&lt;object type=&quot;3&quot; unique_id=&quot;10085&quot;&gt;&lt;property id=&quot;20148&quot; value=&quot;5&quot;/&gt;&lt;property id=&quot;20300&quot; value=&quot;Slide 82&quot;/&gt;&lt;property id=&quot;20307&quot; value=&quot;1116&quot;/&gt;&lt;/object&gt;&lt;object type=&quot;3&quot; unique_id=&quot;10086&quot;&gt;&lt;property id=&quot;20148&quot; value=&quot;5&quot;/&gt;&lt;property id=&quot;20300&quot; value=&quot;Slide 83 - &amp;quot;Bladder Carcinoma&amp;quot;&quot;/&gt;&lt;property id=&quot;20307&quot; value=&quot;1113&quot;/&gt;&lt;/object&gt;&lt;object type=&quot;3&quot; unique_id=&quot;10087&quot;&gt;&lt;property id=&quot;20148&quot; value=&quot;5&quot;/&gt;&lt;property id=&quot;20300&quot; value=&quot;Slide 84&quot;/&gt;&lt;property id=&quot;20307&quot; value=&quot;1114&quot;/&gt;&lt;/object&gt;&lt;object type=&quot;3&quot; unique_id=&quot;10088&quot;&gt;&lt;property id=&quot;20148&quot; value=&quot;5&quot;/&gt;&lt;property id=&quot;20300&quot; value=&quot;Slide 85&quot;/&gt;&lt;property id=&quot;20307&quot; value=&quot;1118&quot;/&gt;&lt;/object&gt;&lt;object type=&quot;3&quot; unique_id=&quot;10089&quot;&gt;&lt;property id=&quot;20148&quot; value=&quot;5&quot;/&gt;&lt;property id=&quot;20300&quot; value=&quot;Slide 86 - &amp;quot;Renal Pathology Outline&amp;quot;&quot;/&gt;&lt;property id=&quot;20307&quot; value=&quot;1120&quot;/&gt;&lt;/object&gt;&lt;/object&gt;&lt;/object&gt;&lt;/database&gt;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25083</TotalTime>
  <Words>1106</Words>
  <Application>Microsoft Macintosh PowerPoint</Application>
  <PresentationFormat>On-screen Show (4:3)</PresentationFormat>
  <Paragraphs>382</Paragraphs>
  <Slides>70</Slides>
  <Notes>70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8" baseType="lpstr">
      <vt:lpstr>Batang</vt:lpstr>
      <vt:lpstr>Arial</vt:lpstr>
      <vt:lpstr>Calibri</vt:lpstr>
      <vt:lpstr>Franklin Gothic Medium</vt:lpstr>
      <vt:lpstr>Symbol</vt:lpstr>
      <vt:lpstr>Times New Roman</vt:lpstr>
      <vt:lpstr>PERFECT MASTER</vt:lpstr>
      <vt:lpstr>Chart</vt:lpstr>
      <vt:lpstr>PowerPoint Presentation</vt:lpstr>
      <vt:lpstr>Renal Pathology Learning Objectives</vt:lpstr>
      <vt:lpstr>Renal Pathology Learning Objectives</vt:lpstr>
      <vt:lpstr>Renal Pathology Outline</vt:lpstr>
      <vt:lpstr>Renal Pathology Outline</vt:lpstr>
      <vt:lpstr>PowerPoint Presentation</vt:lpstr>
      <vt:lpstr>PowerPoint Presentation</vt:lpstr>
      <vt:lpstr>PowerPoint Presentation</vt:lpstr>
      <vt:lpstr>Introductory Stuff</vt:lpstr>
      <vt:lpstr>Renal Pathology Outline</vt:lpstr>
      <vt:lpstr>Renal Pathology Outline</vt:lpstr>
      <vt:lpstr>PowerPoint Presentation</vt:lpstr>
      <vt:lpstr>PowerPoint Presentation</vt:lpstr>
      <vt:lpstr>PowerPoint Presentation</vt:lpstr>
      <vt:lpstr>PowerPoint Presentation</vt:lpstr>
      <vt:lpstr>Renal Pathology Outline</vt:lpstr>
      <vt:lpstr>Symptoms of Nephrotic Syndrome</vt:lpstr>
      <vt:lpstr>Causes of Nephrotic Syndrome</vt:lpstr>
      <vt:lpstr>Renal Pathology Outline</vt:lpstr>
      <vt:lpstr>Minimal Change Disease</vt:lpstr>
      <vt:lpstr>PowerPoint Presentation</vt:lpstr>
      <vt:lpstr>PowerPoint Presentation</vt:lpstr>
      <vt:lpstr>PowerPoint Presentation</vt:lpstr>
      <vt:lpstr>PowerPoint Presentation</vt:lpstr>
      <vt:lpstr>Renal Pathology Outline</vt:lpstr>
      <vt:lpstr>Membranous Nephropathy</vt:lpstr>
      <vt:lpstr>PowerPoint Presentation</vt:lpstr>
      <vt:lpstr>PowerPoint Presentation</vt:lpstr>
      <vt:lpstr>Renal Pathology Outline</vt:lpstr>
      <vt:lpstr>Symptoms of Nephritic Syndrome</vt:lpstr>
      <vt:lpstr>Causes of Nephritic Syndrome</vt:lpstr>
      <vt:lpstr>Renal Pathology Outline</vt:lpstr>
      <vt:lpstr>Post-Infectious Glomerulonephritis</vt:lpstr>
      <vt:lpstr>PowerPoint Presentation</vt:lpstr>
      <vt:lpstr>PowerPoint Presentation</vt:lpstr>
      <vt:lpstr>Renal Pathology Outline</vt:lpstr>
      <vt:lpstr>IgA Nephropathy</vt:lpstr>
      <vt:lpstr>PowerPoint Presentation</vt:lpstr>
      <vt:lpstr>Renal Pathology Outline</vt:lpstr>
      <vt:lpstr>Renal Pathology Outline</vt:lpstr>
      <vt:lpstr>Pyelonephritis</vt:lpstr>
      <vt:lpstr>PowerPoint Presentation</vt:lpstr>
      <vt:lpstr>PowerPoint Presentation</vt:lpstr>
      <vt:lpstr>PowerPoint Presentation</vt:lpstr>
      <vt:lpstr>PowerPoint Presentation</vt:lpstr>
      <vt:lpstr>Urinary Tract Infection</vt:lpstr>
      <vt:lpstr>PowerPoint Presentation</vt:lpstr>
      <vt:lpstr>PowerPoint Presentation</vt:lpstr>
      <vt:lpstr>Renal Pathology Outline</vt:lpstr>
      <vt:lpstr>Acute Tubular Necrosis</vt:lpstr>
      <vt:lpstr>PowerPoint Presentation</vt:lpstr>
      <vt:lpstr>PowerPoint Presentation</vt:lpstr>
      <vt:lpstr>Renal Pathology Outline</vt:lpstr>
      <vt:lpstr>Benign Nephrosclerosis</vt:lpstr>
      <vt:lpstr>PowerPoint Presentation</vt:lpstr>
      <vt:lpstr>Malignant Nephrosclerosis</vt:lpstr>
      <vt:lpstr>Malignant Hypertension</vt:lpstr>
      <vt:lpstr>PowerPoint Presentation</vt:lpstr>
      <vt:lpstr>PowerPoint Presentation</vt:lpstr>
      <vt:lpstr>Renal Pathology Outline</vt:lpstr>
      <vt:lpstr>Adult Polycystic Kidney Disease</vt:lpstr>
      <vt:lpstr>PowerPoint Presentation</vt:lpstr>
      <vt:lpstr>Childhood Polycystic Kidney Disease</vt:lpstr>
      <vt:lpstr>PowerPoint Presentation</vt:lpstr>
      <vt:lpstr>Renal Pathology Outline</vt:lpstr>
      <vt:lpstr>Renal Cell Carcinoma</vt:lpstr>
      <vt:lpstr>PowerPoint Presentation</vt:lpstr>
      <vt:lpstr>Bladder Carcinoma</vt:lpstr>
      <vt:lpstr>PowerPoint Presentation</vt:lpstr>
      <vt:lpstr>Renal Pathology Outline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311</cp:revision>
  <cp:lastPrinted>2022-09-28T13:40:52Z</cp:lastPrinted>
  <dcterms:created xsi:type="dcterms:W3CDTF">1995-05-28T16:10:28Z</dcterms:created>
  <dcterms:modified xsi:type="dcterms:W3CDTF">2026-09-22T16:55:10Z</dcterms:modified>
</cp:coreProperties>
</file>