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76"/>
  </p:notesMasterIdLst>
  <p:sldIdLst>
    <p:sldId id="256" r:id="rId2"/>
    <p:sldId id="326" r:id="rId3"/>
    <p:sldId id="327" r:id="rId4"/>
    <p:sldId id="328" r:id="rId5"/>
    <p:sldId id="329"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Lst>
  <p:sldSz cx="9144000" cy="6858000" type="screen4x3"/>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1pPr>
    <a:lvl2pPr marL="0" marR="0" indent="45720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2pPr>
    <a:lvl3pPr marL="0" marR="0" indent="91440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3pPr>
    <a:lvl4pPr marL="0" marR="0" indent="137160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4pPr>
    <a:lvl5pPr marL="0" marR="0" indent="182880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5pPr>
    <a:lvl6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6pPr>
    <a:lvl7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7pPr>
    <a:lvl8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8pPr>
    <a:lvl9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Garamond"/>
          <a:ea typeface="Garamond"/>
          <a:cs typeface="Garamond"/>
        </a:font>
        <a:srgbClr val="1600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ECDD"/>
          </a:solidFill>
        </a:fill>
      </a:tcStyle>
    </a:wholeTbl>
    <a:band2H>
      <a:tcTxStyle/>
      <a:tcStyle>
        <a:tcBdr/>
        <a:fill>
          <a:solidFill>
            <a:srgbClr val="E6F6EF"/>
          </a:solidFill>
        </a:fill>
      </a:tcStyle>
    </a:band2H>
    <a:firstCol>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
          <a:latin typeface="Garamond"/>
          <a:ea typeface="Garamond"/>
          <a:cs typeface="Garamond"/>
        </a:font>
        <a:srgbClr val="1600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EE7D0"/>
          </a:solidFill>
        </a:fill>
      </a:tcStyle>
    </a:wholeTbl>
    <a:band2H>
      <a:tcTxStyle/>
      <a:tcStyle>
        <a:tcBdr/>
        <a:fill>
          <a:solidFill>
            <a:srgbClr val="EFF3E9"/>
          </a:solidFill>
        </a:fill>
      </a:tcStyle>
    </a:band2H>
    <a:firstCol>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
          <a:latin typeface="Garamond"/>
          <a:ea typeface="Garamond"/>
          <a:cs typeface="Garamond"/>
        </a:font>
        <a:srgbClr val="1600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CDCCE"/>
          </a:solidFill>
        </a:fill>
      </a:tcStyle>
    </a:wholeTbl>
    <a:band2H>
      <a:tcTxStyle/>
      <a:tcStyle>
        <a:tcBdr/>
        <a:fill>
          <a:solidFill>
            <a:srgbClr val="FDEEE8"/>
          </a:solidFill>
        </a:fill>
      </a:tcStyle>
    </a:band2H>
    <a:firstCol>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
          <a:latin typeface="Garamond"/>
          <a:ea typeface="Garamond"/>
          <a:cs typeface="Garamond"/>
        </a:font>
        <a:srgbClr val="160048"/>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7E6E8"/>
          </a:solidFill>
        </a:fill>
      </a:tcStyle>
    </a:wholeTbl>
    <a:band2H>
      <a:tcTxStyle/>
      <a:tcStyle>
        <a:tcBdr/>
        <a:fill>
          <a:solidFill>
            <a:srgbClr val="FFFFFF"/>
          </a:solidFill>
        </a:fill>
      </a:tcStyle>
    </a:band2H>
    <a:firstCol>
      <a:tcTxStyle b="on" i="off">
        <a:font>
          <a:latin typeface="Garamond"/>
          <a:ea typeface="Garamond"/>
          <a:cs typeface="Garamond"/>
        </a:font>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
          <a:latin typeface="Garamond"/>
          <a:ea typeface="Garamond"/>
          <a:cs typeface="Garamond"/>
        </a:font>
        <a:srgbClr val="160048"/>
      </a:tcTxStyle>
      <a:tcStyle>
        <a:tcBdr>
          <a:left>
            <a:ln w="12700" cap="flat">
              <a:noFill/>
              <a:miter lim="400000"/>
            </a:ln>
          </a:left>
          <a:right>
            <a:ln w="12700" cap="flat">
              <a:noFill/>
              <a:miter lim="400000"/>
            </a:ln>
          </a:right>
          <a:top>
            <a:ln w="50800" cap="flat">
              <a:solidFill>
                <a:srgbClr val="160048"/>
              </a:solidFill>
              <a:prstDash val="solid"/>
              <a:round/>
            </a:ln>
          </a:top>
          <a:bottom>
            <a:ln w="25400" cap="flat">
              <a:solidFill>
                <a:srgbClr val="160048"/>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
          <a:latin typeface="Garamond"/>
          <a:ea typeface="Garamond"/>
          <a:cs typeface="Garamond"/>
        </a:font>
        <a:srgbClr val="FFFFFF"/>
      </a:tcTxStyle>
      <a:tcStyle>
        <a:tcBdr>
          <a:left>
            <a:ln w="12700" cap="flat">
              <a:noFill/>
              <a:miter lim="400000"/>
            </a:ln>
          </a:left>
          <a:right>
            <a:ln w="12700" cap="flat">
              <a:noFill/>
              <a:miter lim="400000"/>
            </a:ln>
          </a:right>
          <a:top>
            <a:ln w="25400" cap="flat">
              <a:solidFill>
                <a:srgbClr val="160048"/>
              </a:solidFill>
              <a:prstDash val="solid"/>
              <a:round/>
            </a:ln>
          </a:top>
          <a:bottom>
            <a:ln w="25400" cap="flat">
              <a:solidFill>
                <a:srgbClr val="160048"/>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
          <a:latin typeface="Garamond"/>
          <a:ea typeface="Garamond"/>
          <a:cs typeface="Garamond"/>
        </a:font>
        <a:srgbClr val="160048"/>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E"/>
          </a:solidFill>
        </a:fill>
      </a:tcStyle>
    </a:wholeTbl>
    <a:band2H>
      <a:tcTxStyle/>
      <a:tcStyle>
        <a:tcBdr/>
        <a:fill>
          <a:solidFill>
            <a:srgbClr val="E7E6E8"/>
          </a:solidFill>
        </a:fill>
      </a:tcStyle>
    </a:band2H>
    <a:firstCol>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60048"/>
          </a:solidFill>
        </a:fill>
      </a:tcStyle>
    </a:firstCol>
    <a:la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60048"/>
          </a:solidFill>
        </a:fill>
      </a:tcStyle>
    </a:lastRow>
    <a:fir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160048"/>
          </a:solidFill>
        </a:fill>
      </a:tcStyle>
    </a:firstRow>
  </a:tblStyle>
  <a:tblStyle styleId="{2708684C-4D16-4618-839F-0558EEFCDFE6}" styleName="">
    <a:tblBg/>
    <a:wholeTbl>
      <a:tcTxStyle b="off"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a:tcStyle>
        <a:tcBdr/>
        <a:fill>
          <a:solidFill>
            <a:srgbClr val="FFFFFF"/>
          </a:solidFill>
        </a:fill>
      </a:tcStyle>
    </a:band2H>
    <a:firstCol>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
          <a:latin typeface="Garamond"/>
          <a:ea typeface="Garamond"/>
          <a:cs typeface="Garamond"/>
        </a:font>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8307"/>
    <p:restoredTop sz="94658"/>
  </p:normalViewPr>
  <p:slideViewPr>
    <p:cSldViewPr snapToGrid="0">
      <p:cViewPr>
        <p:scale>
          <a:sx n="120" d="100"/>
          <a:sy n="120" d="100"/>
        </p:scale>
        <p:origin x="1128" y="1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notesMaster" Target="notesMasters/notes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2" name="Shape 132"/>
          <p:cNvSpPr>
            <a:spLocks noGrp="1" noRot="1" noChangeAspect="1"/>
          </p:cNvSpPr>
          <p:nvPr>
            <p:ph type="sldImg"/>
          </p:nvPr>
        </p:nvSpPr>
        <p:spPr>
          <a:xfrm>
            <a:off x="1143000" y="685800"/>
            <a:ext cx="4572000" cy="3429000"/>
          </a:xfrm>
          <a:prstGeom prst="rect">
            <a:avLst/>
          </a:prstGeom>
        </p:spPr>
        <p:txBody>
          <a:bodyPr/>
          <a:lstStyle/>
          <a:p>
            <a:endParaRPr/>
          </a:p>
        </p:txBody>
      </p:sp>
      <p:sp>
        <p:nvSpPr>
          <p:cNvPr id="133" name="Shape 133"/>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latinLnBrk="0">
      <a:spcBef>
        <a:spcPts val="400"/>
      </a:spcBef>
      <a:defRPr sz="1200">
        <a:latin typeface="+mn-lt"/>
        <a:ea typeface="+mn-ea"/>
        <a:cs typeface="+mn-cs"/>
        <a:sym typeface="Times New Roman"/>
      </a:defRPr>
    </a:lvl1pPr>
    <a:lvl2pPr indent="228600" latinLnBrk="0">
      <a:spcBef>
        <a:spcPts val="400"/>
      </a:spcBef>
      <a:defRPr sz="1200">
        <a:latin typeface="+mn-lt"/>
        <a:ea typeface="+mn-ea"/>
        <a:cs typeface="+mn-cs"/>
        <a:sym typeface="Times New Roman"/>
      </a:defRPr>
    </a:lvl2pPr>
    <a:lvl3pPr indent="457200" latinLnBrk="0">
      <a:spcBef>
        <a:spcPts val="400"/>
      </a:spcBef>
      <a:defRPr sz="1200">
        <a:latin typeface="+mn-lt"/>
        <a:ea typeface="+mn-ea"/>
        <a:cs typeface="+mn-cs"/>
        <a:sym typeface="Times New Roman"/>
      </a:defRPr>
    </a:lvl3pPr>
    <a:lvl4pPr indent="685800" latinLnBrk="0">
      <a:spcBef>
        <a:spcPts val="400"/>
      </a:spcBef>
      <a:defRPr sz="1200">
        <a:latin typeface="+mn-lt"/>
        <a:ea typeface="+mn-ea"/>
        <a:cs typeface="+mn-cs"/>
        <a:sym typeface="Times New Roman"/>
      </a:defRPr>
    </a:lvl4pPr>
    <a:lvl5pPr indent="914400" latinLnBrk="0">
      <a:spcBef>
        <a:spcPts val="400"/>
      </a:spcBef>
      <a:defRPr sz="1200">
        <a:latin typeface="+mn-lt"/>
        <a:ea typeface="+mn-ea"/>
        <a:cs typeface="+mn-cs"/>
        <a:sym typeface="Times New Roman"/>
      </a:defRPr>
    </a:lvl5pPr>
    <a:lvl6pPr indent="1143000" latinLnBrk="0">
      <a:spcBef>
        <a:spcPts val="400"/>
      </a:spcBef>
      <a:defRPr sz="1200">
        <a:latin typeface="+mn-lt"/>
        <a:ea typeface="+mn-ea"/>
        <a:cs typeface="+mn-cs"/>
        <a:sym typeface="Times New Roman"/>
      </a:defRPr>
    </a:lvl6pPr>
    <a:lvl7pPr indent="1371600" latinLnBrk="0">
      <a:spcBef>
        <a:spcPts val="400"/>
      </a:spcBef>
      <a:defRPr sz="1200">
        <a:latin typeface="+mn-lt"/>
        <a:ea typeface="+mn-ea"/>
        <a:cs typeface="+mn-cs"/>
        <a:sym typeface="Times New Roman"/>
      </a:defRPr>
    </a:lvl7pPr>
    <a:lvl8pPr indent="1600200" latinLnBrk="0">
      <a:spcBef>
        <a:spcPts val="400"/>
      </a:spcBef>
      <a:defRPr sz="1200">
        <a:latin typeface="+mn-lt"/>
        <a:ea typeface="+mn-ea"/>
        <a:cs typeface="+mn-cs"/>
        <a:sym typeface="Times New Roman"/>
      </a:defRPr>
    </a:lvl8pPr>
    <a:lvl9pPr indent="1828800" latinLnBrk="0">
      <a:spcBef>
        <a:spcPts val="400"/>
      </a:spcBef>
      <a:defRPr sz="1200">
        <a:latin typeface="+mn-lt"/>
        <a:ea typeface="+mn-ea"/>
        <a:cs typeface="+mn-cs"/>
        <a:sym typeface="Times New Roman"/>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 name="Shape 138"/>
          <p:cNvSpPr>
            <a:spLocks noGrp="1" noRot="1" noChangeAspect="1"/>
          </p:cNvSpPr>
          <p:nvPr>
            <p:ph type="sldImg"/>
          </p:nvPr>
        </p:nvSpPr>
        <p:spPr>
          <a:prstGeom prst="rect">
            <a:avLst/>
          </a:prstGeom>
        </p:spPr>
        <p:txBody>
          <a:bodyPr/>
          <a:lstStyle/>
          <a:p>
            <a:endParaRPr/>
          </a:p>
        </p:txBody>
      </p:sp>
      <p:sp>
        <p:nvSpPr>
          <p:cNvPr id="139" name="Shape 139"/>
          <p:cNvSpPr>
            <a:spLocks noGrp="1"/>
          </p:cNvSpPr>
          <p:nvPr>
            <p:ph type="body" sz="quarter" idx="1"/>
          </p:nvPr>
        </p:nvSpPr>
        <p:spPr>
          <a:prstGeom prst="rect">
            <a:avLst/>
          </a:prstGeom>
        </p:spPr>
        <p:txBody>
          <a:bodyPr/>
          <a:lstStyle>
            <a:lvl1pPr marL="228600" indent="-228600">
              <a:spcBef>
                <a:spcPts val="300"/>
              </a:spcBef>
              <a:defRPr sz="1000"/>
            </a:lvl1pPr>
          </a:lstStyle>
          <a:p>
            <a:r>
              <a:t> </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 name="Shape 161"/>
          <p:cNvSpPr>
            <a:spLocks noGrp="1" noRot="1" noChangeAspect="1"/>
          </p:cNvSpPr>
          <p:nvPr>
            <p:ph type="sldImg"/>
          </p:nvPr>
        </p:nvSpPr>
        <p:spPr>
          <a:prstGeom prst="rect">
            <a:avLst/>
          </a:prstGeom>
        </p:spPr>
        <p:txBody>
          <a:bodyPr/>
          <a:lstStyle/>
          <a:p>
            <a:endParaRPr/>
          </a:p>
        </p:txBody>
      </p:sp>
      <p:sp>
        <p:nvSpPr>
          <p:cNvPr id="162" name="Shape 162"/>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 name="Shape 177"/>
          <p:cNvSpPr>
            <a:spLocks noGrp="1" noRot="1" noChangeAspect="1"/>
          </p:cNvSpPr>
          <p:nvPr>
            <p:ph type="sldImg"/>
          </p:nvPr>
        </p:nvSpPr>
        <p:spPr>
          <a:prstGeom prst="rect">
            <a:avLst/>
          </a:prstGeom>
        </p:spPr>
        <p:txBody>
          <a:bodyPr/>
          <a:lstStyle/>
          <a:p>
            <a:endParaRPr/>
          </a:p>
        </p:txBody>
      </p:sp>
      <p:sp>
        <p:nvSpPr>
          <p:cNvPr id="178" name="Shape 178"/>
          <p:cNvSpPr>
            <a:spLocks noGrp="1"/>
          </p:cNvSpPr>
          <p:nvPr>
            <p:ph type="body" sz="quarter" idx="1"/>
          </p:nvPr>
        </p:nvSpPr>
        <p:spPr>
          <a:prstGeom prst="rect">
            <a:avLst/>
          </a:prstGeom>
        </p:spPr>
        <p:txBody>
          <a:bodyPr/>
          <a:lstStyle>
            <a:lvl1pPr>
              <a:spcBef>
                <a:spcPts val="500"/>
              </a:spcBef>
              <a:defRPr sz="1400">
                <a:latin typeface="Calibri"/>
                <a:ea typeface="Calibri"/>
                <a:cs typeface="Calibri"/>
                <a:sym typeface="Calibri"/>
              </a:defRPr>
            </a:lvl1pPr>
          </a:lstStyle>
          <a:p>
            <a:r>
              <a:t> </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 name="Shape 197"/>
          <p:cNvSpPr>
            <a:spLocks noGrp="1" noRot="1" noChangeAspect="1"/>
          </p:cNvSpPr>
          <p:nvPr>
            <p:ph type="sldImg"/>
          </p:nvPr>
        </p:nvSpPr>
        <p:spPr>
          <a:prstGeom prst="rect">
            <a:avLst/>
          </a:prstGeom>
        </p:spPr>
        <p:txBody>
          <a:bodyPr/>
          <a:lstStyle/>
          <a:p>
            <a:endParaRPr/>
          </a:p>
        </p:txBody>
      </p:sp>
      <p:sp>
        <p:nvSpPr>
          <p:cNvPr id="198" name="Shape 198"/>
          <p:cNvSpPr>
            <a:spLocks noGrp="1"/>
          </p:cNvSpPr>
          <p:nvPr>
            <p:ph type="body" sz="quarter" idx="1"/>
          </p:nvPr>
        </p:nvSpPr>
        <p:spPr>
          <a:prstGeom prst="rect">
            <a:avLst/>
          </a:prstGeom>
        </p:spPr>
        <p:txBody>
          <a:bodyPr/>
          <a:lstStyle>
            <a:lvl1pPr>
              <a:spcBef>
                <a:spcPts val="500"/>
              </a:spcBef>
              <a:defRPr sz="1400">
                <a:latin typeface="Calibri"/>
                <a:ea typeface="Calibri"/>
                <a:cs typeface="Calibri"/>
                <a:sym typeface="Calibri"/>
              </a:defRPr>
            </a:lvl1pPr>
          </a:lstStyle>
          <a:p>
            <a:r>
              <a:t>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 name="Shape 219"/>
          <p:cNvSpPr>
            <a:spLocks noGrp="1" noRot="1" noChangeAspect="1"/>
          </p:cNvSpPr>
          <p:nvPr>
            <p:ph type="sldImg"/>
          </p:nvPr>
        </p:nvSpPr>
        <p:spPr>
          <a:prstGeom prst="rect">
            <a:avLst/>
          </a:prstGeom>
        </p:spPr>
        <p:txBody>
          <a:bodyPr/>
          <a:lstStyle/>
          <a:p>
            <a:endParaRPr/>
          </a:p>
        </p:txBody>
      </p:sp>
      <p:sp>
        <p:nvSpPr>
          <p:cNvPr id="220" name="Shape 220"/>
          <p:cNvSpPr>
            <a:spLocks noGrp="1"/>
          </p:cNvSpPr>
          <p:nvPr>
            <p:ph type="body" sz="quarter" idx="1"/>
          </p:nvPr>
        </p:nvSpPr>
        <p:spPr>
          <a:prstGeom prst="rect">
            <a:avLst/>
          </a:prstGeom>
        </p:spPr>
        <p:txBody>
          <a:bodyPr/>
          <a:lstStyle>
            <a:lvl1pPr>
              <a:spcBef>
                <a:spcPts val="500"/>
              </a:spcBef>
              <a:defRPr sz="1400">
                <a:latin typeface="Calibri"/>
                <a:ea typeface="Calibri"/>
                <a:cs typeface="Calibri"/>
                <a:sym typeface="Calibri"/>
              </a:defRPr>
            </a:lvl1pPr>
          </a:lstStyle>
          <a:p>
            <a:r>
              <a:t> </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 name="Shape 263"/>
          <p:cNvSpPr>
            <a:spLocks noGrp="1" noRot="1" noChangeAspect="1"/>
          </p:cNvSpPr>
          <p:nvPr>
            <p:ph type="sldImg"/>
          </p:nvPr>
        </p:nvSpPr>
        <p:spPr>
          <a:prstGeom prst="rect">
            <a:avLst/>
          </a:prstGeom>
        </p:spPr>
        <p:txBody>
          <a:bodyPr/>
          <a:lstStyle/>
          <a:p>
            <a:endParaRPr/>
          </a:p>
        </p:txBody>
      </p:sp>
      <p:sp>
        <p:nvSpPr>
          <p:cNvPr id="264" name="Shape 264"/>
          <p:cNvSpPr>
            <a:spLocks noGrp="1"/>
          </p:cNvSpPr>
          <p:nvPr>
            <p:ph type="body" sz="quarter" idx="1"/>
          </p:nvPr>
        </p:nvSpPr>
        <p:spPr>
          <a:prstGeom prst="rect">
            <a:avLst/>
          </a:prstGeom>
        </p:spPr>
        <p:txBody>
          <a:bodyPr/>
          <a:lstStyle>
            <a:lvl1pPr>
              <a:spcBef>
                <a:spcPts val="700"/>
              </a:spcBef>
            </a:lvl1pPr>
          </a:lstStyle>
          <a:p>
            <a:r>
              <a:t> </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noRot="1" noChangeAspect="1"/>
          </p:cNvSpPr>
          <p:nvPr>
            <p:ph type="sldImg"/>
          </p:nvPr>
        </p:nvSpPr>
        <p:spPr>
          <a:prstGeom prst="rect">
            <a:avLst/>
          </a:prstGeom>
        </p:spPr>
        <p:txBody>
          <a:bodyPr/>
          <a:lstStyle/>
          <a:p>
            <a:endParaRPr/>
          </a:p>
        </p:txBody>
      </p:sp>
      <p:sp>
        <p:nvSpPr>
          <p:cNvPr id="292" name="Shape 292"/>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noRot="1" noChangeAspect="1"/>
          </p:cNvSpPr>
          <p:nvPr>
            <p:ph type="sldImg"/>
          </p:nvPr>
        </p:nvSpPr>
        <p:spPr>
          <a:prstGeom prst="rect">
            <a:avLst/>
          </a:prstGeom>
        </p:spPr>
        <p:txBody>
          <a:bodyPr/>
          <a:lstStyle/>
          <a:p>
            <a:endParaRPr/>
          </a:p>
        </p:txBody>
      </p:sp>
      <p:sp>
        <p:nvSpPr>
          <p:cNvPr id="300" name="Shape 300"/>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8" name="Shape 318"/>
          <p:cNvSpPr>
            <a:spLocks noGrp="1" noRot="1" noChangeAspect="1"/>
          </p:cNvSpPr>
          <p:nvPr>
            <p:ph type="sldImg"/>
          </p:nvPr>
        </p:nvSpPr>
        <p:spPr>
          <a:prstGeom prst="rect">
            <a:avLst/>
          </a:prstGeom>
        </p:spPr>
        <p:txBody>
          <a:bodyPr/>
          <a:lstStyle/>
          <a:p>
            <a:endParaRPr/>
          </a:p>
        </p:txBody>
      </p:sp>
      <p:sp>
        <p:nvSpPr>
          <p:cNvPr id="319" name="Shape 319"/>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4" name="Shape 334"/>
          <p:cNvSpPr>
            <a:spLocks noGrp="1" noRot="1" noChangeAspect="1"/>
          </p:cNvSpPr>
          <p:nvPr>
            <p:ph type="sldImg"/>
          </p:nvPr>
        </p:nvSpPr>
        <p:spPr>
          <a:prstGeom prst="rect">
            <a:avLst/>
          </a:prstGeom>
        </p:spPr>
        <p:txBody>
          <a:bodyPr/>
          <a:lstStyle/>
          <a:p>
            <a:endParaRPr/>
          </a:p>
        </p:txBody>
      </p:sp>
      <p:sp>
        <p:nvSpPr>
          <p:cNvPr id="335" name="Shape 335"/>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a:spLocks noGrp="1" noRot="1" noChangeAspect="1"/>
          </p:cNvSpPr>
          <p:nvPr>
            <p:ph type="sldImg"/>
          </p:nvPr>
        </p:nvSpPr>
        <p:spPr>
          <a:prstGeom prst="rect">
            <a:avLst/>
          </a:prstGeom>
        </p:spPr>
        <p:txBody>
          <a:bodyPr/>
          <a:lstStyle/>
          <a:p>
            <a:endParaRPr/>
          </a:p>
        </p:txBody>
      </p:sp>
      <p:sp>
        <p:nvSpPr>
          <p:cNvPr id="340" name="Shape 340"/>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9" name="Shape 349"/>
          <p:cNvSpPr>
            <a:spLocks noGrp="1" noRot="1" noChangeAspect="1"/>
          </p:cNvSpPr>
          <p:nvPr>
            <p:ph type="sldImg"/>
          </p:nvPr>
        </p:nvSpPr>
        <p:spPr>
          <a:prstGeom prst="rect">
            <a:avLst/>
          </a:prstGeom>
        </p:spPr>
        <p:txBody>
          <a:bodyPr/>
          <a:lstStyle/>
          <a:p>
            <a:endParaRPr/>
          </a:p>
        </p:txBody>
      </p:sp>
      <p:sp>
        <p:nvSpPr>
          <p:cNvPr id="350" name="Shape 350"/>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4" name="Shape 354"/>
          <p:cNvSpPr>
            <a:spLocks noGrp="1" noRot="1" noChangeAspect="1"/>
          </p:cNvSpPr>
          <p:nvPr>
            <p:ph type="sldImg"/>
          </p:nvPr>
        </p:nvSpPr>
        <p:spPr>
          <a:prstGeom prst="rect">
            <a:avLst/>
          </a:prstGeom>
        </p:spPr>
        <p:txBody>
          <a:bodyPr/>
          <a:lstStyle/>
          <a:p>
            <a:endParaRPr/>
          </a:p>
        </p:txBody>
      </p:sp>
      <p:sp>
        <p:nvSpPr>
          <p:cNvPr id="355" name="Shape 355"/>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9" name="Shape 359"/>
          <p:cNvSpPr>
            <a:spLocks noGrp="1" noRot="1" noChangeAspect="1"/>
          </p:cNvSpPr>
          <p:nvPr>
            <p:ph type="sldImg"/>
          </p:nvPr>
        </p:nvSpPr>
        <p:spPr>
          <a:prstGeom prst="rect">
            <a:avLst/>
          </a:prstGeom>
        </p:spPr>
        <p:txBody>
          <a:bodyPr/>
          <a:lstStyle/>
          <a:p>
            <a:endParaRPr/>
          </a:p>
        </p:txBody>
      </p:sp>
      <p:sp>
        <p:nvSpPr>
          <p:cNvPr id="360" name="Shape 360"/>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Shape 377"/>
          <p:cNvSpPr>
            <a:spLocks noGrp="1" noRot="1" noChangeAspect="1"/>
          </p:cNvSpPr>
          <p:nvPr>
            <p:ph type="sldImg"/>
          </p:nvPr>
        </p:nvSpPr>
        <p:spPr>
          <a:prstGeom prst="rect">
            <a:avLst/>
          </a:prstGeom>
        </p:spPr>
        <p:txBody>
          <a:bodyPr/>
          <a:lstStyle/>
          <a:p>
            <a:endParaRPr/>
          </a:p>
        </p:txBody>
      </p:sp>
      <p:sp>
        <p:nvSpPr>
          <p:cNvPr id="378" name="Shape 378"/>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noRot="1" noChangeAspect="1"/>
          </p:cNvSpPr>
          <p:nvPr>
            <p:ph type="sldImg"/>
          </p:nvPr>
        </p:nvSpPr>
        <p:spPr>
          <a:prstGeom prst="rect">
            <a:avLst/>
          </a:prstGeom>
        </p:spPr>
        <p:txBody>
          <a:bodyPr/>
          <a:lstStyle/>
          <a:p>
            <a:endParaRPr/>
          </a:p>
        </p:txBody>
      </p:sp>
      <p:sp>
        <p:nvSpPr>
          <p:cNvPr id="385" name="Shape 385"/>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0" name="Shape 390"/>
          <p:cNvSpPr>
            <a:spLocks noGrp="1" noRot="1" noChangeAspect="1"/>
          </p:cNvSpPr>
          <p:nvPr>
            <p:ph type="sldImg"/>
          </p:nvPr>
        </p:nvSpPr>
        <p:spPr>
          <a:prstGeom prst="rect">
            <a:avLst/>
          </a:prstGeom>
        </p:spPr>
        <p:txBody>
          <a:bodyPr/>
          <a:lstStyle/>
          <a:p>
            <a:endParaRPr/>
          </a:p>
        </p:txBody>
      </p:sp>
      <p:sp>
        <p:nvSpPr>
          <p:cNvPr id="391" name="Shape 391"/>
          <p:cNvSpPr>
            <a:spLocks noGrp="1"/>
          </p:cNvSpPr>
          <p:nvPr>
            <p:ph type="body" sz="quarter" idx="1"/>
          </p:nvPr>
        </p:nvSpPr>
        <p:spPr>
          <a:prstGeom prst="rect">
            <a:avLst/>
          </a:prstGeom>
        </p:spPr>
        <p:txBody>
          <a:bodyPr/>
          <a:lstStyle>
            <a:lvl1pPr>
              <a:spcBef>
                <a:spcPts val="500"/>
              </a:spcBef>
              <a:defRPr sz="1400">
                <a:latin typeface="Arial"/>
                <a:ea typeface="Arial"/>
                <a:cs typeface="Arial"/>
                <a:sym typeface="Arial"/>
              </a:defRPr>
            </a:lvl1pPr>
          </a:lstStyle>
          <a:p>
            <a:r>
              <a:t> </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6" name="Shape 396"/>
          <p:cNvSpPr>
            <a:spLocks noGrp="1" noRot="1" noChangeAspect="1"/>
          </p:cNvSpPr>
          <p:nvPr>
            <p:ph type="sldImg"/>
          </p:nvPr>
        </p:nvSpPr>
        <p:spPr>
          <a:prstGeom prst="rect">
            <a:avLst/>
          </a:prstGeom>
        </p:spPr>
        <p:txBody>
          <a:bodyPr/>
          <a:lstStyle/>
          <a:p>
            <a:endParaRPr/>
          </a:p>
        </p:txBody>
      </p:sp>
      <p:sp>
        <p:nvSpPr>
          <p:cNvPr id="397" name="Shape 397"/>
          <p:cNvSpPr>
            <a:spLocks noGrp="1"/>
          </p:cNvSpPr>
          <p:nvPr>
            <p:ph type="body" sz="quarter" idx="1"/>
          </p:nvPr>
        </p:nvSpPr>
        <p:spPr>
          <a:prstGeom prst="rect">
            <a:avLst/>
          </a:prstGeom>
        </p:spPr>
        <p:txBody>
          <a:bodyPr/>
          <a:lstStyle>
            <a:lvl1pPr>
              <a:lnSpc>
                <a:spcPct val="90000"/>
              </a:lnSpc>
              <a:defRPr>
                <a:latin typeface="Arial"/>
                <a:ea typeface="Arial"/>
                <a:cs typeface="Arial"/>
                <a:sym typeface="Arial"/>
              </a:defRPr>
            </a:lvl1pPr>
          </a:lstStyle>
          <a:p>
            <a:r>
              <a:t>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0" name="Shape 410"/>
          <p:cNvSpPr>
            <a:spLocks noGrp="1" noRot="1" noChangeAspect="1"/>
          </p:cNvSpPr>
          <p:nvPr>
            <p:ph type="sldImg"/>
          </p:nvPr>
        </p:nvSpPr>
        <p:spPr>
          <a:prstGeom prst="rect">
            <a:avLst/>
          </a:prstGeom>
        </p:spPr>
        <p:txBody>
          <a:bodyPr/>
          <a:lstStyle/>
          <a:p>
            <a:endParaRPr/>
          </a:p>
        </p:txBody>
      </p:sp>
      <p:sp>
        <p:nvSpPr>
          <p:cNvPr id="411" name="Shape 411"/>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2" name="Shape 422"/>
          <p:cNvSpPr>
            <a:spLocks noGrp="1" noRot="1" noChangeAspect="1"/>
          </p:cNvSpPr>
          <p:nvPr>
            <p:ph type="sldImg"/>
          </p:nvPr>
        </p:nvSpPr>
        <p:spPr>
          <a:prstGeom prst="rect">
            <a:avLst/>
          </a:prstGeom>
        </p:spPr>
        <p:txBody>
          <a:bodyPr/>
          <a:lstStyle/>
          <a:p>
            <a:endParaRPr/>
          </a:p>
        </p:txBody>
      </p:sp>
      <p:sp>
        <p:nvSpPr>
          <p:cNvPr id="423" name="Shape 423"/>
          <p:cNvSpPr>
            <a:spLocks noGrp="1"/>
          </p:cNvSpPr>
          <p:nvPr>
            <p:ph type="body" sz="quarter" idx="1"/>
          </p:nvPr>
        </p:nvSpPr>
        <p:spPr>
          <a:prstGeom prst="rect">
            <a:avLst/>
          </a:prstGeom>
        </p:spPr>
        <p:txBody>
          <a:bodyPr/>
          <a:lstStyle>
            <a:lvl1pPr marL="228600" indent="-228600">
              <a:spcBef>
                <a:spcPts val="1200"/>
              </a:spcBef>
              <a:buSzPct val="100000"/>
              <a:buFont typeface="Arial"/>
              <a:buChar char="•"/>
              <a:defRPr sz="1000" b="1"/>
            </a:lvl1pPr>
          </a:lstStyle>
          <a:p>
            <a:r>
              <a:t>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7" name="Shape 427"/>
          <p:cNvSpPr>
            <a:spLocks noGrp="1" noRot="1" noChangeAspect="1"/>
          </p:cNvSpPr>
          <p:nvPr>
            <p:ph type="sldImg"/>
          </p:nvPr>
        </p:nvSpPr>
        <p:spPr>
          <a:prstGeom prst="rect">
            <a:avLst/>
          </a:prstGeom>
        </p:spPr>
        <p:txBody>
          <a:bodyPr/>
          <a:lstStyle/>
          <a:p>
            <a:endParaRPr/>
          </a:p>
        </p:txBody>
      </p:sp>
      <p:sp>
        <p:nvSpPr>
          <p:cNvPr id="428" name="Shape 428"/>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2" name="Shape 432"/>
          <p:cNvSpPr>
            <a:spLocks noGrp="1" noRot="1" noChangeAspect="1"/>
          </p:cNvSpPr>
          <p:nvPr>
            <p:ph type="sldImg"/>
          </p:nvPr>
        </p:nvSpPr>
        <p:spPr>
          <a:prstGeom prst="rect">
            <a:avLst/>
          </a:prstGeom>
        </p:spPr>
        <p:txBody>
          <a:bodyPr/>
          <a:lstStyle/>
          <a:p>
            <a:endParaRPr/>
          </a:p>
        </p:txBody>
      </p:sp>
      <p:sp>
        <p:nvSpPr>
          <p:cNvPr id="433" name="Shape 433"/>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7" name="Shape 437"/>
          <p:cNvSpPr>
            <a:spLocks noGrp="1" noRot="1" noChangeAspect="1"/>
          </p:cNvSpPr>
          <p:nvPr>
            <p:ph type="sldImg"/>
          </p:nvPr>
        </p:nvSpPr>
        <p:spPr>
          <a:prstGeom prst="rect">
            <a:avLst/>
          </a:prstGeom>
        </p:spPr>
        <p:txBody>
          <a:bodyPr/>
          <a:lstStyle/>
          <a:p>
            <a:endParaRPr/>
          </a:p>
        </p:txBody>
      </p:sp>
      <p:sp>
        <p:nvSpPr>
          <p:cNvPr id="438" name="Shape 438"/>
          <p:cNvSpPr>
            <a:spLocks noGrp="1"/>
          </p:cNvSpPr>
          <p:nvPr>
            <p:ph type="body" sz="quarter" idx="1"/>
          </p:nvPr>
        </p:nvSpPr>
        <p:spPr>
          <a:prstGeom prst="rect">
            <a:avLst/>
          </a:prstGeom>
        </p:spPr>
        <p:txBody>
          <a:bodyPr/>
          <a:lstStyle>
            <a:lvl1pPr marL="457200" indent="-457200">
              <a:spcBef>
                <a:spcPts val="300"/>
              </a:spcBef>
              <a:buSzPct val="100000"/>
              <a:buAutoNum type="arabicPeriod"/>
              <a:defRPr sz="1000"/>
            </a:lvl1pPr>
          </a:lstStyle>
          <a:p>
            <a:r>
              <a:t> </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Shape 442"/>
          <p:cNvSpPr>
            <a:spLocks noGrp="1" noRot="1" noChangeAspect="1"/>
          </p:cNvSpPr>
          <p:nvPr>
            <p:ph type="sldImg"/>
          </p:nvPr>
        </p:nvSpPr>
        <p:spPr>
          <a:prstGeom prst="rect">
            <a:avLst/>
          </a:prstGeom>
        </p:spPr>
        <p:txBody>
          <a:bodyPr/>
          <a:lstStyle/>
          <a:p>
            <a:endParaRPr/>
          </a:p>
        </p:txBody>
      </p:sp>
      <p:sp>
        <p:nvSpPr>
          <p:cNvPr id="443" name="Shape 443"/>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7" name="Shape 447"/>
          <p:cNvSpPr>
            <a:spLocks noGrp="1" noRot="1" noChangeAspect="1"/>
          </p:cNvSpPr>
          <p:nvPr>
            <p:ph type="sldImg"/>
          </p:nvPr>
        </p:nvSpPr>
        <p:spPr>
          <a:prstGeom prst="rect">
            <a:avLst/>
          </a:prstGeom>
        </p:spPr>
        <p:txBody>
          <a:bodyPr/>
          <a:lstStyle/>
          <a:p>
            <a:endParaRPr/>
          </a:p>
        </p:txBody>
      </p:sp>
      <p:sp>
        <p:nvSpPr>
          <p:cNvPr id="448" name="Shape 448"/>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 name="Shape 460"/>
          <p:cNvSpPr>
            <a:spLocks noGrp="1" noRot="1" noChangeAspect="1"/>
          </p:cNvSpPr>
          <p:nvPr>
            <p:ph type="sldImg"/>
          </p:nvPr>
        </p:nvSpPr>
        <p:spPr>
          <a:prstGeom prst="rect">
            <a:avLst/>
          </a:prstGeom>
        </p:spPr>
        <p:txBody>
          <a:bodyPr/>
          <a:lstStyle/>
          <a:p>
            <a:endParaRPr/>
          </a:p>
        </p:txBody>
      </p:sp>
      <p:sp>
        <p:nvSpPr>
          <p:cNvPr id="461" name="Shape 461"/>
          <p:cNvSpPr>
            <a:spLocks noGrp="1"/>
          </p:cNvSpPr>
          <p:nvPr>
            <p:ph type="body" sz="quarter" idx="1"/>
          </p:nvPr>
        </p:nvSpPr>
        <p:spPr>
          <a:prstGeom prst="rect">
            <a:avLst/>
          </a:prstGeom>
        </p:spPr>
        <p:txBody>
          <a:bodyPr/>
          <a:lstStyle/>
          <a:p>
            <a:r>
              <a:t> </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Shape 465"/>
          <p:cNvSpPr>
            <a:spLocks noGrp="1" noRot="1" noChangeAspect="1"/>
          </p:cNvSpPr>
          <p:nvPr>
            <p:ph type="sldImg"/>
          </p:nvPr>
        </p:nvSpPr>
        <p:spPr>
          <a:prstGeom prst="rect">
            <a:avLst/>
          </a:prstGeom>
        </p:spPr>
        <p:txBody>
          <a:bodyPr/>
          <a:lstStyle/>
          <a:p>
            <a:endParaRPr/>
          </a:p>
        </p:txBody>
      </p:sp>
      <p:sp>
        <p:nvSpPr>
          <p:cNvPr id="466" name="Shape 466"/>
          <p:cNvSpPr>
            <a:spLocks noGrp="1"/>
          </p:cNvSpPr>
          <p:nvPr>
            <p:ph type="body" sz="quarter" idx="1"/>
          </p:nvPr>
        </p:nvSpPr>
        <p:spPr>
          <a:prstGeom prst="rect">
            <a:avLst/>
          </a:prstGeom>
        </p:spPr>
        <p:txBody>
          <a:bodyPr/>
          <a:lstStyle>
            <a:lvl1pPr marL="342900" indent="-342900">
              <a:spcBef>
                <a:spcPts val="300"/>
              </a:spcBef>
              <a:buSzPct val="100000"/>
              <a:buFont typeface="Arial"/>
              <a:buChar char="•"/>
              <a:defRPr sz="1000"/>
            </a:lvl1pPr>
          </a:lstStyle>
          <a:p>
            <a:r>
              <a:t> </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1" name="Slide Number"/>
          <p:cNvSpPr txBox="1">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Default">
    <p:spTree>
      <p:nvGrpSpPr>
        <p:cNvPr id="1" name=""/>
        <p:cNvGrpSpPr/>
        <p:nvPr/>
      </p:nvGrpSpPr>
      <p:grpSpPr>
        <a:xfrm>
          <a:off x="0" y="0"/>
          <a:ext cx="0" cy="0"/>
          <a:chOff x="0" y="0"/>
          <a:chExt cx="0" cy="0"/>
        </a:xfrm>
      </p:grpSpPr>
      <p:sp>
        <p:nvSpPr>
          <p:cNvPr id="18" name="Title Text"/>
          <p:cNvSpPr txBox="1">
            <a:spLocks noGrp="1"/>
          </p:cNvSpPr>
          <p:nvPr>
            <p:ph type="title"/>
          </p:nvPr>
        </p:nvSpPr>
        <p:spPr>
          <a:xfrm>
            <a:off x="457200" y="274637"/>
            <a:ext cx="8229600" cy="1143001"/>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19" name="Body Level One…"/>
          <p:cNvSpPr txBox="1">
            <a:spLocks noGrp="1"/>
          </p:cNvSpPr>
          <p:nvPr>
            <p:ph type="body" idx="1"/>
          </p:nvPr>
        </p:nvSpPr>
        <p:spPr>
          <a:xfrm>
            <a:off x="457200" y="1600200"/>
            <a:ext cx="8229600" cy="4525963"/>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0" name="Slide Number"/>
          <p:cNvSpPr txBox="1">
            <a:spLocks noGrp="1"/>
          </p:cNvSpPr>
          <p:nvPr>
            <p:ph type="sldNum" sz="quarter" idx="2"/>
          </p:nvPr>
        </p:nvSpPr>
        <p:spPr>
          <a:xfrm>
            <a:off x="8384892" y="6245225"/>
            <a:ext cx="301909" cy="288824"/>
          </a:xfrm>
          <a:prstGeom prst="rect">
            <a:avLst/>
          </a:prstGeom>
        </p:spPr>
        <p:txBody>
          <a:bodyPr/>
          <a:lstStyle>
            <a:lvl1pP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27"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28"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29" name="Slide Number"/>
          <p:cNvSpPr txBox="1">
            <a:spLocks noGrp="1"/>
          </p:cNvSpPr>
          <p:nvPr>
            <p:ph type="sldNum" sz="quarter" idx="2"/>
          </p:nvPr>
        </p:nvSpPr>
        <p:spPr>
          <a:xfrm>
            <a:off x="8156292" y="6248400"/>
            <a:ext cx="301909" cy="288824"/>
          </a:xfrm>
          <a:prstGeom prst="rect">
            <a:avLst/>
          </a:prstGeom>
        </p:spPr>
        <p:txBody>
          <a:bodyPr/>
          <a:lstStyle>
            <a:lvl1pP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36"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43"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44"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45"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52"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53"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54"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61"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62"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63"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70"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71"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72"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79"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80"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81"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88"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89"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0"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97"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98"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99"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106"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107"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08"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115"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116"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17"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Default">
    <p:bg>
      <p:bgPr>
        <a:solidFill>
          <a:srgbClr val="FFFFFF"/>
        </a:solidFill>
        <a:effectLst/>
      </p:bgPr>
    </p:bg>
    <p:spTree>
      <p:nvGrpSpPr>
        <p:cNvPr id="1" name=""/>
        <p:cNvGrpSpPr/>
        <p:nvPr/>
      </p:nvGrpSpPr>
      <p:grpSpPr>
        <a:xfrm>
          <a:off x="0" y="0"/>
          <a:ext cx="0" cy="0"/>
          <a:chOff x="0" y="0"/>
          <a:chExt cx="0" cy="0"/>
        </a:xfrm>
      </p:grpSpPr>
      <p:sp>
        <p:nvSpPr>
          <p:cNvPr id="124" name="Title Text"/>
          <p:cNvSpPr txBox="1">
            <a:spLocks noGrp="1"/>
          </p:cNvSpPr>
          <p:nvPr>
            <p:ph type="title"/>
          </p:nvPr>
        </p:nvSpPr>
        <p:spPr>
          <a:xfrm>
            <a:off x="685800" y="609600"/>
            <a:ext cx="7772400" cy="1143000"/>
          </a:xfrm>
          <a:prstGeom prst="rect">
            <a:avLst/>
          </a:prstGeom>
        </p:spPr>
        <p:txBody>
          <a:bodyPr>
            <a:normAutofit/>
          </a:bodyPr>
          <a:lstStyle>
            <a:lvl1pPr>
              <a:defRPr sz="4400" b="0">
                <a:solidFill>
                  <a:srgbClr val="000000"/>
                </a:solidFill>
                <a:latin typeface="Arial"/>
                <a:ea typeface="Arial"/>
                <a:cs typeface="Arial"/>
                <a:sym typeface="Arial"/>
              </a:defRPr>
            </a:lvl1pPr>
          </a:lstStyle>
          <a:p>
            <a:r>
              <a:t>Title Text</a:t>
            </a:r>
          </a:p>
        </p:txBody>
      </p:sp>
      <p:sp>
        <p:nvSpPr>
          <p:cNvPr id="125" name="Body Level One…"/>
          <p:cNvSpPr txBox="1">
            <a:spLocks noGrp="1"/>
          </p:cNvSpPr>
          <p:nvPr>
            <p:ph type="body" idx="1"/>
          </p:nvPr>
        </p:nvSpPr>
        <p:spPr>
          <a:xfrm>
            <a:off x="685800" y="1981200"/>
            <a:ext cx="7772400" cy="4114800"/>
          </a:xfrm>
          <a:prstGeom prst="rect">
            <a:avLst/>
          </a:prstGeom>
        </p:spPr>
        <p:txBody>
          <a:bodyPr>
            <a:normAutofit/>
          </a:bodyPr>
          <a:lstStyle>
            <a:lvl1pPr>
              <a:spcBef>
                <a:spcPts val="700"/>
              </a:spcBef>
              <a:buClrTx/>
              <a:buSzPct val="100000"/>
              <a:defRPr sz="3200">
                <a:solidFill>
                  <a:srgbClr val="000000"/>
                </a:solidFill>
              </a:defRPr>
            </a:lvl1pPr>
            <a:lvl2pPr marL="783771" indent="-326571">
              <a:spcBef>
                <a:spcPts val="700"/>
              </a:spcBef>
              <a:buClrTx/>
              <a:buSzPct val="100000"/>
              <a:defRPr sz="3200">
                <a:solidFill>
                  <a:srgbClr val="000000"/>
                </a:solidFill>
              </a:defRPr>
            </a:lvl2pPr>
            <a:lvl3pPr marL="1219200" indent="-304800">
              <a:spcBef>
                <a:spcPts val="700"/>
              </a:spcBef>
              <a:buClrTx/>
              <a:buSzPct val="100000"/>
              <a:defRPr sz="3200">
                <a:solidFill>
                  <a:srgbClr val="000000"/>
                </a:solidFill>
              </a:defRPr>
            </a:lvl3pPr>
            <a:lvl4pPr marL="1737360" indent="-365760">
              <a:spcBef>
                <a:spcPts val="700"/>
              </a:spcBef>
              <a:buClrTx/>
              <a:buSzPct val="100000"/>
              <a:buChar char="–"/>
              <a:defRPr sz="3200">
                <a:solidFill>
                  <a:srgbClr val="000000"/>
                </a:solidFill>
              </a:defRPr>
            </a:lvl4pPr>
            <a:lvl5pPr marL="2235200" indent="-406400">
              <a:spcBef>
                <a:spcPts val="700"/>
              </a:spcBef>
              <a:buClrTx/>
              <a:defRPr sz="3200">
                <a:solidFill>
                  <a:srgbClr val="000000"/>
                </a:solidFill>
              </a:defRPr>
            </a:lvl5pPr>
          </a:lstStyle>
          <a:p>
            <a:r>
              <a:t>Body Level One</a:t>
            </a:r>
          </a:p>
          <a:p>
            <a:pPr lvl="1"/>
            <a:r>
              <a:t>Body Level Two</a:t>
            </a:r>
          </a:p>
          <a:p>
            <a:pPr lvl="2"/>
            <a:r>
              <a:t>Body Level Three</a:t>
            </a:r>
          </a:p>
          <a:p>
            <a:pPr lvl="3"/>
            <a:r>
              <a:t>Body Level Four</a:t>
            </a:r>
          </a:p>
          <a:p>
            <a:pPr lvl="4"/>
            <a:r>
              <a:t>Body Level Five</a:t>
            </a:r>
          </a:p>
        </p:txBody>
      </p:sp>
      <p:sp>
        <p:nvSpPr>
          <p:cNvPr id="126" name="Slide Number"/>
          <p:cNvSpPr txBox="1">
            <a:spLocks noGrp="1"/>
          </p:cNvSpPr>
          <p:nvPr>
            <p:ph type="sldNum" sz="quarter" idx="2"/>
          </p:nvPr>
        </p:nvSpPr>
        <p:spPr>
          <a:xfrm>
            <a:off x="8100269" y="6248400"/>
            <a:ext cx="357931" cy="288824"/>
          </a:xfrm>
          <a:prstGeom prst="rect">
            <a:avLst/>
          </a:prstGeom>
        </p:spPr>
        <p:txBody>
          <a:bodyPr/>
          <a:lstStyle>
            <a:lvl1pPr>
              <a:lnSpc>
                <a:spcPct val="90000"/>
              </a:lnSpc>
              <a:spcBef>
                <a:spcPts val="800"/>
              </a:spcBef>
              <a:buClr>
                <a:srgbClr val="66CCFF"/>
              </a:buClr>
              <a:buSzPct val="90000"/>
              <a:buChar char="•"/>
              <a:defRPr>
                <a:solidFill>
                  <a:srgbClr val="000000"/>
                </a:solidFill>
                <a:latin typeface="Arial"/>
                <a:ea typeface="Arial"/>
                <a:cs typeface="Arial"/>
                <a:sym typeface="Arial"/>
              </a:defRPr>
            </a:lvl1p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31313"/>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457200" y="92074"/>
            <a:ext cx="8229600" cy="150812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nchor="ctr"/>
          <a:lstStyle/>
          <a:p>
            <a:r>
              <a:t>Title Text</a:t>
            </a:r>
          </a:p>
        </p:txBody>
      </p:sp>
      <p:sp>
        <p:nvSpPr>
          <p:cNvPr id="3" name="Body Level One…"/>
          <p:cNvSpPr txBox="1">
            <a:spLocks noGrp="1"/>
          </p:cNvSpPr>
          <p:nvPr>
            <p:ph type="body" idx="1"/>
          </p:nvPr>
        </p:nvSpPr>
        <p:spPr>
          <a:xfrm>
            <a:off x="457200" y="1600200"/>
            <a:ext cx="8229600" cy="52578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8176259" y="6248400"/>
            <a:ext cx="281941" cy="287087"/>
          </a:xfrm>
          <a:prstGeom prst="rect">
            <a:avLst/>
          </a:prstGeom>
          <a:ln w="12700">
            <a:miter lim="400000"/>
          </a:ln>
        </p:spPr>
        <p:txBody>
          <a:bodyPr wrap="none" lIns="45719" rIns="45719">
            <a:spAutoFit/>
          </a:bodyPr>
          <a:lstStyle>
            <a:lvl1pPr algn="r" defTabSz="457200">
              <a:defRPr sz="1400">
                <a:solidFill>
                  <a:srgbClr val="FFFFFF"/>
                </a:solidFill>
                <a:latin typeface="+mn-lt"/>
                <a:ea typeface="+mn-ea"/>
                <a:cs typeface="+mn-cs"/>
                <a:sym typeface="Times New Roman"/>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spd="med"/>
  <p:txStyles>
    <p:titleStyle>
      <a:lvl1pPr marL="0" marR="0" indent="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1pPr>
      <a:lvl2pPr marL="0" marR="0" indent="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2pPr>
      <a:lvl3pPr marL="0" marR="0" indent="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3pPr>
      <a:lvl4pPr marL="0" marR="0" indent="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4pPr>
      <a:lvl5pPr marL="0" marR="0" indent="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5pPr>
      <a:lvl6pPr marL="0" marR="0" indent="45720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6pPr>
      <a:lvl7pPr marL="0" marR="0" indent="91440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7pPr>
      <a:lvl8pPr marL="0" marR="0" indent="137160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8pPr>
      <a:lvl9pPr marL="0" marR="0" indent="1828800" algn="ctr" defTabSz="914400" rtl="0" latinLnBrk="0">
        <a:lnSpc>
          <a:spcPct val="100000"/>
        </a:lnSpc>
        <a:spcBef>
          <a:spcPts val="0"/>
        </a:spcBef>
        <a:spcAft>
          <a:spcPts val="0"/>
        </a:spcAft>
        <a:buClrTx/>
        <a:buSzTx/>
        <a:buFontTx/>
        <a:buNone/>
        <a:tabLst/>
        <a:defRPr sz="3000" b="1" i="0" u="none" strike="noStrike" cap="none" spc="0" baseline="0">
          <a:solidFill>
            <a:srgbClr val="FFFF00"/>
          </a:solidFill>
          <a:uFillTx/>
          <a:latin typeface="Franklin Gothic Medium"/>
          <a:ea typeface="Franklin Gothic Medium"/>
          <a:cs typeface="Franklin Gothic Medium"/>
          <a:sym typeface="Franklin Gothic Medium"/>
        </a:defRPr>
      </a:lvl9pPr>
    </p:titleStyle>
    <p:bodyStyle>
      <a:lvl1pPr marL="342900" marR="0" indent="-342900" algn="l" defTabSz="914400" rtl="0" latinLnBrk="0">
        <a:lnSpc>
          <a:spcPct val="100000"/>
        </a:lnSpc>
        <a:spcBef>
          <a:spcPts val="1400"/>
        </a:spcBef>
        <a:spcAft>
          <a:spcPts val="0"/>
        </a:spcAft>
        <a:buClr>
          <a:srgbClr val="00FFFF"/>
        </a:buClr>
        <a:buSzPct val="110000"/>
        <a:buFontTx/>
        <a:buChar char="»"/>
        <a:tabLst/>
        <a:defRPr sz="2400" b="0" i="0" u="none" strike="noStrike" cap="none" spc="0" baseline="0">
          <a:solidFill>
            <a:srgbClr val="FFFFFF"/>
          </a:solidFill>
          <a:uFillTx/>
          <a:latin typeface="Arial"/>
          <a:ea typeface="Arial"/>
          <a:cs typeface="Arial"/>
          <a:sym typeface="Arial"/>
        </a:defRPr>
      </a:lvl1pPr>
      <a:lvl2pPr marL="838200" marR="0" indent="-381000" algn="l" defTabSz="914400" rtl="0" latinLnBrk="0">
        <a:lnSpc>
          <a:spcPct val="100000"/>
        </a:lnSpc>
        <a:spcBef>
          <a:spcPts val="1400"/>
        </a:spcBef>
        <a:spcAft>
          <a:spcPts val="0"/>
        </a:spcAft>
        <a:buClr>
          <a:srgbClr val="00FFFF"/>
        </a:buClr>
        <a:buSzPct val="70000"/>
        <a:buFontTx/>
        <a:buChar char="–"/>
        <a:tabLst/>
        <a:defRPr sz="2400" b="0" i="0" u="none" strike="noStrike" cap="none" spc="0" baseline="0">
          <a:solidFill>
            <a:srgbClr val="FFFFFF"/>
          </a:solidFill>
          <a:uFillTx/>
          <a:latin typeface="Arial"/>
          <a:ea typeface="Arial"/>
          <a:cs typeface="Arial"/>
          <a:sym typeface="Arial"/>
        </a:defRPr>
      </a:lvl2pPr>
      <a:lvl3pPr marL="1188719" marR="0" indent="-274319" algn="l" defTabSz="914400" rtl="0" latinLnBrk="0">
        <a:lnSpc>
          <a:spcPct val="100000"/>
        </a:lnSpc>
        <a:spcBef>
          <a:spcPts val="1400"/>
        </a:spcBef>
        <a:spcAft>
          <a:spcPts val="0"/>
        </a:spcAft>
        <a:buClr>
          <a:srgbClr val="00FFFF"/>
        </a:buClr>
        <a:buSzPct val="110000"/>
        <a:buFontTx/>
        <a:buChar char="•"/>
        <a:tabLst/>
        <a:defRPr sz="2400" b="0" i="0" u="none" strike="noStrike" cap="none" spc="0" baseline="0">
          <a:solidFill>
            <a:srgbClr val="FFFFFF"/>
          </a:solidFill>
          <a:uFillTx/>
          <a:latin typeface="Arial"/>
          <a:ea typeface="Arial"/>
          <a:cs typeface="Arial"/>
          <a:sym typeface="Arial"/>
        </a:defRPr>
      </a:lvl3pPr>
      <a:lvl4pPr marL="1676400" marR="0" indent="-304800" algn="l" defTabSz="914400" rtl="0" latinLnBrk="0">
        <a:lnSpc>
          <a:spcPct val="100000"/>
        </a:lnSpc>
        <a:spcBef>
          <a:spcPts val="1400"/>
        </a:spcBef>
        <a:spcAft>
          <a:spcPts val="0"/>
        </a:spcAft>
        <a:buClr>
          <a:srgbClr val="00FFFF"/>
        </a:buClr>
        <a:buSzPct val="110000"/>
        <a:buFontTx/>
        <a:buChar char="•"/>
        <a:tabLst/>
        <a:defRPr sz="2400" b="0" i="0" u="none" strike="noStrike" cap="none" spc="0" baseline="0">
          <a:solidFill>
            <a:srgbClr val="FFFFFF"/>
          </a:solidFill>
          <a:uFillTx/>
          <a:latin typeface="Arial"/>
          <a:ea typeface="Arial"/>
          <a:cs typeface="Arial"/>
          <a:sym typeface="Arial"/>
        </a:defRPr>
      </a:lvl4pPr>
      <a:lvl5pPr marL="2133600" marR="0" indent="-304800" algn="l" defTabSz="914400" rtl="0" latinLnBrk="0">
        <a:lnSpc>
          <a:spcPct val="100000"/>
        </a:lnSpc>
        <a:spcBef>
          <a:spcPts val="1400"/>
        </a:spcBef>
        <a:spcAft>
          <a:spcPts val="0"/>
        </a:spcAft>
        <a:buClr>
          <a:srgbClr val="00FFFF"/>
        </a:buClr>
        <a:buSzPct val="100000"/>
        <a:buFontTx/>
        <a:buChar char="»"/>
        <a:tabLst/>
        <a:defRPr sz="2400" b="0" i="0" u="none" strike="noStrike" cap="none" spc="0" baseline="0">
          <a:solidFill>
            <a:srgbClr val="FFFFFF"/>
          </a:solidFill>
          <a:uFillTx/>
          <a:latin typeface="Arial"/>
          <a:ea typeface="Arial"/>
          <a:cs typeface="Arial"/>
          <a:sym typeface="Arial"/>
        </a:defRPr>
      </a:lvl5pPr>
      <a:lvl6pPr marL="2590800" marR="0" indent="-304800" algn="l" defTabSz="914400" rtl="0" latinLnBrk="0">
        <a:lnSpc>
          <a:spcPct val="100000"/>
        </a:lnSpc>
        <a:spcBef>
          <a:spcPts val="1400"/>
        </a:spcBef>
        <a:spcAft>
          <a:spcPts val="0"/>
        </a:spcAft>
        <a:buClr>
          <a:srgbClr val="00FFFF"/>
        </a:buClr>
        <a:buSzPct val="100000"/>
        <a:buFontTx/>
        <a:buChar char=""/>
        <a:tabLst/>
        <a:defRPr sz="2400" b="0" i="0" u="none" strike="noStrike" cap="none" spc="0" baseline="0">
          <a:solidFill>
            <a:srgbClr val="FFFFFF"/>
          </a:solidFill>
          <a:uFillTx/>
          <a:latin typeface="Arial"/>
          <a:ea typeface="Arial"/>
          <a:cs typeface="Arial"/>
          <a:sym typeface="Arial"/>
        </a:defRPr>
      </a:lvl6pPr>
      <a:lvl7pPr marL="3048000" marR="0" indent="-304800" algn="l" defTabSz="914400" rtl="0" latinLnBrk="0">
        <a:lnSpc>
          <a:spcPct val="100000"/>
        </a:lnSpc>
        <a:spcBef>
          <a:spcPts val="1400"/>
        </a:spcBef>
        <a:spcAft>
          <a:spcPts val="0"/>
        </a:spcAft>
        <a:buClr>
          <a:srgbClr val="00FFFF"/>
        </a:buClr>
        <a:buSzPct val="100000"/>
        <a:buFontTx/>
        <a:buChar char=""/>
        <a:tabLst/>
        <a:defRPr sz="2400" b="0" i="0" u="none" strike="noStrike" cap="none" spc="0" baseline="0">
          <a:solidFill>
            <a:srgbClr val="FFFFFF"/>
          </a:solidFill>
          <a:uFillTx/>
          <a:latin typeface="Arial"/>
          <a:ea typeface="Arial"/>
          <a:cs typeface="Arial"/>
          <a:sym typeface="Arial"/>
        </a:defRPr>
      </a:lvl7pPr>
      <a:lvl8pPr marL="3505200" marR="0" indent="-304800" algn="l" defTabSz="914400" rtl="0" latinLnBrk="0">
        <a:lnSpc>
          <a:spcPct val="100000"/>
        </a:lnSpc>
        <a:spcBef>
          <a:spcPts val="1400"/>
        </a:spcBef>
        <a:spcAft>
          <a:spcPts val="0"/>
        </a:spcAft>
        <a:buClr>
          <a:srgbClr val="00FFFF"/>
        </a:buClr>
        <a:buSzPct val="100000"/>
        <a:buFontTx/>
        <a:buChar char=""/>
        <a:tabLst/>
        <a:defRPr sz="2400" b="0" i="0" u="none" strike="noStrike" cap="none" spc="0" baseline="0">
          <a:solidFill>
            <a:srgbClr val="FFFFFF"/>
          </a:solidFill>
          <a:uFillTx/>
          <a:latin typeface="Arial"/>
          <a:ea typeface="Arial"/>
          <a:cs typeface="Arial"/>
          <a:sym typeface="Arial"/>
        </a:defRPr>
      </a:lvl8pPr>
      <a:lvl9pPr marL="3962400" marR="0" indent="-304800" algn="l" defTabSz="914400" rtl="0" latinLnBrk="0">
        <a:lnSpc>
          <a:spcPct val="100000"/>
        </a:lnSpc>
        <a:spcBef>
          <a:spcPts val="1400"/>
        </a:spcBef>
        <a:spcAft>
          <a:spcPts val="0"/>
        </a:spcAft>
        <a:buClr>
          <a:srgbClr val="00FFFF"/>
        </a:buClr>
        <a:buSzPct val="100000"/>
        <a:buFontTx/>
        <a:buChar char=""/>
        <a:tabLst/>
        <a:defRPr sz="2400" b="0" i="0" u="none" strike="noStrike" cap="none" spc="0" baseline="0">
          <a:solidFill>
            <a:srgbClr val="FFFFFF"/>
          </a:solidFill>
          <a:uFillTx/>
          <a:latin typeface="Arial"/>
          <a:ea typeface="Arial"/>
          <a:cs typeface="Arial"/>
          <a:sym typeface="Arial"/>
        </a:defRPr>
      </a:lvl9pPr>
    </p:bodyStyle>
    <p:otherStyle>
      <a:lvl1pPr marL="0" marR="0" indent="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1pPr>
      <a:lvl2pPr marL="0" marR="0" indent="45720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2pPr>
      <a:lvl3pPr marL="0" marR="0" indent="91440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3pPr>
      <a:lvl4pPr marL="0" marR="0" indent="137160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4pPr>
      <a:lvl5pPr marL="0" marR="0" indent="182880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5pPr>
      <a:lvl6pPr marL="0" marR="0" indent="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6pPr>
      <a:lvl7pPr marL="0" marR="0" indent="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7pPr>
      <a:lvl8pPr marL="0" marR="0" indent="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8pPr>
      <a:lvl9pPr marL="0" marR="0" indent="0" algn="r" defTabSz="457200" rtl="0" latinLnBrk="0">
        <a:lnSpc>
          <a:spcPct val="100000"/>
        </a:lnSpc>
        <a:spcBef>
          <a:spcPts val="0"/>
        </a:spcBef>
        <a:spcAft>
          <a:spcPts val="0"/>
        </a:spcAft>
        <a:buClrTx/>
        <a:buSzTx/>
        <a:buFontTx/>
        <a:buNone/>
        <a:tabLst/>
        <a:defRPr sz="1400" b="0" i="0" u="none" strike="noStrike" cap="none" spc="0" baseline="0">
          <a:solidFill>
            <a:schemeClr val="tx1"/>
          </a:solidFill>
          <a:uFillTx/>
          <a:latin typeface="+mn-lt"/>
          <a:ea typeface="+mn-ea"/>
          <a:cs typeface="+mn-cs"/>
          <a:sym typeface="Times New Roman"/>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6.jpeg"/></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4.xml"/></Relationships>
</file>

<file path=ppt/slides/_rels/slide5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6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4.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 name="Respiratory Pathology"/>
          <p:cNvSpPr txBox="1"/>
          <p:nvPr/>
        </p:nvSpPr>
        <p:spPr>
          <a:xfrm>
            <a:off x="198120" y="5562600"/>
            <a:ext cx="8900160" cy="65391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L="342900" indent="-342900" algn="ctr">
              <a:spcBef>
                <a:spcPts val="2600"/>
              </a:spcBef>
              <a:defRPr sz="4400">
                <a:solidFill>
                  <a:srgbClr val="FFFFFF"/>
                </a:solidFill>
                <a:latin typeface="Calibri"/>
                <a:ea typeface="Calibri"/>
                <a:cs typeface="Calibri"/>
                <a:sym typeface="Calibri"/>
              </a:defRPr>
            </a:lvl1pPr>
          </a:lstStyle>
          <a:p>
            <a:r>
              <a:t>Respiratory Pathology</a:t>
            </a:r>
          </a:p>
        </p:txBody>
      </p:sp>
      <p:sp>
        <p:nvSpPr>
          <p:cNvPr id="136" name="Kristine Krafts, M.D."/>
          <p:cNvSpPr txBox="1"/>
          <p:nvPr/>
        </p:nvSpPr>
        <p:spPr>
          <a:xfrm>
            <a:off x="45719" y="6172200"/>
            <a:ext cx="9052562" cy="54933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marL="342900" indent="-342900" algn="ctr">
              <a:spcBef>
                <a:spcPts val="2100"/>
              </a:spcBef>
              <a:defRPr sz="3600">
                <a:solidFill>
                  <a:srgbClr val="FFFFFF"/>
                </a:solidFill>
                <a:latin typeface="Calibri"/>
                <a:ea typeface="Calibri"/>
                <a:cs typeface="Calibri"/>
                <a:sym typeface="Calibri"/>
              </a:defRPr>
            </a:lvl1pPr>
          </a:lstStyle>
          <a:p>
            <a:r>
              <a:t>Kristine Krafts, M.D. </a:t>
            </a:r>
          </a:p>
        </p:txBody>
      </p:sp>
      <p:pic>
        <p:nvPicPr>
          <p:cNvPr id="137" name="slide01" descr="slide01"/>
          <p:cNvPicPr>
            <a:picLocks noChangeAspect="1"/>
          </p:cNvPicPr>
          <p:nvPr/>
        </p:nvPicPr>
        <p:blipFill>
          <a:blip r:embed="rId3"/>
          <a:stretch>
            <a:fillRect/>
          </a:stretch>
        </p:blipFill>
        <p:spPr>
          <a:xfrm>
            <a:off x="2514600" y="0"/>
            <a:ext cx="3962400" cy="6005513"/>
          </a:xfrm>
          <a:prstGeom prst="rect">
            <a:avLst/>
          </a:prstGeom>
          <a:ln w="12700">
            <a:miter lim="400000"/>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C51E6A-2C27-E120-6CD4-542345035399}"/>
            </a:ext>
          </a:extLst>
        </p:cNvPr>
        <p:cNvGrpSpPr/>
        <p:nvPr/>
      </p:nvGrpSpPr>
      <p:grpSpPr>
        <a:xfrm>
          <a:off x="0" y="0"/>
          <a:ext cx="0" cy="0"/>
          <a:chOff x="0" y="0"/>
          <a:chExt cx="0" cy="0"/>
        </a:xfrm>
      </p:grpSpPr>
      <p:sp>
        <p:nvSpPr>
          <p:cNvPr id="149" name="Acute respiratory distress syndrome…">
            <a:extLst>
              <a:ext uri="{FF2B5EF4-FFF2-40B4-BE49-F238E27FC236}">
                <a16:creationId xmlns:a16="http://schemas.microsoft.com/office/drawing/2014/main" id="{64F95BF8-A66B-FCCB-707F-B7DC13244128}"/>
              </a:ext>
            </a:extLst>
          </p:cNvPr>
          <p:cNvSpPr txBox="1">
            <a:spLocks noGrp="1"/>
          </p:cNvSpPr>
          <p:nvPr>
            <p:ph type="body" sz="half" idx="4294967295"/>
          </p:nvPr>
        </p:nvSpPr>
        <p:spPr>
          <a:xfrm>
            <a:off x="542265" y="1782761"/>
            <a:ext cx="8311109" cy="4937015"/>
          </a:xfrm>
          <a:prstGeom prst="rect">
            <a:avLst/>
          </a:prstGeom>
        </p:spPr>
        <p:txBody>
          <a:bodyPr>
            <a:noAutofit/>
          </a:bodyPr>
          <a:lstStyle/>
          <a:p>
            <a:pPr>
              <a:spcBef>
                <a:spcPts val="1600"/>
              </a:spcBef>
              <a:buClr>
                <a:srgbClr val="73B83D"/>
              </a:buClr>
              <a:buSzPct val="90000"/>
              <a:buFont typeface="Times Roman"/>
              <a:buChar char="•"/>
              <a:defRPr sz="2800">
                <a:latin typeface="Calibri"/>
                <a:ea typeface="Calibri"/>
                <a:cs typeface="Calibri"/>
                <a:sym typeface="Calibri"/>
              </a:defRPr>
            </a:pPr>
            <a:r>
              <a:rPr lang="en-US" dirty="0"/>
              <a:t>Describe what happens to alveoli in acute respiratory distress syndrome (ARDS). List the causes of ARDS, and describe its clinical presentation and morphology.</a:t>
            </a:r>
            <a:endParaRPr dirty="0"/>
          </a:p>
          <a:p>
            <a:pPr>
              <a:spcBef>
                <a:spcPts val="1600"/>
              </a:spcBef>
              <a:buClr>
                <a:srgbClr val="73B83D"/>
              </a:buClr>
              <a:buSzPct val="90000"/>
              <a:buFont typeface="Times Roman"/>
              <a:buChar char="•"/>
              <a:defRPr sz="2800">
                <a:latin typeface="Calibri"/>
                <a:ea typeface="Calibri"/>
                <a:cs typeface="Calibri"/>
                <a:sym typeface="Calibri"/>
              </a:defRPr>
            </a:pPr>
            <a:r>
              <a:rPr lang="en-US" dirty="0"/>
              <a:t>List the four obstructive lung diseases, and know which two often occur in the same patient population. Compare and contrast the causes, morphology, and symptoms of each of the four diseases. </a:t>
            </a:r>
          </a:p>
          <a:p>
            <a:pPr>
              <a:spcBef>
                <a:spcPts val="1600"/>
              </a:spcBef>
              <a:buClr>
                <a:srgbClr val="73B83D"/>
              </a:buClr>
              <a:buSzPct val="90000"/>
              <a:buFont typeface="Times Roman"/>
              <a:buChar char="•"/>
              <a:defRPr sz="2800">
                <a:latin typeface="Calibri"/>
                <a:ea typeface="Calibri"/>
                <a:cs typeface="Calibri"/>
                <a:sym typeface="Calibri"/>
              </a:defRPr>
            </a:pPr>
            <a:r>
              <a:rPr lang="en-US" dirty="0"/>
              <a:t>Describe the clinical course and morphology of idiopathic pulmonary fibrosis.</a:t>
            </a:r>
            <a:endParaRPr dirty="0"/>
          </a:p>
        </p:txBody>
      </p:sp>
      <p:sp>
        <p:nvSpPr>
          <p:cNvPr id="150" name="Respiratory Pathology Outline">
            <a:extLst>
              <a:ext uri="{FF2B5EF4-FFF2-40B4-BE49-F238E27FC236}">
                <a16:creationId xmlns:a16="http://schemas.microsoft.com/office/drawing/2014/main" id="{8DF7F515-2A63-4086-C1AA-C87B4BAA9770}"/>
              </a:ext>
            </a:extLst>
          </p:cNvPr>
          <p:cNvSpPr txBox="1">
            <a:spLocks noGrp="1"/>
          </p:cNvSpPr>
          <p:nvPr>
            <p:ph type="title" idx="4294967295"/>
          </p:nvPr>
        </p:nvSpPr>
        <p:spPr>
          <a:xfrm>
            <a:off x="542265" y="609600"/>
            <a:ext cx="8022265" cy="685800"/>
          </a:xfrm>
          <a:prstGeom prst="rect">
            <a:avLst/>
          </a:prstGeom>
        </p:spPr>
        <p:txBody>
          <a:bodyPr lIns="46037" tIns="46037" rIns="46037" bIns="46037">
            <a:noAutofit/>
          </a:bodyPr>
          <a:lstStyle>
            <a:lvl1pPr>
              <a:defRPr sz="3600" b="0">
                <a:solidFill>
                  <a:srgbClr val="FFFFFF"/>
                </a:solidFill>
                <a:latin typeface="Calibri"/>
                <a:ea typeface="Calibri"/>
                <a:cs typeface="Calibri"/>
                <a:sym typeface="Calibri"/>
              </a:defRPr>
            </a:lvl1pPr>
          </a:lstStyle>
          <a:p>
            <a:r>
              <a:rPr dirty="0"/>
              <a:t>Respiratory Pathology </a:t>
            </a:r>
            <a:r>
              <a:rPr lang="en-US" dirty="0"/>
              <a:t>Learning Objectives</a:t>
            </a:r>
            <a:endParaRPr dirty="0"/>
          </a:p>
        </p:txBody>
      </p:sp>
      <p:sp>
        <p:nvSpPr>
          <p:cNvPr id="151" name="Line">
            <a:extLst>
              <a:ext uri="{FF2B5EF4-FFF2-40B4-BE49-F238E27FC236}">
                <a16:creationId xmlns:a16="http://schemas.microsoft.com/office/drawing/2014/main" id="{76BA7666-E9F0-F0E4-6B6C-17F41793D321}"/>
              </a:ext>
            </a:extLst>
          </p:cNvPr>
          <p:cNvSpPr/>
          <p:nvPr/>
        </p:nvSpPr>
        <p:spPr>
          <a:xfrm>
            <a:off x="659219" y="1320800"/>
            <a:ext cx="7751134" cy="0"/>
          </a:xfrm>
          <a:prstGeom prst="line">
            <a:avLst/>
          </a:prstGeom>
          <a:ln w="38100">
            <a:solidFill>
              <a:srgbClr val="E56900"/>
            </a:solidFill>
          </a:ln>
        </p:spPr>
        <p:txBody>
          <a:bodyPr lIns="45719" rIns="45719"/>
          <a:lstStyle/>
          <a:p>
            <a:pPr>
              <a:defRPr>
                <a:solidFill>
                  <a:srgbClr val="FFFFFF"/>
                </a:solidFill>
              </a:defRPr>
            </a:pPr>
            <a:endParaRPr/>
          </a:p>
        </p:txBody>
      </p:sp>
    </p:spTree>
    <p:extLst>
      <p:ext uri="{BB962C8B-B14F-4D97-AF65-F5344CB8AC3E}">
        <p14:creationId xmlns:p14="http://schemas.microsoft.com/office/powerpoint/2010/main" val="305084703"/>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1DB775-467E-5E10-481A-5CB462E9A730}"/>
            </a:ext>
          </a:extLst>
        </p:cNvPr>
        <p:cNvGrpSpPr/>
        <p:nvPr/>
      </p:nvGrpSpPr>
      <p:grpSpPr>
        <a:xfrm>
          <a:off x="0" y="0"/>
          <a:ext cx="0" cy="0"/>
          <a:chOff x="0" y="0"/>
          <a:chExt cx="0" cy="0"/>
        </a:xfrm>
      </p:grpSpPr>
      <p:sp>
        <p:nvSpPr>
          <p:cNvPr id="149" name="Acute respiratory distress syndrome…">
            <a:extLst>
              <a:ext uri="{FF2B5EF4-FFF2-40B4-BE49-F238E27FC236}">
                <a16:creationId xmlns:a16="http://schemas.microsoft.com/office/drawing/2014/main" id="{834734D8-4845-C62B-7389-2CDCE8E2FD0D}"/>
              </a:ext>
            </a:extLst>
          </p:cNvPr>
          <p:cNvSpPr txBox="1">
            <a:spLocks noGrp="1"/>
          </p:cNvSpPr>
          <p:nvPr>
            <p:ph type="body" sz="half" idx="4294967295"/>
          </p:nvPr>
        </p:nvSpPr>
        <p:spPr>
          <a:xfrm>
            <a:off x="542265" y="1782761"/>
            <a:ext cx="8311109" cy="4937015"/>
          </a:xfrm>
          <a:prstGeom prst="rect">
            <a:avLst/>
          </a:prstGeom>
        </p:spPr>
        <p:txBody>
          <a:bodyPr>
            <a:noAutofit/>
          </a:bodyPr>
          <a:lstStyle/>
          <a:p>
            <a:pPr>
              <a:spcBef>
                <a:spcPts val="1600"/>
              </a:spcBef>
              <a:buClr>
                <a:srgbClr val="73B83D"/>
              </a:buClr>
              <a:buSzPct val="90000"/>
              <a:buFont typeface="Times Roman"/>
              <a:buChar char="•"/>
              <a:defRPr sz="2800">
                <a:latin typeface="Calibri"/>
                <a:ea typeface="Calibri"/>
                <a:cs typeface="Calibri"/>
                <a:sym typeface="Calibri"/>
              </a:defRPr>
            </a:pPr>
            <a:r>
              <a:rPr lang="en-US" dirty="0"/>
              <a:t>What main category of lung disease do pneumoconiosis fall under? What causes them?</a:t>
            </a:r>
          </a:p>
          <a:p>
            <a:pPr>
              <a:spcBef>
                <a:spcPts val="1600"/>
              </a:spcBef>
              <a:buClr>
                <a:srgbClr val="73B83D"/>
              </a:buClr>
              <a:buSzPct val="90000"/>
              <a:buFont typeface="Times Roman"/>
              <a:buChar char="•"/>
              <a:defRPr sz="2800">
                <a:latin typeface="Calibri"/>
                <a:ea typeface="Calibri"/>
                <a:cs typeface="Calibri"/>
                <a:sym typeface="Calibri"/>
              </a:defRPr>
            </a:pPr>
            <a:r>
              <a:rPr lang="en-US" dirty="0"/>
              <a:t>Define “embolism.” Where do most pulmonary emboli come from? Describe the different clinical features of small, medium, and large pulmonary emboli. </a:t>
            </a:r>
            <a:endParaRPr dirty="0"/>
          </a:p>
          <a:p>
            <a:pPr>
              <a:spcBef>
                <a:spcPts val="1600"/>
              </a:spcBef>
              <a:buClr>
                <a:srgbClr val="73B83D"/>
              </a:buClr>
              <a:buSzPct val="90000"/>
              <a:buFont typeface="Times Roman"/>
              <a:buChar char="•"/>
              <a:defRPr sz="2800">
                <a:latin typeface="Calibri"/>
                <a:ea typeface="Calibri"/>
                <a:cs typeface="Calibri"/>
                <a:sym typeface="Calibri"/>
              </a:defRPr>
            </a:pPr>
            <a:r>
              <a:rPr lang="en-US" dirty="0"/>
              <a:t>Explain why pneumonia occurring in different clinical settings (e.g., immunocompromised patients, patients in the hospital, patients in the community) is caused by different types of bacteria.</a:t>
            </a:r>
            <a:endParaRPr dirty="0"/>
          </a:p>
        </p:txBody>
      </p:sp>
      <p:sp>
        <p:nvSpPr>
          <p:cNvPr id="150" name="Respiratory Pathology Outline">
            <a:extLst>
              <a:ext uri="{FF2B5EF4-FFF2-40B4-BE49-F238E27FC236}">
                <a16:creationId xmlns:a16="http://schemas.microsoft.com/office/drawing/2014/main" id="{BC09768B-C124-BB5F-2C38-5901F1B4C0A9}"/>
              </a:ext>
            </a:extLst>
          </p:cNvPr>
          <p:cNvSpPr txBox="1">
            <a:spLocks noGrp="1"/>
          </p:cNvSpPr>
          <p:nvPr>
            <p:ph type="title" idx="4294967295"/>
          </p:nvPr>
        </p:nvSpPr>
        <p:spPr>
          <a:xfrm>
            <a:off x="542265" y="609600"/>
            <a:ext cx="8022265" cy="685800"/>
          </a:xfrm>
          <a:prstGeom prst="rect">
            <a:avLst/>
          </a:prstGeom>
        </p:spPr>
        <p:txBody>
          <a:bodyPr lIns="46037" tIns="46037" rIns="46037" bIns="46037">
            <a:noAutofit/>
          </a:bodyPr>
          <a:lstStyle>
            <a:lvl1pPr>
              <a:defRPr sz="3600" b="0">
                <a:solidFill>
                  <a:srgbClr val="FFFFFF"/>
                </a:solidFill>
                <a:latin typeface="Calibri"/>
                <a:ea typeface="Calibri"/>
                <a:cs typeface="Calibri"/>
                <a:sym typeface="Calibri"/>
              </a:defRPr>
            </a:lvl1pPr>
          </a:lstStyle>
          <a:p>
            <a:r>
              <a:rPr dirty="0"/>
              <a:t>Respiratory Pathology </a:t>
            </a:r>
            <a:r>
              <a:rPr lang="en-US" dirty="0"/>
              <a:t>Learning Objectives</a:t>
            </a:r>
            <a:endParaRPr dirty="0"/>
          </a:p>
        </p:txBody>
      </p:sp>
      <p:sp>
        <p:nvSpPr>
          <p:cNvPr id="151" name="Line">
            <a:extLst>
              <a:ext uri="{FF2B5EF4-FFF2-40B4-BE49-F238E27FC236}">
                <a16:creationId xmlns:a16="http://schemas.microsoft.com/office/drawing/2014/main" id="{8F0B4A5E-3B87-CC79-5D94-59627D741F31}"/>
              </a:ext>
            </a:extLst>
          </p:cNvPr>
          <p:cNvSpPr/>
          <p:nvPr/>
        </p:nvSpPr>
        <p:spPr>
          <a:xfrm>
            <a:off x="659219" y="1320800"/>
            <a:ext cx="7751134" cy="0"/>
          </a:xfrm>
          <a:prstGeom prst="line">
            <a:avLst/>
          </a:prstGeom>
          <a:ln w="38100">
            <a:solidFill>
              <a:srgbClr val="E56900"/>
            </a:solidFill>
          </a:ln>
        </p:spPr>
        <p:txBody>
          <a:bodyPr lIns="45719" rIns="45719"/>
          <a:lstStyle/>
          <a:p>
            <a:pPr>
              <a:defRPr>
                <a:solidFill>
                  <a:srgbClr val="FFFFFF"/>
                </a:solidFill>
              </a:defRPr>
            </a:pPr>
            <a:endParaRPr/>
          </a:p>
        </p:txBody>
      </p:sp>
    </p:spTree>
    <p:extLst>
      <p:ext uri="{BB962C8B-B14F-4D97-AF65-F5344CB8AC3E}">
        <p14:creationId xmlns:p14="http://schemas.microsoft.com/office/powerpoint/2010/main" val="2343598862"/>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D2B09-1216-F5F5-5840-5D2C960D07AE}"/>
            </a:ext>
          </a:extLst>
        </p:cNvPr>
        <p:cNvGrpSpPr/>
        <p:nvPr/>
      </p:nvGrpSpPr>
      <p:grpSpPr>
        <a:xfrm>
          <a:off x="0" y="0"/>
          <a:ext cx="0" cy="0"/>
          <a:chOff x="0" y="0"/>
          <a:chExt cx="0" cy="0"/>
        </a:xfrm>
      </p:grpSpPr>
      <p:sp>
        <p:nvSpPr>
          <p:cNvPr id="149" name="Acute respiratory distress syndrome…">
            <a:extLst>
              <a:ext uri="{FF2B5EF4-FFF2-40B4-BE49-F238E27FC236}">
                <a16:creationId xmlns:a16="http://schemas.microsoft.com/office/drawing/2014/main" id="{A31CEB10-9063-E766-CBB2-631024A9E9AD}"/>
              </a:ext>
            </a:extLst>
          </p:cNvPr>
          <p:cNvSpPr txBox="1">
            <a:spLocks noGrp="1"/>
          </p:cNvSpPr>
          <p:nvPr>
            <p:ph type="body" sz="half" idx="4294967295"/>
          </p:nvPr>
        </p:nvSpPr>
        <p:spPr>
          <a:xfrm>
            <a:off x="416445" y="1580742"/>
            <a:ext cx="8311109" cy="4937015"/>
          </a:xfrm>
          <a:prstGeom prst="rect">
            <a:avLst/>
          </a:prstGeom>
        </p:spPr>
        <p:txBody>
          <a:bodyPr>
            <a:noAutofit/>
          </a:bodyPr>
          <a:lstStyle/>
          <a:p>
            <a:pPr>
              <a:spcBef>
                <a:spcPts val="1600"/>
              </a:spcBef>
              <a:buClr>
                <a:srgbClr val="73B83D"/>
              </a:buClr>
              <a:buSzPct val="90000"/>
              <a:buFont typeface="Times Roman"/>
              <a:buChar char="•"/>
              <a:defRPr sz="2800">
                <a:latin typeface="Calibri"/>
                <a:ea typeface="Calibri"/>
                <a:cs typeface="Calibri"/>
                <a:sym typeface="Calibri"/>
              </a:defRPr>
            </a:pPr>
            <a:r>
              <a:rPr lang="en-US" dirty="0"/>
              <a:t>What’s the difference between interstitial and alveolar pneumonia? What type of infectious agent is most often associated with each?</a:t>
            </a:r>
            <a:endParaRPr dirty="0"/>
          </a:p>
          <a:p>
            <a:pPr>
              <a:spcBef>
                <a:spcPts val="1600"/>
              </a:spcBef>
              <a:buClr>
                <a:srgbClr val="73B83D"/>
              </a:buClr>
              <a:buSzPct val="90000"/>
              <a:buFont typeface="Times Roman"/>
              <a:buChar char="•"/>
              <a:defRPr sz="2800">
                <a:latin typeface="Calibri"/>
                <a:ea typeface="Calibri"/>
                <a:cs typeface="Calibri"/>
                <a:sym typeface="Calibri"/>
              </a:defRPr>
            </a:pPr>
            <a:r>
              <a:rPr lang="en-US" dirty="0"/>
              <a:t>Describe how a lung abscess is different than pneumonia, and list some causes of lung abscess.</a:t>
            </a:r>
          </a:p>
          <a:p>
            <a:pPr>
              <a:spcBef>
                <a:spcPts val="1600"/>
              </a:spcBef>
              <a:buClr>
                <a:srgbClr val="73B83D"/>
              </a:buClr>
              <a:buSzPct val="90000"/>
              <a:buFont typeface="Times Roman"/>
              <a:buChar char="•"/>
              <a:defRPr sz="2800">
                <a:latin typeface="Calibri"/>
                <a:ea typeface="Calibri"/>
                <a:cs typeface="Calibri"/>
                <a:sym typeface="Calibri"/>
              </a:defRPr>
            </a:pPr>
            <a:r>
              <a:rPr lang="en-US" dirty="0"/>
              <a:t>Know what bacterium causes tuberculosis (TB), and the stain you need to use to be able to see it microscopically. Describe how TB is spread. What’s the difference between primary and secondary TB? What’s the difference between a regular granuloma and a caseating one? </a:t>
            </a:r>
            <a:endParaRPr dirty="0"/>
          </a:p>
        </p:txBody>
      </p:sp>
      <p:sp>
        <p:nvSpPr>
          <p:cNvPr id="150" name="Respiratory Pathology Outline">
            <a:extLst>
              <a:ext uri="{FF2B5EF4-FFF2-40B4-BE49-F238E27FC236}">
                <a16:creationId xmlns:a16="http://schemas.microsoft.com/office/drawing/2014/main" id="{E50A5439-7A51-2EA8-BB57-DF64349768D6}"/>
              </a:ext>
            </a:extLst>
          </p:cNvPr>
          <p:cNvSpPr txBox="1">
            <a:spLocks noGrp="1"/>
          </p:cNvSpPr>
          <p:nvPr>
            <p:ph type="title" idx="4294967295"/>
          </p:nvPr>
        </p:nvSpPr>
        <p:spPr>
          <a:xfrm>
            <a:off x="542265" y="609600"/>
            <a:ext cx="8022265" cy="685800"/>
          </a:xfrm>
          <a:prstGeom prst="rect">
            <a:avLst/>
          </a:prstGeom>
        </p:spPr>
        <p:txBody>
          <a:bodyPr lIns="46037" tIns="46037" rIns="46037" bIns="46037">
            <a:noAutofit/>
          </a:bodyPr>
          <a:lstStyle>
            <a:lvl1pPr>
              <a:defRPr sz="3600" b="0">
                <a:solidFill>
                  <a:srgbClr val="FFFFFF"/>
                </a:solidFill>
                <a:latin typeface="Calibri"/>
                <a:ea typeface="Calibri"/>
                <a:cs typeface="Calibri"/>
                <a:sym typeface="Calibri"/>
              </a:defRPr>
            </a:lvl1pPr>
          </a:lstStyle>
          <a:p>
            <a:r>
              <a:rPr dirty="0"/>
              <a:t>Respiratory Pathology </a:t>
            </a:r>
            <a:r>
              <a:rPr lang="en-US" dirty="0"/>
              <a:t>Learning Objectives</a:t>
            </a:r>
            <a:endParaRPr dirty="0"/>
          </a:p>
        </p:txBody>
      </p:sp>
      <p:sp>
        <p:nvSpPr>
          <p:cNvPr id="151" name="Line">
            <a:extLst>
              <a:ext uri="{FF2B5EF4-FFF2-40B4-BE49-F238E27FC236}">
                <a16:creationId xmlns:a16="http://schemas.microsoft.com/office/drawing/2014/main" id="{F73EBC56-4933-AF36-330C-4D7094916C5B}"/>
              </a:ext>
            </a:extLst>
          </p:cNvPr>
          <p:cNvSpPr/>
          <p:nvPr/>
        </p:nvSpPr>
        <p:spPr>
          <a:xfrm>
            <a:off x="659219" y="1320800"/>
            <a:ext cx="7751134" cy="0"/>
          </a:xfrm>
          <a:prstGeom prst="line">
            <a:avLst/>
          </a:prstGeom>
          <a:ln w="38100">
            <a:solidFill>
              <a:srgbClr val="E56900"/>
            </a:solidFill>
          </a:ln>
        </p:spPr>
        <p:txBody>
          <a:bodyPr lIns="45719" rIns="45719"/>
          <a:lstStyle/>
          <a:p>
            <a:pPr>
              <a:defRPr>
                <a:solidFill>
                  <a:srgbClr val="FFFFFF"/>
                </a:solidFill>
              </a:defRPr>
            </a:pPr>
            <a:endParaRPr/>
          </a:p>
        </p:txBody>
      </p:sp>
    </p:spTree>
    <p:extLst>
      <p:ext uri="{BB962C8B-B14F-4D97-AF65-F5344CB8AC3E}">
        <p14:creationId xmlns:p14="http://schemas.microsoft.com/office/powerpoint/2010/main" val="1254139671"/>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8D5C98-20C6-1305-F182-02449AD017F9}"/>
            </a:ext>
          </a:extLst>
        </p:cNvPr>
        <p:cNvGrpSpPr/>
        <p:nvPr/>
      </p:nvGrpSpPr>
      <p:grpSpPr>
        <a:xfrm>
          <a:off x="0" y="0"/>
          <a:ext cx="0" cy="0"/>
          <a:chOff x="0" y="0"/>
          <a:chExt cx="0" cy="0"/>
        </a:xfrm>
      </p:grpSpPr>
      <p:sp>
        <p:nvSpPr>
          <p:cNvPr id="149" name="Acute respiratory distress syndrome…">
            <a:extLst>
              <a:ext uri="{FF2B5EF4-FFF2-40B4-BE49-F238E27FC236}">
                <a16:creationId xmlns:a16="http://schemas.microsoft.com/office/drawing/2014/main" id="{31FFAA7E-DB91-D98E-D662-7C997CF87F63}"/>
              </a:ext>
            </a:extLst>
          </p:cNvPr>
          <p:cNvSpPr txBox="1">
            <a:spLocks noGrp="1"/>
          </p:cNvSpPr>
          <p:nvPr>
            <p:ph type="body" sz="half" idx="4294967295"/>
          </p:nvPr>
        </p:nvSpPr>
        <p:spPr>
          <a:xfrm>
            <a:off x="202019" y="1580742"/>
            <a:ext cx="8782493" cy="4937015"/>
          </a:xfrm>
          <a:prstGeom prst="rect">
            <a:avLst/>
          </a:prstGeom>
        </p:spPr>
        <p:txBody>
          <a:bodyPr>
            <a:noAutofit/>
          </a:bodyPr>
          <a:lstStyle/>
          <a:p>
            <a:pPr>
              <a:spcBef>
                <a:spcPts val="1600"/>
              </a:spcBef>
              <a:buClr>
                <a:srgbClr val="73B83D"/>
              </a:buClr>
              <a:buSzPct val="90000"/>
              <a:buFont typeface="Times Roman"/>
              <a:buChar char="•"/>
              <a:defRPr sz="2800">
                <a:latin typeface="Calibri"/>
                <a:ea typeface="Calibri"/>
                <a:cs typeface="Calibri"/>
                <a:sym typeface="Calibri"/>
              </a:defRPr>
            </a:pPr>
            <a:r>
              <a:rPr lang="en-US" dirty="0"/>
              <a:t>What organisms commonly cause opportunistic pneumonia?</a:t>
            </a:r>
            <a:endParaRPr dirty="0"/>
          </a:p>
          <a:p>
            <a:pPr>
              <a:spcBef>
                <a:spcPts val="1600"/>
              </a:spcBef>
              <a:buClr>
                <a:srgbClr val="73B83D"/>
              </a:buClr>
              <a:buSzPct val="90000"/>
              <a:buFont typeface="Times Roman"/>
              <a:buChar char="•"/>
              <a:defRPr sz="2800">
                <a:latin typeface="Calibri"/>
                <a:ea typeface="Calibri"/>
                <a:cs typeface="Calibri"/>
                <a:sym typeface="Calibri"/>
              </a:defRPr>
            </a:pPr>
            <a:r>
              <a:rPr lang="en-US" dirty="0"/>
              <a:t>What are some of the symptoms of lung cancer? Describe the morphologic appearance of adenocarcinoma, squamous cell carcinoma, and small cell lung carcinoma. Which type has the worst prognosis?</a:t>
            </a:r>
          </a:p>
          <a:p>
            <a:pPr>
              <a:spcBef>
                <a:spcPts val="1600"/>
              </a:spcBef>
              <a:buClr>
                <a:srgbClr val="73B83D"/>
              </a:buClr>
              <a:buSzPct val="90000"/>
              <a:buFont typeface="Times Roman"/>
              <a:buChar char="•"/>
              <a:defRPr sz="2800">
                <a:latin typeface="Calibri"/>
                <a:ea typeface="Calibri"/>
                <a:cs typeface="Calibri"/>
                <a:sym typeface="Calibri"/>
              </a:defRPr>
            </a:pPr>
            <a:r>
              <a:rPr lang="en-US" dirty="0"/>
              <a:t>What are the similarities and differences between lung cancer (in general) and mesothelioma?</a:t>
            </a:r>
            <a:endParaRPr dirty="0"/>
          </a:p>
        </p:txBody>
      </p:sp>
      <p:sp>
        <p:nvSpPr>
          <p:cNvPr id="150" name="Respiratory Pathology Outline">
            <a:extLst>
              <a:ext uri="{FF2B5EF4-FFF2-40B4-BE49-F238E27FC236}">
                <a16:creationId xmlns:a16="http://schemas.microsoft.com/office/drawing/2014/main" id="{1B21FCE2-D9EF-68DF-FD04-3AC2521D84AD}"/>
              </a:ext>
            </a:extLst>
          </p:cNvPr>
          <p:cNvSpPr txBox="1">
            <a:spLocks noGrp="1"/>
          </p:cNvSpPr>
          <p:nvPr>
            <p:ph type="title" idx="4294967295"/>
          </p:nvPr>
        </p:nvSpPr>
        <p:spPr>
          <a:xfrm>
            <a:off x="542265" y="609600"/>
            <a:ext cx="8022265" cy="685800"/>
          </a:xfrm>
          <a:prstGeom prst="rect">
            <a:avLst/>
          </a:prstGeom>
        </p:spPr>
        <p:txBody>
          <a:bodyPr lIns="46037" tIns="46037" rIns="46037" bIns="46037">
            <a:noAutofit/>
          </a:bodyPr>
          <a:lstStyle>
            <a:lvl1pPr>
              <a:defRPr sz="3600" b="0">
                <a:solidFill>
                  <a:srgbClr val="FFFFFF"/>
                </a:solidFill>
                <a:latin typeface="Calibri"/>
                <a:ea typeface="Calibri"/>
                <a:cs typeface="Calibri"/>
                <a:sym typeface="Calibri"/>
              </a:defRPr>
            </a:lvl1pPr>
          </a:lstStyle>
          <a:p>
            <a:r>
              <a:rPr dirty="0"/>
              <a:t>Respiratory Pathology </a:t>
            </a:r>
            <a:r>
              <a:rPr lang="en-US" dirty="0"/>
              <a:t>Learning Objectives</a:t>
            </a:r>
            <a:endParaRPr dirty="0"/>
          </a:p>
        </p:txBody>
      </p:sp>
      <p:sp>
        <p:nvSpPr>
          <p:cNvPr id="151" name="Line">
            <a:extLst>
              <a:ext uri="{FF2B5EF4-FFF2-40B4-BE49-F238E27FC236}">
                <a16:creationId xmlns:a16="http://schemas.microsoft.com/office/drawing/2014/main" id="{B615367A-5356-CC6B-4123-84ECF908D661}"/>
              </a:ext>
            </a:extLst>
          </p:cNvPr>
          <p:cNvSpPr/>
          <p:nvPr/>
        </p:nvSpPr>
        <p:spPr>
          <a:xfrm>
            <a:off x="659219" y="1320800"/>
            <a:ext cx="7751134" cy="0"/>
          </a:xfrm>
          <a:prstGeom prst="line">
            <a:avLst/>
          </a:prstGeom>
          <a:ln w="38100">
            <a:solidFill>
              <a:srgbClr val="E56900"/>
            </a:solidFill>
          </a:ln>
        </p:spPr>
        <p:txBody>
          <a:bodyPr lIns="45719" rIns="45719"/>
          <a:lstStyle/>
          <a:p>
            <a:pPr>
              <a:defRPr>
                <a:solidFill>
                  <a:srgbClr val="FFFFFF"/>
                </a:solidFill>
              </a:defRPr>
            </a:pPr>
            <a:endParaRPr/>
          </a:p>
        </p:txBody>
      </p:sp>
    </p:spTree>
    <p:extLst>
      <p:ext uri="{BB962C8B-B14F-4D97-AF65-F5344CB8AC3E}">
        <p14:creationId xmlns:p14="http://schemas.microsoft.com/office/powerpoint/2010/main" val="1679342683"/>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1" name="image.png" descr="image.png"/>
          <p:cNvPicPr>
            <a:picLocks noChangeAspect="1"/>
          </p:cNvPicPr>
          <p:nvPr/>
        </p:nvPicPr>
        <p:blipFill>
          <a:blip r:embed="rId2"/>
          <a:stretch>
            <a:fillRect/>
          </a:stretch>
        </p:blipFill>
        <p:spPr>
          <a:xfrm>
            <a:off x="1447800" y="187325"/>
            <a:ext cx="6253163" cy="6518275"/>
          </a:xfrm>
          <a:prstGeom prst="rect">
            <a:avLst/>
          </a:prstGeom>
          <a:ln w="12700">
            <a:miter lim="400000"/>
          </a:ln>
        </p:spPr>
      </p:pic>
      <p:sp>
        <p:nvSpPr>
          <p:cNvPr id="142" name="Rectangle"/>
          <p:cNvSpPr/>
          <p:nvPr/>
        </p:nvSpPr>
        <p:spPr>
          <a:xfrm>
            <a:off x="5181600" y="6400800"/>
            <a:ext cx="2590800" cy="304800"/>
          </a:xfrm>
          <a:prstGeom prst="rect">
            <a:avLst/>
          </a:prstGeom>
          <a:solidFill>
            <a:srgbClr val="FFFFFF"/>
          </a:solidFill>
          <a:ln w="12700">
            <a:miter lim="400000"/>
          </a:ln>
        </p:spPr>
        <p:txBody>
          <a:bodyPr lIns="45719" rIns="45719"/>
          <a:lstStyle/>
          <a:p>
            <a:pPr>
              <a:lnSpc>
                <a:spcPct val="90000"/>
              </a:lnSpc>
              <a:spcBef>
                <a:spcPts val="1400"/>
              </a:spcBef>
              <a:defRPr sz="600">
                <a:solidFill>
                  <a:srgbClr val="FFFFFF"/>
                </a:solidFill>
                <a:latin typeface="Calibri"/>
                <a:ea typeface="Calibri"/>
                <a:cs typeface="Calibri"/>
                <a:sym typeface="Calibri"/>
              </a:defRPr>
            </a:pPr>
            <a:endParaRPr/>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4" name="image.png" descr="image.png"/>
          <p:cNvPicPr>
            <a:picLocks noChangeAspect="1"/>
          </p:cNvPicPr>
          <p:nvPr/>
        </p:nvPicPr>
        <p:blipFill>
          <a:blip r:embed="rId2"/>
          <a:srcRect b="4074"/>
          <a:stretch>
            <a:fillRect/>
          </a:stretch>
        </p:blipFill>
        <p:spPr>
          <a:xfrm>
            <a:off x="647700" y="0"/>
            <a:ext cx="8039100" cy="6737351"/>
          </a:xfrm>
          <a:prstGeom prst="rect">
            <a:avLst/>
          </a:prstGeom>
          <a:ln w="12700">
            <a:miter lim="400000"/>
          </a:ln>
        </p:spPr>
      </p:pic>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46" name="lung-parenchyma-normal-micro-1" descr="lung-parenchyma-normal-micro-1"/>
          <p:cNvPicPr>
            <a:picLocks noChangeAspect="1"/>
          </p:cNvPicPr>
          <p:nvPr/>
        </p:nvPicPr>
        <p:blipFill>
          <a:blip r:embed="rId2"/>
          <a:srcRect l="4733" b="1449"/>
          <a:stretch>
            <a:fillRect/>
          </a:stretch>
        </p:blipFill>
        <p:spPr>
          <a:xfrm>
            <a:off x="-1" y="95"/>
            <a:ext cx="9144001" cy="6172106"/>
          </a:xfrm>
          <a:prstGeom prst="rect">
            <a:avLst/>
          </a:prstGeom>
          <a:ln w="12700">
            <a:miter lim="400000"/>
          </a:ln>
        </p:spPr>
      </p:pic>
      <p:sp>
        <p:nvSpPr>
          <p:cNvPr id="147" name="Normal lung: alveolar spaces"/>
          <p:cNvSpPr txBox="1"/>
          <p:nvPr/>
        </p:nvSpPr>
        <p:spPr>
          <a:xfrm>
            <a:off x="1150619" y="6240462"/>
            <a:ext cx="68427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Normal lung: alveolar spaces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 name="Acute respiratory distress syndrome…"/>
          <p:cNvSpPr txBox="1">
            <a:spLocks noGrp="1"/>
          </p:cNvSpPr>
          <p:nvPr>
            <p:ph type="body" sz="half" idx="4294967295"/>
          </p:nvPr>
        </p:nvSpPr>
        <p:spPr>
          <a:xfrm>
            <a:off x="1904999" y="2070100"/>
            <a:ext cx="6172202" cy="3754438"/>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Acute respiratory distress syndrome</a:t>
            </a:r>
          </a:p>
          <a:p>
            <a:pPr>
              <a:spcBef>
                <a:spcPts val="1600"/>
              </a:spcBef>
              <a:buClr>
                <a:srgbClr val="73B83D"/>
              </a:buClr>
              <a:buSzPct val="90000"/>
              <a:buFont typeface="Times Roman"/>
              <a:buChar char="•"/>
              <a:defRPr sz="2800">
                <a:latin typeface="Calibri"/>
                <a:ea typeface="Calibri"/>
                <a:cs typeface="Calibri"/>
                <a:sym typeface="Calibri"/>
              </a:defRPr>
            </a:pPr>
            <a:r>
              <a:t>Obstructive lung diseases</a:t>
            </a:r>
          </a:p>
          <a:p>
            <a:pPr>
              <a:spcBef>
                <a:spcPts val="1600"/>
              </a:spcBef>
              <a:buClr>
                <a:srgbClr val="73B83D"/>
              </a:buClr>
              <a:buSzPct val="90000"/>
              <a:buFont typeface="Times Roman"/>
              <a:buChar char="•"/>
              <a:defRPr sz="2800">
                <a:latin typeface="Calibri"/>
                <a:ea typeface="Calibri"/>
                <a:cs typeface="Calibri"/>
                <a:sym typeface="Calibri"/>
              </a:defRPr>
            </a:pPr>
            <a:r>
              <a:t>Restrictive lung diseases</a:t>
            </a:r>
          </a:p>
          <a:p>
            <a:pPr>
              <a:spcBef>
                <a:spcPts val="1600"/>
              </a:spcBef>
              <a:buClr>
                <a:srgbClr val="73B83D"/>
              </a:buClr>
              <a:buSzPct val="90000"/>
              <a:buFont typeface="Times Roman"/>
              <a:buChar char="•"/>
              <a:defRPr sz="2800">
                <a:latin typeface="Calibri"/>
                <a:ea typeface="Calibri"/>
                <a:cs typeface="Calibri"/>
                <a:sym typeface="Calibri"/>
              </a:defRPr>
            </a:pPr>
            <a:r>
              <a:t>Vascular diseases</a:t>
            </a:r>
          </a:p>
          <a:p>
            <a:pPr>
              <a:spcBef>
                <a:spcPts val="1600"/>
              </a:spcBef>
              <a:buClr>
                <a:srgbClr val="73B83D"/>
              </a:buClr>
              <a:buSzPct val="90000"/>
              <a:buFont typeface="Times Roman"/>
              <a:buChar char="•"/>
              <a:defRPr sz="2800">
                <a:latin typeface="Calibri"/>
                <a:ea typeface="Calibri"/>
                <a:cs typeface="Calibri"/>
                <a:sym typeface="Calibri"/>
              </a:defRPr>
            </a:pPr>
            <a:r>
              <a:t>Infections</a:t>
            </a:r>
          </a:p>
          <a:p>
            <a:pPr>
              <a:spcBef>
                <a:spcPts val="1600"/>
              </a:spcBef>
              <a:buClr>
                <a:srgbClr val="73B83D"/>
              </a:buClr>
              <a:buSzPct val="90000"/>
              <a:buFont typeface="Times Roman"/>
              <a:buChar char="•"/>
              <a:defRPr sz="2800">
                <a:latin typeface="Calibri"/>
                <a:ea typeface="Calibri"/>
                <a:cs typeface="Calibri"/>
                <a:sym typeface="Calibri"/>
              </a:defRPr>
            </a:pPr>
            <a:r>
              <a:t>Carcinoma</a:t>
            </a:r>
          </a:p>
        </p:txBody>
      </p:sp>
      <p:sp>
        <p:nvSpPr>
          <p:cNvPr id="150"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151"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Acute respiratory distress syndrome"/>
          <p:cNvSpPr txBox="1">
            <a:spLocks noGrp="1"/>
          </p:cNvSpPr>
          <p:nvPr>
            <p:ph type="body" sz="quarter" idx="4294967295"/>
          </p:nvPr>
        </p:nvSpPr>
        <p:spPr>
          <a:xfrm>
            <a:off x="1904999" y="2070100"/>
            <a:ext cx="6172202" cy="523875"/>
          </a:xfrm>
          <a:prstGeom prst="rect">
            <a:avLst/>
          </a:prstGeom>
        </p:spPr>
        <p:txBody>
          <a:bodyPr>
            <a:normAutofit/>
          </a:bodyPr>
          <a:lstStyle>
            <a:lvl1pPr>
              <a:spcBef>
                <a:spcPts val="1600"/>
              </a:spcBef>
              <a:buClr>
                <a:srgbClr val="73B83D"/>
              </a:buClr>
              <a:buSzPct val="90000"/>
              <a:buFont typeface="Times Roman"/>
              <a:buChar char="•"/>
              <a:defRPr sz="2800">
                <a:latin typeface="Calibri"/>
                <a:ea typeface="Calibri"/>
                <a:cs typeface="Calibri"/>
                <a:sym typeface="Calibri"/>
              </a:defRPr>
            </a:lvl1pPr>
          </a:lstStyle>
          <a:p>
            <a:r>
              <a:t>Acute respiratory distress syndrome</a:t>
            </a:r>
          </a:p>
        </p:txBody>
      </p:sp>
      <p:sp>
        <p:nvSpPr>
          <p:cNvPr id="154"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155"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 name="Symptoms: rapid onset respiratory insufficiency that doesn’t respond to oxygen…"/>
          <p:cNvSpPr txBox="1"/>
          <p:nvPr/>
        </p:nvSpPr>
        <p:spPr>
          <a:xfrm>
            <a:off x="1112519" y="1905000"/>
            <a:ext cx="7528561" cy="386011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Symptoms: rapid onset respiratory insufficiency that doesn’t respond to oxygen</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Associated with pneumonia, aspiration of gastric contents, sepsis, severe trauma</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Pathogenesis: Damage to alveolar capillary membrane; neutrophils play a big role</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Morphology: “diffuse alveolar damage” with hyaline membranes</a:t>
            </a:r>
          </a:p>
        </p:txBody>
      </p:sp>
      <p:sp>
        <p:nvSpPr>
          <p:cNvPr id="158" name="Acute respiratory distress syndrome"/>
          <p:cNvSpPr txBox="1"/>
          <p:nvPr/>
        </p:nvSpPr>
        <p:spPr>
          <a:xfrm>
            <a:off x="731837" y="677514"/>
            <a:ext cx="7680326" cy="549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spAutoFit/>
          </a:bodyPr>
          <a:lstStyle>
            <a:lvl1pPr algn="ctr">
              <a:lnSpc>
                <a:spcPct val="90000"/>
              </a:lnSpc>
              <a:defRPr sz="3600">
                <a:solidFill>
                  <a:srgbClr val="E56900"/>
                </a:solidFill>
                <a:latin typeface="Calibri"/>
                <a:ea typeface="Calibri"/>
                <a:cs typeface="Calibri"/>
                <a:sym typeface="Calibri"/>
              </a:defRPr>
            </a:lvl1pPr>
          </a:lstStyle>
          <a:p>
            <a:r>
              <a:t>Acute respiratory distress syndrome</a:t>
            </a: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0" name="image.png" descr="image.png"/>
          <p:cNvPicPr>
            <a:picLocks noChangeAspect="1"/>
          </p:cNvPicPr>
          <p:nvPr/>
        </p:nvPicPr>
        <p:blipFill>
          <a:blip r:embed="rId3"/>
          <a:srcRect b="4859"/>
          <a:stretch>
            <a:fillRect/>
          </a:stretch>
        </p:blipFill>
        <p:spPr>
          <a:xfrm>
            <a:off x="0" y="-1"/>
            <a:ext cx="9144000" cy="6858001"/>
          </a:xfrm>
          <a:prstGeom prst="rect">
            <a:avLst/>
          </a:prstGeom>
          <a:ln w="12700">
            <a:miter lim="400000"/>
          </a:ln>
        </p:spPr>
      </p:pic>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64" name="Diffuse alveolar damage: hyaline membrane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Diffuse alveolar damage: hyaline membranes</a:t>
            </a:r>
          </a:p>
        </p:txBody>
      </p:sp>
      <p:pic>
        <p:nvPicPr>
          <p:cNvPr id="165" name="image.png" descr="image.png"/>
          <p:cNvPicPr>
            <a:picLocks noChangeAspect="1"/>
          </p:cNvPicPr>
          <p:nvPr/>
        </p:nvPicPr>
        <p:blipFill>
          <a:blip r:embed="rId2"/>
          <a:srcRect b="48704"/>
          <a:stretch>
            <a:fillRect/>
          </a:stretch>
        </p:blipFill>
        <p:spPr>
          <a:xfrm>
            <a:off x="1028700" y="457199"/>
            <a:ext cx="7086600" cy="5543551"/>
          </a:xfrm>
          <a:prstGeom prst="rect">
            <a:avLst/>
          </a:prstGeom>
          <a:ln w="12700">
            <a:miter lim="400000"/>
          </a:ln>
        </p:spPr>
      </p:pic>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 name="Acute respiratory distress syndrome…"/>
          <p:cNvSpPr txBox="1">
            <a:spLocks noGrp="1"/>
          </p:cNvSpPr>
          <p:nvPr>
            <p:ph type="body" sz="quarter" idx="4294967295"/>
          </p:nvPr>
        </p:nvSpPr>
        <p:spPr>
          <a:xfrm>
            <a:off x="1930399" y="2070100"/>
            <a:ext cx="6172202" cy="1169988"/>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73B83D"/>
              </a:buClr>
              <a:buSzPct val="90000"/>
              <a:buFont typeface="Times Roman"/>
              <a:buChar char="•"/>
              <a:defRPr sz="2800">
                <a:latin typeface="Calibri"/>
                <a:ea typeface="Calibri"/>
                <a:cs typeface="Calibri"/>
                <a:sym typeface="Calibri"/>
              </a:defRPr>
            </a:pPr>
            <a:r>
              <a:t>Obstructive lung diseases</a:t>
            </a:r>
          </a:p>
        </p:txBody>
      </p:sp>
      <p:sp>
        <p:nvSpPr>
          <p:cNvPr id="168"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169"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Acute respiratory distress syndrome…"/>
          <p:cNvSpPr txBox="1">
            <a:spLocks noGrp="1"/>
          </p:cNvSpPr>
          <p:nvPr>
            <p:ph type="body" sz="half" idx="4294967295"/>
          </p:nvPr>
        </p:nvSpPr>
        <p:spPr>
          <a:xfrm>
            <a:off x="1930400" y="2070100"/>
            <a:ext cx="6477000" cy="3502025"/>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73B83D"/>
              </a:buClr>
              <a:buSzPct val="90000"/>
              <a:buFont typeface="Times Roman"/>
              <a:buChar char="•"/>
              <a:defRPr sz="2800">
                <a:latin typeface="Calibri"/>
                <a:ea typeface="Calibri"/>
                <a:cs typeface="Calibri"/>
                <a:sym typeface="Calibri"/>
              </a:defRPr>
            </a:pPr>
            <a:r>
              <a:t>Obstructive lung diseases</a:t>
            </a:r>
          </a:p>
          <a:p>
            <a:pPr marL="742950" lvl="1" indent="-285750">
              <a:lnSpc>
                <a:spcPct val="50000"/>
              </a:lnSpc>
              <a:spcBef>
                <a:spcPts val="1600"/>
              </a:spcBef>
              <a:buClr>
                <a:srgbClr val="E56900"/>
              </a:buClr>
              <a:buSzPct val="90000"/>
              <a:buFont typeface="Times Roman"/>
              <a:buChar char="•"/>
              <a:defRPr sz="2800">
                <a:latin typeface="Calibri"/>
                <a:ea typeface="Calibri"/>
                <a:cs typeface="Calibri"/>
                <a:sym typeface="Calibri"/>
              </a:defRPr>
            </a:pPr>
            <a:r>
              <a:t>Emphysema</a:t>
            </a:r>
          </a:p>
          <a:p>
            <a:pPr marL="742950" lvl="1" indent="-285750">
              <a:lnSpc>
                <a:spcPct val="50000"/>
              </a:lnSpc>
              <a:spcBef>
                <a:spcPts val="1600"/>
              </a:spcBef>
              <a:buClr>
                <a:srgbClr val="E56900"/>
              </a:buClr>
              <a:buSzPct val="90000"/>
              <a:buFont typeface="Times Roman"/>
              <a:buChar char="•"/>
              <a:defRPr sz="2800">
                <a:latin typeface="Calibri"/>
                <a:ea typeface="Calibri"/>
                <a:cs typeface="Calibri"/>
                <a:sym typeface="Calibri"/>
              </a:defRPr>
            </a:pPr>
            <a:r>
              <a:t>Chronic bronchitis</a:t>
            </a:r>
          </a:p>
          <a:p>
            <a:pPr marL="742950" lvl="1" indent="-285750">
              <a:lnSpc>
                <a:spcPct val="50000"/>
              </a:lnSpc>
              <a:spcBef>
                <a:spcPts val="1600"/>
              </a:spcBef>
              <a:buClr>
                <a:srgbClr val="E56900"/>
              </a:buClr>
              <a:buSzPct val="90000"/>
              <a:buFont typeface="Times Roman"/>
              <a:buChar char="•"/>
              <a:defRPr sz="2800">
                <a:latin typeface="Calibri"/>
                <a:ea typeface="Calibri"/>
                <a:cs typeface="Calibri"/>
                <a:sym typeface="Calibri"/>
              </a:defRPr>
            </a:pPr>
            <a:r>
              <a:t>Asthma</a:t>
            </a:r>
          </a:p>
          <a:p>
            <a:pPr marL="742950" lvl="1" indent="-285750">
              <a:lnSpc>
                <a:spcPct val="50000"/>
              </a:lnSpc>
              <a:spcBef>
                <a:spcPts val="1600"/>
              </a:spcBef>
              <a:buClr>
                <a:srgbClr val="E56900"/>
              </a:buClr>
              <a:buSzPct val="90000"/>
              <a:buFont typeface="Times Roman"/>
              <a:buChar char="•"/>
              <a:defRPr sz="2800">
                <a:latin typeface="Calibri"/>
                <a:ea typeface="Calibri"/>
                <a:cs typeface="Calibri"/>
                <a:sym typeface="Calibri"/>
              </a:defRPr>
            </a:pPr>
            <a:r>
              <a:t>Bronchiectasis</a:t>
            </a:r>
          </a:p>
        </p:txBody>
      </p:sp>
      <p:sp>
        <p:nvSpPr>
          <p:cNvPr id="172"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173"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Destruction/enlargement of airspaces…"/>
          <p:cNvSpPr txBox="1">
            <a:spLocks noGrp="1"/>
          </p:cNvSpPr>
          <p:nvPr>
            <p:ph type="body" idx="4294967295"/>
          </p:nvPr>
        </p:nvSpPr>
        <p:spPr>
          <a:xfrm>
            <a:off x="1371600" y="1676399"/>
            <a:ext cx="6553200" cy="4381502"/>
          </a:xfrm>
          <a:prstGeom prst="rect">
            <a:avLst/>
          </a:prstGeom>
        </p:spPr>
        <p:txBody>
          <a:bodyPr>
            <a:normAutofit/>
          </a:bodyPr>
          <a:lstStyle/>
          <a:p>
            <a:pPr marL="315468" indent="-315468" defTabSz="841247">
              <a:spcBef>
                <a:spcPts val="1500"/>
              </a:spcBef>
              <a:buClr>
                <a:srgbClr val="73B83D"/>
              </a:buClr>
              <a:buSzPct val="90000"/>
              <a:buFont typeface="Times Roman"/>
              <a:buChar char="•"/>
              <a:defRPr sz="2576">
                <a:latin typeface="Calibri"/>
                <a:ea typeface="Calibri"/>
                <a:cs typeface="Calibri"/>
                <a:sym typeface="Calibri"/>
              </a:defRPr>
            </a:pPr>
            <a:r>
              <a:t>Destruction/enlargement of airspaces</a:t>
            </a:r>
          </a:p>
          <a:p>
            <a:pPr marL="315468" indent="-315468" defTabSz="841247">
              <a:spcBef>
                <a:spcPts val="1500"/>
              </a:spcBef>
              <a:buClr>
                <a:srgbClr val="73B83D"/>
              </a:buClr>
              <a:buSzPct val="90000"/>
              <a:buFont typeface="Times Roman"/>
              <a:buChar char="•"/>
              <a:defRPr sz="2576">
                <a:latin typeface="Calibri"/>
                <a:ea typeface="Calibri"/>
                <a:cs typeface="Calibri"/>
                <a:sym typeface="Calibri"/>
              </a:defRPr>
            </a:pPr>
            <a:r>
              <a:t>Centriacinar emphysema</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Destruction of proximal acinus</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Worse in upper lobes of lung</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Smoking</a:t>
            </a:r>
          </a:p>
          <a:p>
            <a:pPr marL="315468" indent="-315468" defTabSz="841247">
              <a:spcBef>
                <a:spcPts val="1500"/>
              </a:spcBef>
              <a:buClr>
                <a:srgbClr val="73B83D"/>
              </a:buClr>
              <a:buSzPct val="90000"/>
              <a:buFont typeface="Times Roman"/>
              <a:buChar char="•"/>
              <a:defRPr sz="2576">
                <a:latin typeface="Calibri"/>
                <a:ea typeface="Calibri"/>
                <a:cs typeface="Calibri"/>
                <a:sym typeface="Calibri"/>
              </a:defRPr>
            </a:pPr>
            <a:r>
              <a:t>Panacinar emphysema</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Destruction of entire acinus</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Worse in lower lobes of lung</a:t>
            </a:r>
          </a:p>
          <a:p>
            <a:pPr marL="683513" lvl="1" indent="-262890" defTabSz="841247">
              <a:lnSpc>
                <a:spcPct val="50000"/>
              </a:lnSpc>
              <a:buClr>
                <a:srgbClr val="E56900"/>
              </a:buClr>
              <a:buSzPct val="90000"/>
              <a:buFont typeface="Times Roman"/>
              <a:buChar char="•"/>
              <a:defRPr sz="2576">
                <a:latin typeface="Calibri"/>
                <a:ea typeface="Calibri"/>
                <a:cs typeface="Calibri"/>
                <a:sym typeface="Calibri"/>
              </a:defRPr>
            </a:pPr>
            <a:r>
              <a:t>Alpha-1-antitrypsin deficiency</a:t>
            </a:r>
          </a:p>
        </p:txBody>
      </p:sp>
      <p:sp>
        <p:nvSpPr>
          <p:cNvPr id="176" name="Emphysema"/>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Emphysema</a:t>
            </a:r>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0" name="image.png" descr="image.png"/>
          <p:cNvPicPr>
            <a:picLocks noChangeAspect="1"/>
          </p:cNvPicPr>
          <p:nvPr/>
        </p:nvPicPr>
        <p:blipFill>
          <a:blip r:embed="rId2"/>
          <a:srcRect b="4258"/>
          <a:stretch>
            <a:fillRect/>
          </a:stretch>
        </p:blipFill>
        <p:spPr>
          <a:xfrm>
            <a:off x="1651000" y="139699"/>
            <a:ext cx="5829300" cy="6565901"/>
          </a:xfrm>
          <a:prstGeom prst="rect">
            <a:avLst/>
          </a:prstGeom>
          <a:ln w="12700">
            <a:miter lim="400000"/>
          </a:ln>
        </p:spPr>
      </p:pic>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182" name="image.png" descr="image.png"/>
          <p:cNvPicPr>
            <a:picLocks noChangeAspect="1"/>
          </p:cNvPicPr>
          <p:nvPr/>
        </p:nvPicPr>
        <p:blipFill>
          <a:blip r:embed="rId2"/>
          <a:srcRect l="55215" t="15370" b="73147"/>
          <a:stretch>
            <a:fillRect/>
          </a:stretch>
        </p:blipFill>
        <p:spPr>
          <a:xfrm>
            <a:off x="5257800" y="1373187"/>
            <a:ext cx="1958975" cy="536576"/>
          </a:xfrm>
          <a:prstGeom prst="rect">
            <a:avLst/>
          </a:prstGeom>
          <a:ln w="12700">
            <a:miter lim="400000"/>
          </a:ln>
        </p:spPr>
      </p:pic>
      <p:pic>
        <p:nvPicPr>
          <p:cNvPr id="183" name="image.png" descr="image.png"/>
          <p:cNvPicPr>
            <a:picLocks noChangeAspect="1"/>
          </p:cNvPicPr>
          <p:nvPr/>
        </p:nvPicPr>
        <p:blipFill>
          <a:blip r:embed="rId3"/>
          <a:srcRect t="26295" b="3727"/>
          <a:stretch>
            <a:fillRect/>
          </a:stretch>
        </p:blipFill>
        <p:spPr>
          <a:xfrm>
            <a:off x="1295400" y="1982787"/>
            <a:ext cx="6416675" cy="4799013"/>
          </a:xfrm>
          <a:prstGeom prst="rect">
            <a:avLst/>
          </a:prstGeom>
          <a:ln w="12700">
            <a:miter lim="400000"/>
          </a:ln>
        </p:spPr>
      </p:pic>
      <p:pic>
        <p:nvPicPr>
          <p:cNvPr id="184" name="image.png" descr="image.png"/>
          <p:cNvPicPr>
            <a:picLocks noChangeAspect="1"/>
          </p:cNvPicPr>
          <p:nvPr/>
        </p:nvPicPr>
        <p:blipFill>
          <a:blip r:embed="rId4"/>
          <a:srcRect t="15370" r="51313" b="72221"/>
          <a:stretch>
            <a:fillRect/>
          </a:stretch>
        </p:blipFill>
        <p:spPr>
          <a:xfrm>
            <a:off x="2006600" y="1393825"/>
            <a:ext cx="1879600" cy="512763"/>
          </a:xfrm>
          <a:prstGeom prst="rect">
            <a:avLst/>
          </a:prstGeom>
          <a:ln w="12700">
            <a:miter lim="400000"/>
          </a:ln>
        </p:spPr>
      </p:pic>
      <p:sp>
        <p:nvSpPr>
          <p:cNvPr id="185" name="Smoking"/>
          <p:cNvSpPr txBox="1"/>
          <p:nvPr/>
        </p:nvSpPr>
        <p:spPr>
          <a:xfrm>
            <a:off x="2103120" y="915987"/>
            <a:ext cx="1508761" cy="340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lnSpc>
                <a:spcPct val="90000"/>
              </a:lnSpc>
              <a:spcBef>
                <a:spcPts val="1200"/>
              </a:spcBef>
              <a:defRPr sz="2000">
                <a:solidFill>
                  <a:srgbClr val="000000"/>
                </a:solidFill>
                <a:latin typeface="Calibri"/>
                <a:ea typeface="Calibri"/>
                <a:cs typeface="Calibri"/>
                <a:sym typeface="Calibri"/>
              </a:defRPr>
            </a:lvl1pPr>
          </a:lstStyle>
          <a:p>
            <a:r>
              <a:t>Smoking</a:t>
            </a:r>
          </a:p>
        </p:txBody>
      </p:sp>
      <p:sp>
        <p:nvSpPr>
          <p:cNvPr id="186" name="α-1 antitrypsin deficiency"/>
          <p:cNvSpPr txBox="1"/>
          <p:nvPr/>
        </p:nvSpPr>
        <p:spPr>
          <a:xfrm>
            <a:off x="4617720" y="915987"/>
            <a:ext cx="3261360" cy="3401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lnSpc>
                <a:spcPct val="90000"/>
              </a:lnSpc>
              <a:spcBef>
                <a:spcPts val="1200"/>
              </a:spcBef>
              <a:defRPr sz="2000">
                <a:solidFill>
                  <a:srgbClr val="000000"/>
                </a:solidFill>
                <a:latin typeface="Calibri"/>
                <a:ea typeface="Calibri"/>
                <a:cs typeface="Calibri"/>
                <a:sym typeface="Calibri"/>
              </a:defRPr>
            </a:lvl1pPr>
          </a:lstStyle>
          <a:p>
            <a:r>
              <a:t>α-1 antitrypsin deficiency</a:t>
            </a:r>
          </a:p>
        </p:txBody>
      </p:sp>
      <p:sp>
        <p:nvSpPr>
          <p:cNvPr id="187" name="Pathogenesis of emphysema"/>
          <p:cNvSpPr txBox="1"/>
          <p:nvPr/>
        </p:nvSpPr>
        <p:spPr>
          <a:xfrm>
            <a:off x="2357120" y="228600"/>
            <a:ext cx="4442460" cy="44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lnSpc>
                <a:spcPct val="90000"/>
              </a:lnSpc>
              <a:spcBef>
                <a:spcPts val="1600"/>
              </a:spcBef>
              <a:defRPr>
                <a:solidFill>
                  <a:srgbClr val="000000"/>
                </a:solidFill>
                <a:latin typeface="Calibri"/>
                <a:ea typeface="Calibri"/>
                <a:cs typeface="Calibri"/>
                <a:sym typeface="Calibri"/>
              </a:defRPr>
            </a:lvl1pPr>
          </a:lstStyle>
          <a:p>
            <a:r>
              <a:t>Pathogenesis of emphysema</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89" name="Emphysema: dilated air space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Emphysema: dilated air spaces</a:t>
            </a:r>
          </a:p>
        </p:txBody>
      </p:sp>
      <p:pic>
        <p:nvPicPr>
          <p:cNvPr id="190" name="image.jpeg" descr="image.jpeg"/>
          <p:cNvPicPr>
            <a:picLocks noChangeAspect="1"/>
          </p:cNvPicPr>
          <p:nvPr/>
        </p:nvPicPr>
        <p:blipFill>
          <a:blip r:embed="rId2"/>
          <a:srcRect b="5287"/>
          <a:stretch>
            <a:fillRect/>
          </a:stretch>
        </p:blipFill>
        <p:spPr>
          <a:xfrm>
            <a:off x="0" y="-1"/>
            <a:ext cx="9144000" cy="6170614"/>
          </a:xfrm>
          <a:prstGeom prst="rect">
            <a:avLst/>
          </a:prstGeom>
          <a:ln w="12700">
            <a:miter lim="400000"/>
          </a:ln>
        </p:spPr>
      </p:pic>
    </p:spTree>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2" name="Emphysema: dilated air space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Emphysema: dilated air spaces</a:t>
            </a:r>
          </a:p>
        </p:txBody>
      </p:sp>
      <p:pic>
        <p:nvPicPr>
          <p:cNvPr id="193" name="image.jpeg" descr="image.jpeg"/>
          <p:cNvPicPr>
            <a:picLocks noChangeAspect="1"/>
          </p:cNvPicPr>
          <p:nvPr/>
        </p:nvPicPr>
        <p:blipFill>
          <a:blip r:embed="rId2"/>
          <a:srcRect r="21" b="14132"/>
          <a:stretch>
            <a:fillRect/>
          </a:stretch>
        </p:blipFill>
        <p:spPr>
          <a:xfrm>
            <a:off x="1953" y="-12700"/>
            <a:ext cx="9142047" cy="6183313"/>
          </a:xfrm>
          <a:prstGeom prst="rect">
            <a:avLst/>
          </a:prstGeom>
          <a:ln w="12700">
            <a:miter lim="400000"/>
          </a:ln>
        </p:spPr>
      </p:pic>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 name="Definition: persistent, productive cough for ≥ 3 months in ≥ 2 consecutive years…"/>
          <p:cNvSpPr txBox="1">
            <a:spLocks noGrp="1"/>
          </p:cNvSpPr>
          <p:nvPr>
            <p:ph type="body" sz="half" idx="4294967295"/>
          </p:nvPr>
        </p:nvSpPr>
        <p:spPr>
          <a:xfrm>
            <a:off x="1371600" y="2478087"/>
            <a:ext cx="6553200" cy="2246313"/>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Definition: persistent, productive cough for ≥ 3 months in ≥ 2 consecutive years</a:t>
            </a:r>
          </a:p>
          <a:p>
            <a:pPr>
              <a:spcBef>
                <a:spcPts val="1600"/>
              </a:spcBef>
              <a:buClr>
                <a:srgbClr val="73B83D"/>
              </a:buClr>
              <a:buSzPct val="90000"/>
              <a:buFont typeface="Times Roman"/>
              <a:buChar char="•"/>
              <a:defRPr sz="2800">
                <a:latin typeface="Calibri"/>
                <a:ea typeface="Calibri"/>
                <a:cs typeface="Calibri"/>
                <a:sym typeface="Calibri"/>
              </a:defRPr>
            </a:pPr>
            <a:r>
              <a:t>Pathogenesis: hypersecretion of mucous</a:t>
            </a:r>
          </a:p>
          <a:p>
            <a:pPr>
              <a:spcBef>
                <a:spcPts val="1600"/>
              </a:spcBef>
              <a:buClr>
                <a:srgbClr val="73B83D"/>
              </a:buClr>
              <a:buSzPct val="90000"/>
              <a:buFont typeface="Times Roman"/>
              <a:buChar char="•"/>
              <a:defRPr sz="2800">
                <a:latin typeface="Calibri"/>
                <a:ea typeface="Calibri"/>
                <a:cs typeface="Calibri"/>
                <a:sym typeface="Calibri"/>
              </a:defRPr>
            </a:pPr>
            <a:r>
              <a:t>Cause: smoking (mostly) and pollution</a:t>
            </a:r>
          </a:p>
        </p:txBody>
      </p:sp>
      <p:sp>
        <p:nvSpPr>
          <p:cNvPr id="196" name="Chronic Bronchiti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Chronic Bronchitis</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00" name="Chronic bronchitis: mucous gland hyperplasia"/>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Chronic bronchitis: mucous gland hyperplasia</a:t>
            </a:r>
          </a:p>
        </p:txBody>
      </p:sp>
      <p:pic>
        <p:nvPicPr>
          <p:cNvPr id="201" name="image.png" descr="image.png"/>
          <p:cNvPicPr>
            <a:picLocks noChangeAspect="1"/>
          </p:cNvPicPr>
          <p:nvPr/>
        </p:nvPicPr>
        <p:blipFill>
          <a:blip r:embed="rId2"/>
          <a:srcRect b="5453"/>
          <a:stretch>
            <a:fillRect/>
          </a:stretch>
        </p:blipFill>
        <p:spPr>
          <a:xfrm>
            <a:off x="-12700" y="0"/>
            <a:ext cx="9144000" cy="6170613"/>
          </a:xfrm>
          <a:prstGeom prst="rect">
            <a:avLst/>
          </a:prstGeom>
          <a:ln w="12700">
            <a:miter lim="400000"/>
          </a:ln>
        </p:spPr>
      </p:pic>
      <p:sp>
        <p:nvSpPr>
          <p:cNvPr id="202" name="Line"/>
          <p:cNvSpPr/>
          <p:nvPr/>
        </p:nvSpPr>
        <p:spPr>
          <a:xfrm flipH="1" flipV="1">
            <a:off x="4572000" y="4038599"/>
            <a:ext cx="304800" cy="2286002"/>
          </a:xfrm>
          <a:prstGeom prst="line">
            <a:avLst/>
          </a:prstGeom>
          <a:ln w="28575">
            <a:solidFill>
              <a:srgbClr val="000000"/>
            </a:solidFill>
            <a:tailEnd type="triangle"/>
          </a:ln>
        </p:spPr>
        <p:txBody>
          <a:bodyPr lIns="45719" rIns="45719"/>
          <a:lstStyle/>
          <a:p>
            <a:pPr>
              <a:defRPr>
                <a:solidFill>
                  <a:srgbClr val="FFFFFF"/>
                </a:solidFill>
              </a:defRPr>
            </a:pPr>
            <a:endParaRP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Chronic inflammatory disease of airways leading to bronchial constriction…"/>
          <p:cNvSpPr txBox="1">
            <a:spLocks noGrp="1"/>
          </p:cNvSpPr>
          <p:nvPr>
            <p:ph type="body" idx="4294967295"/>
          </p:nvPr>
        </p:nvSpPr>
        <p:spPr>
          <a:xfrm>
            <a:off x="1371600" y="1676400"/>
            <a:ext cx="6553200" cy="4832350"/>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Chronic inflammatory disease of airways leading to bronchial constriction</a:t>
            </a:r>
          </a:p>
          <a:p>
            <a:pPr>
              <a:spcBef>
                <a:spcPts val="1600"/>
              </a:spcBef>
              <a:buClr>
                <a:srgbClr val="73B83D"/>
              </a:buClr>
              <a:buSzPct val="90000"/>
              <a:buFont typeface="Times Roman"/>
              <a:buChar char="•"/>
              <a:defRPr sz="2800">
                <a:latin typeface="Calibri"/>
                <a:ea typeface="Calibri"/>
                <a:cs typeface="Calibri"/>
                <a:sym typeface="Calibri"/>
              </a:defRPr>
            </a:pPr>
            <a:r>
              <a:t>Symptoms: wheezing, breathlessness</a:t>
            </a:r>
          </a:p>
          <a:p>
            <a:pPr>
              <a:spcBef>
                <a:spcPts val="1600"/>
              </a:spcBef>
              <a:buClr>
                <a:srgbClr val="73B83D"/>
              </a:buClr>
              <a:buSzPct val="90000"/>
              <a:buFont typeface="Times Roman"/>
              <a:buChar char="•"/>
              <a:defRPr sz="2800">
                <a:latin typeface="Calibri"/>
                <a:ea typeface="Calibri"/>
                <a:cs typeface="Calibri"/>
                <a:sym typeface="Calibri"/>
              </a:defRPr>
            </a:pPr>
            <a:r>
              <a:t>Hallmarks: intermittent, reversible airway obstruction, chronic inflammation, increased mucus.</a:t>
            </a:r>
          </a:p>
          <a:p>
            <a:pPr>
              <a:spcBef>
                <a:spcPts val="1600"/>
              </a:spcBef>
              <a:buClr>
                <a:srgbClr val="73B83D"/>
              </a:buClr>
              <a:buSzPct val="90000"/>
              <a:buFont typeface="Times Roman"/>
              <a:buChar char="•"/>
              <a:defRPr sz="2800">
                <a:latin typeface="Calibri"/>
                <a:ea typeface="Calibri"/>
                <a:cs typeface="Calibri"/>
                <a:sym typeface="Calibri"/>
              </a:defRPr>
            </a:pPr>
            <a:r>
              <a:t>Atopic (allergic) vs. non-atopic</a:t>
            </a:r>
          </a:p>
          <a:p>
            <a:pPr>
              <a:spcBef>
                <a:spcPts val="1600"/>
              </a:spcBef>
              <a:buClr>
                <a:srgbClr val="73B83D"/>
              </a:buClr>
              <a:buSzPct val="90000"/>
              <a:buFont typeface="Times Roman"/>
              <a:buChar char="•"/>
              <a:defRPr sz="2800">
                <a:latin typeface="Calibri"/>
                <a:ea typeface="Calibri"/>
                <a:cs typeface="Calibri"/>
                <a:sym typeface="Calibri"/>
              </a:defRPr>
            </a:pPr>
            <a:r>
              <a:t>Triggers: allergens, infection, smoke, cold, exercise</a:t>
            </a:r>
          </a:p>
        </p:txBody>
      </p:sp>
      <p:sp>
        <p:nvSpPr>
          <p:cNvPr id="205" name="Asthma"/>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Asthma</a:t>
            </a:r>
          </a:p>
        </p:txBody>
      </p:sp>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7" name="image.jpeg" descr="image.jpeg"/>
          <p:cNvPicPr>
            <a:picLocks noChangeAspect="1"/>
          </p:cNvPicPr>
          <p:nvPr/>
        </p:nvPicPr>
        <p:blipFill>
          <a:blip r:embed="rId2"/>
          <a:stretch>
            <a:fillRect/>
          </a:stretch>
        </p:blipFill>
        <p:spPr>
          <a:xfrm>
            <a:off x="0" y="1012825"/>
            <a:ext cx="9144000" cy="4832350"/>
          </a:xfrm>
          <a:prstGeom prst="rect">
            <a:avLst/>
          </a:prstGeom>
          <a:ln w="12700">
            <a:miter lim="400000"/>
          </a:ln>
        </p:spPr>
      </p:pic>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09" name="image.jpeg" descr="image.jpeg"/>
          <p:cNvPicPr>
            <a:picLocks noChangeAspect="1"/>
          </p:cNvPicPr>
          <p:nvPr/>
        </p:nvPicPr>
        <p:blipFill>
          <a:blip r:embed="rId2"/>
          <a:srcRect l="37153" t="2037" b="55184"/>
          <a:stretch>
            <a:fillRect/>
          </a:stretch>
        </p:blipFill>
        <p:spPr>
          <a:xfrm>
            <a:off x="990600" y="533400"/>
            <a:ext cx="7162800" cy="5316538"/>
          </a:xfrm>
          <a:prstGeom prst="rect">
            <a:avLst/>
          </a:prstGeom>
          <a:ln w="12700">
            <a:miter lim="400000"/>
          </a:ln>
        </p:spPr>
      </p:pic>
      <p:pic>
        <p:nvPicPr>
          <p:cNvPr id="210" name="image.jpeg" descr="image.jpeg"/>
          <p:cNvPicPr>
            <a:picLocks noChangeAspect="1"/>
          </p:cNvPicPr>
          <p:nvPr/>
        </p:nvPicPr>
        <p:blipFill>
          <a:blip r:embed="rId2"/>
          <a:srcRect l="45509" t="39001" r="49029" b="53945"/>
          <a:stretch>
            <a:fillRect/>
          </a:stretch>
        </p:blipFill>
        <p:spPr>
          <a:xfrm>
            <a:off x="2654300" y="5127624"/>
            <a:ext cx="622300" cy="876301"/>
          </a:xfrm>
          <a:prstGeom prst="rect">
            <a:avLst/>
          </a:prstGeom>
          <a:ln w="12700">
            <a:miter lim="400000"/>
          </a:ln>
        </p:spPr>
      </p:pic>
      <p:sp>
        <p:nvSpPr>
          <p:cNvPr id="211" name="How is asthma triggered?"/>
          <p:cNvSpPr txBox="1"/>
          <p:nvPr/>
        </p:nvSpPr>
        <p:spPr>
          <a:xfrm>
            <a:off x="642619" y="6019800"/>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How is asthma triggered?</a:t>
            </a:r>
          </a:p>
        </p:txBody>
      </p:sp>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213" name="image.jpeg" descr="image.jpeg"/>
          <p:cNvPicPr>
            <a:picLocks noChangeAspect="1"/>
          </p:cNvPicPr>
          <p:nvPr/>
        </p:nvPicPr>
        <p:blipFill>
          <a:blip r:embed="rId2"/>
          <a:srcRect l="36749" t="44815" b="5926"/>
          <a:stretch>
            <a:fillRect/>
          </a:stretch>
        </p:blipFill>
        <p:spPr>
          <a:xfrm>
            <a:off x="1143000" y="230187"/>
            <a:ext cx="6896100" cy="5856288"/>
          </a:xfrm>
          <a:prstGeom prst="rect">
            <a:avLst/>
          </a:prstGeom>
          <a:ln w="12700">
            <a:miter lim="400000"/>
          </a:ln>
        </p:spPr>
      </p:pic>
      <p:pic>
        <p:nvPicPr>
          <p:cNvPr id="214" name="image.jpeg" descr="image.jpeg"/>
          <p:cNvPicPr>
            <a:picLocks noChangeAspect="1"/>
          </p:cNvPicPr>
          <p:nvPr/>
        </p:nvPicPr>
        <p:blipFill>
          <a:blip r:embed="rId2"/>
          <a:srcRect l="43504" t="44494" r="48573" b="51660"/>
          <a:stretch>
            <a:fillRect/>
          </a:stretch>
        </p:blipFill>
        <p:spPr>
          <a:xfrm>
            <a:off x="2489200" y="228600"/>
            <a:ext cx="863600" cy="457200"/>
          </a:xfrm>
          <a:prstGeom prst="rect">
            <a:avLst/>
          </a:prstGeom>
          <a:ln w="12700">
            <a:miter lim="400000"/>
          </a:ln>
        </p:spPr>
      </p:pic>
      <p:sp>
        <p:nvSpPr>
          <p:cNvPr id="215" name="Then what happens?"/>
          <p:cNvSpPr txBox="1"/>
          <p:nvPr/>
        </p:nvSpPr>
        <p:spPr>
          <a:xfrm>
            <a:off x="642619" y="6121400"/>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Then what happens?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 name="Permanent dilation of bronchi and bronchioles due to chronic inflammation…"/>
          <p:cNvSpPr txBox="1">
            <a:spLocks noGrp="1"/>
          </p:cNvSpPr>
          <p:nvPr>
            <p:ph type="body" sz="half" idx="4294967295"/>
          </p:nvPr>
        </p:nvSpPr>
        <p:spPr>
          <a:xfrm>
            <a:off x="1447800" y="2209800"/>
            <a:ext cx="6553200" cy="3151188"/>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Permanent dilation of bronchi and bronchioles due to chronic inflammation</a:t>
            </a:r>
          </a:p>
          <a:p>
            <a:pPr>
              <a:spcBef>
                <a:spcPts val="1600"/>
              </a:spcBef>
              <a:buClr>
                <a:srgbClr val="73B83D"/>
              </a:buClr>
              <a:buSzPct val="90000"/>
              <a:buFont typeface="Times Roman"/>
              <a:buChar char="•"/>
              <a:defRPr sz="2800">
                <a:latin typeface="Calibri"/>
                <a:ea typeface="Calibri"/>
                <a:cs typeface="Calibri"/>
                <a:sym typeface="Calibri"/>
              </a:defRPr>
            </a:pPr>
            <a:r>
              <a:t>Secondary to:</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obstruction (tumor)</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congenital conditions (cystic fibrosis)</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bad pneumonia</a:t>
            </a:r>
          </a:p>
        </p:txBody>
      </p:sp>
      <p:sp>
        <p:nvSpPr>
          <p:cNvPr id="218" name="Bronchiectasi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Bronchiectasis</a:t>
            </a:r>
          </a:p>
        </p:txBody>
      </p:sp>
    </p:spTree>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22" name="Rectangle"/>
          <p:cNvSpPr/>
          <p:nvPr/>
        </p:nvSpPr>
        <p:spPr>
          <a:xfrm>
            <a:off x="-1" y="-1"/>
            <a:ext cx="9144002" cy="6172202"/>
          </a:xfrm>
          <a:prstGeom prst="rect">
            <a:avLst/>
          </a:prstGeom>
          <a:solidFill>
            <a:srgbClr val="000000"/>
          </a:solidFill>
          <a:ln w="12700">
            <a:miter lim="400000"/>
          </a:ln>
        </p:spPr>
        <p:txBody>
          <a:bodyPr lIns="45719" rIns="45719"/>
          <a:lstStyle/>
          <a:p>
            <a:pPr>
              <a:lnSpc>
                <a:spcPct val="90000"/>
              </a:lnSpc>
              <a:spcBef>
                <a:spcPts val="1400"/>
              </a:spcBef>
              <a:defRPr sz="600">
                <a:solidFill>
                  <a:srgbClr val="FFFFFF"/>
                </a:solidFill>
                <a:latin typeface="Calibri"/>
                <a:ea typeface="Calibri"/>
                <a:cs typeface="Calibri"/>
                <a:sym typeface="Calibri"/>
              </a:defRPr>
            </a:pPr>
            <a:endParaRPr/>
          </a:p>
        </p:txBody>
      </p:sp>
      <p:sp>
        <p:nvSpPr>
          <p:cNvPr id="223" name="Bronchiectasi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Bronchiectasis</a:t>
            </a:r>
          </a:p>
        </p:txBody>
      </p:sp>
      <p:pic>
        <p:nvPicPr>
          <p:cNvPr id="224" name="image.png" descr="image.png"/>
          <p:cNvPicPr>
            <a:picLocks noChangeAspect="1"/>
          </p:cNvPicPr>
          <p:nvPr/>
        </p:nvPicPr>
        <p:blipFill>
          <a:blip r:embed="rId2"/>
          <a:srcRect l="1199" r="1" b="10023"/>
          <a:stretch>
            <a:fillRect/>
          </a:stretch>
        </p:blipFill>
        <p:spPr>
          <a:xfrm>
            <a:off x="1981199" y="0"/>
            <a:ext cx="5227639" cy="6170613"/>
          </a:xfrm>
          <a:prstGeom prst="rect">
            <a:avLst/>
          </a:prstGeom>
          <a:ln w="12700">
            <a:miter lim="400000"/>
          </a:ln>
        </p:spPr>
      </p:pic>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 name="Acute respiratory distress syndrome…"/>
          <p:cNvSpPr txBox="1">
            <a:spLocks noGrp="1"/>
          </p:cNvSpPr>
          <p:nvPr>
            <p:ph type="body" sz="quarter" idx="4294967295"/>
          </p:nvPr>
        </p:nvSpPr>
        <p:spPr>
          <a:xfrm>
            <a:off x="1930400" y="2082800"/>
            <a:ext cx="6324600" cy="1816100"/>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Obstructive lung diseases</a:t>
            </a:r>
          </a:p>
          <a:p>
            <a:pPr>
              <a:spcBef>
                <a:spcPts val="1600"/>
              </a:spcBef>
              <a:buClr>
                <a:srgbClr val="73B83D"/>
              </a:buClr>
              <a:buSzPct val="90000"/>
              <a:buFont typeface="Times Roman"/>
              <a:buChar char="•"/>
              <a:defRPr sz="2800">
                <a:latin typeface="Calibri"/>
                <a:ea typeface="Calibri"/>
                <a:cs typeface="Calibri"/>
                <a:sym typeface="Calibri"/>
              </a:defRPr>
            </a:pPr>
            <a:r>
              <a:t>Restrictive lung diseases</a:t>
            </a:r>
          </a:p>
        </p:txBody>
      </p:sp>
      <p:sp>
        <p:nvSpPr>
          <p:cNvPr id="227"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228"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 name="Patchy, progressive lung fibrosis…"/>
          <p:cNvSpPr txBox="1">
            <a:spLocks noGrp="1"/>
          </p:cNvSpPr>
          <p:nvPr>
            <p:ph type="body" sz="half" idx="4294967295"/>
          </p:nvPr>
        </p:nvSpPr>
        <p:spPr>
          <a:xfrm>
            <a:off x="1371600" y="2286000"/>
            <a:ext cx="6858000" cy="3108325"/>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Patchy, progressive lung fibrosis </a:t>
            </a:r>
          </a:p>
          <a:p>
            <a:pPr>
              <a:spcBef>
                <a:spcPts val="1600"/>
              </a:spcBef>
              <a:buClr>
                <a:srgbClr val="73B83D"/>
              </a:buClr>
              <a:buSzPct val="90000"/>
              <a:buFont typeface="Times Roman"/>
              <a:buChar char="•"/>
              <a:defRPr sz="2800">
                <a:latin typeface="Calibri"/>
                <a:ea typeface="Calibri"/>
                <a:cs typeface="Calibri"/>
                <a:sym typeface="Calibri"/>
              </a:defRPr>
            </a:pPr>
            <a:r>
              <a:t>Symptoms: gradual onset cough, dyspnea. Respiratory failure and cor pulmonale within about 3 years</a:t>
            </a:r>
          </a:p>
          <a:p>
            <a:pPr>
              <a:spcBef>
                <a:spcPts val="1600"/>
              </a:spcBef>
              <a:buClr>
                <a:srgbClr val="73B83D"/>
              </a:buClr>
              <a:buSzPct val="90000"/>
              <a:buFont typeface="Times Roman"/>
              <a:buChar char="•"/>
              <a:defRPr sz="2800">
                <a:latin typeface="Calibri"/>
                <a:ea typeface="Calibri"/>
                <a:cs typeface="Calibri"/>
                <a:sym typeface="Calibri"/>
              </a:defRPr>
            </a:pPr>
            <a:r>
              <a:t>Radiologic and histologic term: “usual interstitial pneumonia”</a:t>
            </a:r>
          </a:p>
        </p:txBody>
      </p:sp>
      <p:sp>
        <p:nvSpPr>
          <p:cNvPr id="231" name="Idiopathic pulmonary fibrosi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Idiopathic pulmonary fibrosis</a:t>
            </a:r>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3" name="IPF: fibrotic lung"/>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IPF: fibrotic lung</a:t>
            </a:r>
          </a:p>
        </p:txBody>
      </p:sp>
      <p:pic>
        <p:nvPicPr>
          <p:cNvPr id="234" name="7FF2B.jpeg" descr="7FF2B.jpeg"/>
          <p:cNvPicPr>
            <a:picLocks noChangeAspect="1"/>
          </p:cNvPicPr>
          <p:nvPr/>
        </p:nvPicPr>
        <p:blipFill>
          <a:blip r:embed="rId2"/>
          <a:srcRect l="520" r="9263" b="21266"/>
          <a:stretch>
            <a:fillRect/>
          </a:stretch>
        </p:blipFill>
        <p:spPr>
          <a:xfrm>
            <a:off x="-1" y="-1"/>
            <a:ext cx="9144001" cy="6172201"/>
          </a:xfrm>
          <a:prstGeom prst="rect">
            <a:avLst/>
          </a:prstGeom>
          <a:ln w="12700">
            <a:miter lim="400000"/>
          </a:ln>
        </p:spPr>
      </p:pic>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36" name="IPF: tons of fibrosi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IPF: tons of fibrosis</a:t>
            </a:r>
          </a:p>
        </p:txBody>
      </p:sp>
      <p:pic>
        <p:nvPicPr>
          <p:cNvPr id="237" name="lung-usualinterstitialpneumonia-uip-1" descr="lung-usualinterstitialpneumonia-uip-1"/>
          <p:cNvPicPr>
            <a:picLocks noChangeAspect="1"/>
          </p:cNvPicPr>
          <p:nvPr/>
        </p:nvPicPr>
        <p:blipFill>
          <a:blip r:embed="rId2"/>
          <a:srcRect r="3277"/>
          <a:stretch>
            <a:fillRect/>
          </a:stretch>
        </p:blipFill>
        <p:spPr>
          <a:xfrm>
            <a:off x="-1" y="0"/>
            <a:ext cx="9144001" cy="6172200"/>
          </a:xfrm>
          <a:prstGeom prst="rect">
            <a:avLst/>
          </a:prstGeom>
          <a:ln w="12700">
            <a:miter lim="400000"/>
          </a:ln>
        </p:spPr>
      </p:pic>
      <p:sp>
        <p:nvSpPr>
          <p:cNvPr id="238" name="Line"/>
          <p:cNvSpPr/>
          <p:nvPr/>
        </p:nvSpPr>
        <p:spPr>
          <a:xfrm flipV="1">
            <a:off x="5638799" y="4419599"/>
            <a:ext cx="990601" cy="1905002"/>
          </a:xfrm>
          <a:prstGeom prst="line">
            <a:avLst/>
          </a:prstGeom>
          <a:ln w="28575">
            <a:solidFill>
              <a:srgbClr val="000000"/>
            </a:solidFill>
            <a:tailEnd type="triangle"/>
          </a:ln>
        </p:spPr>
        <p:txBody>
          <a:bodyPr lIns="45719" rIns="45719"/>
          <a:lstStyle/>
          <a:p>
            <a:pPr>
              <a:defRPr>
                <a:solidFill>
                  <a:srgbClr val="FFFFFF"/>
                </a:solidFill>
              </a:defRPr>
            </a:pPr>
            <a:endParaRPr/>
          </a:p>
        </p:txBody>
      </p:sp>
      <p:sp>
        <p:nvSpPr>
          <p:cNvPr id="239" name="Line"/>
          <p:cNvSpPr/>
          <p:nvPr/>
        </p:nvSpPr>
        <p:spPr>
          <a:xfrm flipH="1" flipV="1">
            <a:off x="2362199" y="4343400"/>
            <a:ext cx="2819402" cy="1981200"/>
          </a:xfrm>
          <a:prstGeom prst="line">
            <a:avLst/>
          </a:prstGeom>
          <a:ln w="28575">
            <a:solidFill>
              <a:srgbClr val="000000"/>
            </a:solidFill>
            <a:tailEnd type="triangle"/>
          </a:ln>
        </p:spPr>
        <p:txBody>
          <a:bodyPr lIns="45719" rIns="45719"/>
          <a:lstStyle/>
          <a:p>
            <a:pPr>
              <a:defRPr>
                <a:solidFill>
                  <a:srgbClr val="FFFFFF"/>
                </a:solidFill>
              </a:defRPr>
            </a:pPr>
            <a:endParaRPr/>
          </a:p>
        </p:txBody>
      </p:sp>
    </p:spTree>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Disorders caused by inhalation of mineral dusts…"/>
          <p:cNvSpPr txBox="1">
            <a:spLocks noGrp="1"/>
          </p:cNvSpPr>
          <p:nvPr>
            <p:ph type="body" idx="4294967295"/>
          </p:nvPr>
        </p:nvSpPr>
        <p:spPr>
          <a:xfrm>
            <a:off x="838200" y="2043112"/>
            <a:ext cx="7848600" cy="3367088"/>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Disorders caused by inhalation of mineral dusts</a:t>
            </a:r>
          </a:p>
          <a:p>
            <a:pPr>
              <a:spcBef>
                <a:spcPts val="1600"/>
              </a:spcBef>
              <a:buClr>
                <a:srgbClr val="73B83D"/>
              </a:buClr>
              <a:buSzPct val="90000"/>
              <a:buFont typeface="Times Roman"/>
              <a:buChar char="•"/>
              <a:defRPr sz="2800">
                <a:latin typeface="Calibri"/>
                <a:ea typeface="Calibri"/>
                <a:cs typeface="Calibri"/>
                <a:sym typeface="Calibri"/>
              </a:defRPr>
            </a:pPr>
            <a:r>
              <a:t>Size matters (1-5 μm particles are worst)</a:t>
            </a:r>
          </a:p>
          <a:p>
            <a:pPr>
              <a:spcBef>
                <a:spcPts val="1600"/>
              </a:spcBef>
              <a:buClr>
                <a:srgbClr val="73B83D"/>
              </a:buClr>
              <a:buSzPct val="90000"/>
              <a:buFont typeface="Times Roman"/>
              <a:buChar char="•"/>
              <a:defRPr sz="2800">
                <a:latin typeface="Calibri"/>
                <a:ea typeface="Calibri"/>
                <a:cs typeface="Calibri"/>
                <a:sym typeface="Calibri"/>
              </a:defRPr>
            </a:pPr>
            <a:r>
              <a:t>Three main dust particles:</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Carbon (coal workers)</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Silica (sandblasting, mining, ceramics)</a:t>
            </a:r>
          </a:p>
          <a:p>
            <a:pPr marL="742950" lvl="1" indent="-285750">
              <a:spcBef>
                <a:spcPts val="600"/>
              </a:spcBef>
              <a:buClr>
                <a:srgbClr val="E56900"/>
              </a:buClr>
              <a:buSzPct val="90000"/>
              <a:buFont typeface="Times Roman"/>
              <a:buChar char="•"/>
              <a:defRPr sz="2800">
                <a:latin typeface="Calibri"/>
                <a:ea typeface="Calibri"/>
                <a:cs typeface="Calibri"/>
                <a:sym typeface="Calibri"/>
              </a:defRPr>
            </a:pPr>
            <a:r>
              <a:t>Asbestos (mining, insulation removal)</a:t>
            </a:r>
          </a:p>
        </p:txBody>
      </p:sp>
      <p:sp>
        <p:nvSpPr>
          <p:cNvPr id="242" name="Pneumoconiose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Pneumoconioses</a:t>
            </a:r>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44" name="Asbestos fiber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Asbestos fibers</a:t>
            </a:r>
          </a:p>
        </p:txBody>
      </p:sp>
      <p:pic>
        <p:nvPicPr>
          <p:cNvPr id="245" name="image.png" descr="image.png"/>
          <p:cNvPicPr>
            <a:picLocks noChangeAspect="1"/>
          </p:cNvPicPr>
          <p:nvPr/>
        </p:nvPicPr>
        <p:blipFill>
          <a:blip r:embed="rId2"/>
          <a:srcRect b="5287"/>
          <a:stretch>
            <a:fillRect/>
          </a:stretch>
        </p:blipFill>
        <p:spPr>
          <a:xfrm>
            <a:off x="0" y="-1"/>
            <a:ext cx="9144000" cy="6170614"/>
          </a:xfrm>
          <a:prstGeom prst="rect">
            <a:avLst/>
          </a:prstGeom>
          <a:ln w="12700">
            <a:miter lim="400000"/>
          </a:ln>
        </p:spPr>
      </p:pic>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7" name="Acute respiratory distress syndrome…"/>
          <p:cNvSpPr txBox="1">
            <a:spLocks noGrp="1"/>
          </p:cNvSpPr>
          <p:nvPr>
            <p:ph type="body" sz="half" idx="4294967295"/>
          </p:nvPr>
        </p:nvSpPr>
        <p:spPr>
          <a:xfrm>
            <a:off x="1930400" y="2084387"/>
            <a:ext cx="6096000" cy="2462214"/>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Obstructive lung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Restrictive lung diseases</a:t>
            </a:r>
          </a:p>
          <a:p>
            <a:pPr>
              <a:spcBef>
                <a:spcPts val="1600"/>
              </a:spcBef>
              <a:buClr>
                <a:srgbClr val="73B83D"/>
              </a:buClr>
              <a:buSzPct val="90000"/>
              <a:buFont typeface="Times Roman"/>
              <a:buChar char="•"/>
              <a:defRPr sz="2800">
                <a:latin typeface="Calibri"/>
                <a:ea typeface="Calibri"/>
                <a:cs typeface="Calibri"/>
                <a:sym typeface="Calibri"/>
              </a:defRPr>
            </a:pPr>
            <a:r>
              <a:t>Vascular diseases</a:t>
            </a:r>
          </a:p>
        </p:txBody>
      </p:sp>
      <p:sp>
        <p:nvSpPr>
          <p:cNvPr id="248"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249"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 name="Most arise from leg veins…"/>
          <p:cNvSpPr txBox="1">
            <a:spLocks noGrp="1"/>
          </p:cNvSpPr>
          <p:nvPr>
            <p:ph type="body" idx="4294967295"/>
          </p:nvPr>
        </p:nvSpPr>
        <p:spPr>
          <a:xfrm>
            <a:off x="1028700" y="1981200"/>
            <a:ext cx="7086600" cy="3754438"/>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Most arise from leg veins</a:t>
            </a:r>
          </a:p>
          <a:p>
            <a:pPr>
              <a:spcBef>
                <a:spcPts val="1600"/>
              </a:spcBef>
              <a:buClr>
                <a:srgbClr val="73B83D"/>
              </a:buClr>
              <a:buSzPct val="90000"/>
              <a:buFont typeface="Times Roman"/>
              <a:buChar char="•"/>
              <a:defRPr sz="2800">
                <a:latin typeface="Calibri"/>
                <a:ea typeface="Calibri"/>
                <a:cs typeface="Calibri"/>
                <a:sym typeface="Calibri"/>
              </a:defRPr>
            </a:pPr>
            <a:r>
              <a:t>Small emboli may be asymptomatic, cause infarction, or cause hemoptysis</a:t>
            </a:r>
          </a:p>
          <a:p>
            <a:pPr>
              <a:spcBef>
                <a:spcPts val="1600"/>
              </a:spcBef>
              <a:buClr>
                <a:srgbClr val="73B83D"/>
              </a:buClr>
              <a:buSzPct val="90000"/>
              <a:buFont typeface="Times Roman"/>
              <a:buChar char="•"/>
              <a:defRPr sz="2800">
                <a:latin typeface="Calibri"/>
                <a:ea typeface="Calibri"/>
                <a:cs typeface="Calibri"/>
                <a:sym typeface="Calibri"/>
              </a:defRPr>
            </a:pPr>
            <a:r>
              <a:t>Medium-sized emboli (less common) cause shortness of breath and infarction</a:t>
            </a:r>
          </a:p>
          <a:p>
            <a:pPr>
              <a:spcBef>
                <a:spcPts val="1600"/>
              </a:spcBef>
              <a:buClr>
                <a:srgbClr val="73B83D"/>
              </a:buClr>
              <a:buSzPct val="90000"/>
              <a:buFont typeface="Times Roman"/>
              <a:buChar char="•"/>
              <a:defRPr sz="2800">
                <a:latin typeface="Calibri"/>
                <a:ea typeface="Calibri"/>
                <a:cs typeface="Calibri"/>
                <a:sym typeface="Calibri"/>
              </a:defRPr>
            </a:pPr>
            <a:r>
              <a:t>Large emboli (even less common) can cause sudden death</a:t>
            </a:r>
          </a:p>
        </p:txBody>
      </p:sp>
      <p:sp>
        <p:nvSpPr>
          <p:cNvPr id="252" name="Pulmonary embolism"/>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Pulmonary embolism</a:t>
            </a: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4" name="Pulmonary embolism"/>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Pulmonary embolism</a:t>
            </a:r>
          </a:p>
        </p:txBody>
      </p:sp>
      <p:pic>
        <p:nvPicPr>
          <p:cNvPr id="255" name="image.png" descr="image.png"/>
          <p:cNvPicPr>
            <a:picLocks noChangeAspect="1"/>
          </p:cNvPicPr>
          <p:nvPr/>
        </p:nvPicPr>
        <p:blipFill>
          <a:blip r:embed="rId2"/>
          <a:srcRect t="2873" r="3999"/>
          <a:stretch>
            <a:fillRect/>
          </a:stretch>
        </p:blipFill>
        <p:spPr>
          <a:xfrm rot="10800000">
            <a:off x="-1" y="0"/>
            <a:ext cx="9144001" cy="6170613"/>
          </a:xfrm>
          <a:prstGeom prst="rect">
            <a:avLst/>
          </a:prstGeom>
          <a:ln w="12700">
            <a:miter lim="400000"/>
          </a:ln>
        </p:spPr>
      </p:pic>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57" name="Pulmonary infarct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Pulmonary infarcts</a:t>
            </a:r>
          </a:p>
        </p:txBody>
      </p:sp>
      <p:pic>
        <p:nvPicPr>
          <p:cNvPr id="258" name="image.png" descr="image.png"/>
          <p:cNvPicPr>
            <a:picLocks noChangeAspect="1"/>
          </p:cNvPicPr>
          <p:nvPr/>
        </p:nvPicPr>
        <p:blipFill>
          <a:blip r:embed="rId2"/>
          <a:stretch>
            <a:fillRect/>
          </a:stretch>
        </p:blipFill>
        <p:spPr>
          <a:xfrm>
            <a:off x="0" y="228600"/>
            <a:ext cx="9258300" cy="5943600"/>
          </a:xfrm>
          <a:prstGeom prst="rect">
            <a:avLst/>
          </a:prstGeom>
          <a:ln w="12700">
            <a:miter lim="400000"/>
          </a:ln>
        </p:spPr>
      </p:pic>
    </p:spTree>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 name="Acute respiratory distress syndrome…"/>
          <p:cNvSpPr txBox="1">
            <a:spLocks noGrp="1"/>
          </p:cNvSpPr>
          <p:nvPr>
            <p:ph type="body" sz="half" idx="4294967295"/>
          </p:nvPr>
        </p:nvSpPr>
        <p:spPr>
          <a:xfrm>
            <a:off x="1930400" y="2073275"/>
            <a:ext cx="6324600" cy="3108325"/>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Obstructive lung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Restrictive lung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Vascular diseases</a:t>
            </a:r>
          </a:p>
          <a:p>
            <a:pPr>
              <a:spcBef>
                <a:spcPts val="1600"/>
              </a:spcBef>
              <a:buClr>
                <a:srgbClr val="73B83D"/>
              </a:buClr>
              <a:buSzPct val="90000"/>
              <a:buFont typeface="Times Roman"/>
              <a:buChar char="•"/>
              <a:defRPr sz="2800">
                <a:latin typeface="Calibri"/>
                <a:ea typeface="Calibri"/>
                <a:cs typeface="Calibri"/>
                <a:sym typeface="Calibri"/>
              </a:defRPr>
            </a:pPr>
            <a:r>
              <a:t>Infections</a:t>
            </a:r>
          </a:p>
        </p:txBody>
      </p:sp>
      <p:sp>
        <p:nvSpPr>
          <p:cNvPr id="261"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262"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1/6 of all deaths in the US!…"/>
          <p:cNvSpPr txBox="1"/>
          <p:nvPr/>
        </p:nvSpPr>
        <p:spPr>
          <a:xfrm>
            <a:off x="2255520" y="2286000"/>
            <a:ext cx="4937760" cy="28840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1/6 of all deaths in the US!</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Can be acute or chronic</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Causes: bacteria, viruses</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Different anatomic patterns</a:t>
            </a:r>
          </a:p>
          <a:p>
            <a:pPr marL="342900" indent="-342900">
              <a:lnSpc>
                <a:spcPct val="90000"/>
              </a:lnSpc>
              <a:spcBef>
                <a:spcPts val="1600"/>
              </a:spcBef>
              <a:buClr>
                <a:srgbClr val="73B83D"/>
              </a:buClr>
              <a:buSzPct val="90000"/>
              <a:buFont typeface="Times Roman"/>
              <a:buChar char="•"/>
              <a:defRPr>
                <a:solidFill>
                  <a:srgbClr val="FFFFFF"/>
                </a:solidFill>
                <a:latin typeface="Calibri"/>
                <a:ea typeface="Calibri"/>
                <a:cs typeface="Calibri"/>
                <a:sym typeface="Calibri"/>
              </a:defRPr>
            </a:pPr>
            <a:r>
              <a:t>Different clinical settings</a:t>
            </a:r>
          </a:p>
        </p:txBody>
      </p:sp>
      <p:sp>
        <p:nvSpPr>
          <p:cNvPr id="267" name="Pneumonia"/>
          <p:cNvSpPr txBox="1"/>
          <p:nvPr/>
        </p:nvSpPr>
        <p:spPr>
          <a:xfrm>
            <a:off x="731837" y="677514"/>
            <a:ext cx="7680326" cy="549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spAutoFit/>
          </a:bodyPr>
          <a:lstStyle>
            <a:lvl1pPr algn="ctr">
              <a:lnSpc>
                <a:spcPct val="90000"/>
              </a:lnSpc>
              <a:defRPr sz="3600">
                <a:solidFill>
                  <a:srgbClr val="E56900"/>
                </a:solidFill>
                <a:latin typeface="Calibri"/>
                <a:ea typeface="Calibri"/>
                <a:cs typeface="Calibri"/>
                <a:sym typeface="Calibri"/>
              </a:defRPr>
            </a:lvl1pPr>
          </a:lstStyle>
          <a:p>
            <a:r>
              <a:t>Pneumonia</a:t>
            </a:r>
          </a:p>
        </p:txBody>
      </p:sp>
    </p:spTree>
  </p:cSld>
  <p:clrMapOvr>
    <a:masterClrMapping/>
  </p:clrMapOvr>
  <p:transition spd="med"/>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 name="Community-acquired…"/>
          <p:cNvSpPr txBox="1"/>
          <p:nvPr/>
        </p:nvSpPr>
        <p:spPr>
          <a:xfrm>
            <a:off x="731519" y="1600200"/>
            <a:ext cx="3947161" cy="187972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Community-acquired </a:t>
            </a:r>
          </a:p>
          <a:p>
            <a:pPr>
              <a:lnSpc>
                <a:spcPct val="90000"/>
              </a:lnSpc>
              <a:spcBef>
                <a:spcPts val="600"/>
              </a:spcBef>
              <a:buClr>
                <a:srgbClr val="73B83D"/>
              </a:buClr>
              <a:buSzPct val="90000"/>
              <a:buChar char="•"/>
              <a:defRPr sz="2400" i="1">
                <a:solidFill>
                  <a:srgbClr val="FFFFFF"/>
                </a:solidFill>
                <a:latin typeface="Calibri"/>
                <a:ea typeface="Calibri"/>
                <a:cs typeface="Calibri"/>
                <a:sym typeface="Calibri"/>
              </a:defRPr>
            </a:pPr>
            <a:r>
              <a:t>Streptococcus pneumoniae</a:t>
            </a:r>
          </a:p>
          <a:p>
            <a:pPr>
              <a:lnSpc>
                <a:spcPct val="90000"/>
              </a:lnSpc>
              <a:buClr>
                <a:srgbClr val="73B83D"/>
              </a:buClr>
              <a:buSzPct val="90000"/>
              <a:buChar char="•"/>
              <a:defRPr sz="2400" i="1">
                <a:solidFill>
                  <a:srgbClr val="FFFFFF"/>
                </a:solidFill>
                <a:latin typeface="Calibri"/>
                <a:ea typeface="Calibri"/>
                <a:cs typeface="Calibri"/>
                <a:sym typeface="Calibri"/>
              </a:defRPr>
            </a:pPr>
            <a:r>
              <a:t>Haemophilus influenzae</a:t>
            </a:r>
          </a:p>
          <a:p>
            <a:pPr>
              <a:lnSpc>
                <a:spcPct val="90000"/>
              </a:lnSpc>
              <a:buClr>
                <a:srgbClr val="73B83D"/>
              </a:buClr>
              <a:buSzPct val="90000"/>
              <a:buChar char="•"/>
              <a:defRPr sz="2400" i="1">
                <a:solidFill>
                  <a:srgbClr val="FFFFFF"/>
                </a:solidFill>
                <a:latin typeface="Calibri"/>
                <a:ea typeface="Calibri"/>
                <a:cs typeface="Calibri"/>
                <a:sym typeface="Calibri"/>
              </a:defRPr>
            </a:pPr>
            <a:r>
              <a:t>Mycoplasma pneumoniae</a:t>
            </a:r>
          </a:p>
          <a:p>
            <a:pPr>
              <a:lnSpc>
                <a:spcPct val="90000"/>
              </a:lnSpc>
              <a:buClr>
                <a:srgbClr val="73B83D"/>
              </a:buClr>
              <a:buSzPct val="90000"/>
              <a:buChar char="•"/>
              <a:defRPr sz="2400" i="1">
                <a:solidFill>
                  <a:srgbClr val="FFFFFF"/>
                </a:solidFill>
                <a:latin typeface="Calibri"/>
                <a:ea typeface="Calibri"/>
                <a:cs typeface="Calibri"/>
                <a:sym typeface="Calibri"/>
              </a:defRPr>
            </a:pPr>
            <a:r>
              <a:t>viruses</a:t>
            </a:r>
          </a:p>
        </p:txBody>
      </p:sp>
      <p:sp>
        <p:nvSpPr>
          <p:cNvPr id="270" name="Typical bugs in different clinical settings"/>
          <p:cNvSpPr txBox="1"/>
          <p:nvPr/>
        </p:nvSpPr>
        <p:spPr>
          <a:xfrm>
            <a:off x="731837" y="677514"/>
            <a:ext cx="7680326" cy="54997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spAutoFit/>
          </a:bodyPr>
          <a:lstStyle>
            <a:lvl1pPr algn="ctr">
              <a:lnSpc>
                <a:spcPct val="90000"/>
              </a:lnSpc>
              <a:defRPr sz="3600">
                <a:solidFill>
                  <a:srgbClr val="E56900"/>
                </a:solidFill>
                <a:latin typeface="Calibri"/>
                <a:ea typeface="Calibri"/>
                <a:cs typeface="Calibri"/>
                <a:sym typeface="Calibri"/>
              </a:defRPr>
            </a:lvl1pPr>
          </a:lstStyle>
          <a:p>
            <a:r>
              <a:t>Typical bugs in different clinical settings</a:t>
            </a:r>
          </a:p>
        </p:txBody>
      </p:sp>
      <p:sp>
        <p:nvSpPr>
          <p:cNvPr id="271" name="Nosocomial…"/>
          <p:cNvSpPr txBox="1"/>
          <p:nvPr/>
        </p:nvSpPr>
        <p:spPr>
          <a:xfrm>
            <a:off x="731519" y="3836987"/>
            <a:ext cx="3718561" cy="12033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Nosocomial</a:t>
            </a:r>
          </a:p>
          <a:p>
            <a:pPr>
              <a:lnSpc>
                <a:spcPct val="90000"/>
              </a:lnSpc>
              <a:spcBef>
                <a:spcPts val="600"/>
              </a:spcBef>
              <a:buClr>
                <a:srgbClr val="73B83D"/>
              </a:buClr>
              <a:buSzPct val="90000"/>
              <a:buChar char="•"/>
              <a:defRPr sz="2400">
                <a:solidFill>
                  <a:srgbClr val="FFFFFF"/>
                </a:solidFill>
                <a:latin typeface="Calibri"/>
                <a:ea typeface="Calibri"/>
                <a:cs typeface="Calibri"/>
                <a:sym typeface="Calibri"/>
              </a:defRPr>
            </a:pPr>
            <a:r>
              <a:t>gram-negative rods</a:t>
            </a:r>
          </a:p>
          <a:p>
            <a:pPr>
              <a:lnSpc>
                <a:spcPct val="90000"/>
              </a:lnSpc>
              <a:buClr>
                <a:srgbClr val="73B83D"/>
              </a:buClr>
              <a:buSzPct val="90000"/>
              <a:buChar char="•"/>
              <a:defRPr sz="2400" i="1">
                <a:solidFill>
                  <a:srgbClr val="FFFFFF"/>
                </a:solidFill>
                <a:latin typeface="Calibri"/>
                <a:ea typeface="Calibri"/>
                <a:cs typeface="Calibri"/>
                <a:sym typeface="Calibri"/>
              </a:defRPr>
            </a:pPr>
            <a:r>
              <a:t>Staphylococcus aureus</a:t>
            </a:r>
          </a:p>
        </p:txBody>
      </p:sp>
      <p:sp>
        <p:nvSpPr>
          <p:cNvPr id="272" name="Aspiration…"/>
          <p:cNvSpPr txBox="1"/>
          <p:nvPr/>
        </p:nvSpPr>
        <p:spPr>
          <a:xfrm>
            <a:off x="731519" y="5410200"/>
            <a:ext cx="3794761" cy="8651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Aspiration</a:t>
            </a:r>
          </a:p>
          <a:p>
            <a:pPr>
              <a:lnSpc>
                <a:spcPct val="90000"/>
              </a:lnSpc>
              <a:spcBef>
                <a:spcPts val="600"/>
              </a:spcBef>
              <a:buClr>
                <a:srgbClr val="73B83D"/>
              </a:buClr>
              <a:buSzPct val="90000"/>
              <a:buChar char="•"/>
              <a:defRPr sz="2400">
                <a:solidFill>
                  <a:srgbClr val="FFFFFF"/>
                </a:solidFill>
                <a:latin typeface="Calibri"/>
                <a:ea typeface="Calibri"/>
                <a:cs typeface="Calibri"/>
                <a:sym typeface="Calibri"/>
              </a:defRPr>
            </a:pPr>
            <a:r>
              <a:t>Anaerobic bacteria</a:t>
            </a:r>
          </a:p>
        </p:txBody>
      </p:sp>
      <p:sp>
        <p:nvSpPr>
          <p:cNvPr id="273" name="Immunocompromised…"/>
          <p:cNvSpPr txBox="1"/>
          <p:nvPr/>
        </p:nvSpPr>
        <p:spPr>
          <a:xfrm>
            <a:off x="4846320" y="1600200"/>
            <a:ext cx="3947160" cy="154153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Immunocompromised</a:t>
            </a:r>
          </a:p>
          <a:p>
            <a:pPr>
              <a:lnSpc>
                <a:spcPct val="90000"/>
              </a:lnSpc>
              <a:spcBef>
                <a:spcPts val="600"/>
              </a:spcBef>
              <a:buClr>
                <a:srgbClr val="73B83D"/>
              </a:buClr>
              <a:buSzPct val="90000"/>
              <a:buChar char="•"/>
              <a:defRPr sz="2400">
                <a:solidFill>
                  <a:srgbClr val="FFFFFF"/>
                </a:solidFill>
                <a:latin typeface="Calibri"/>
                <a:ea typeface="Calibri"/>
                <a:cs typeface="Calibri"/>
                <a:sym typeface="Calibri"/>
              </a:defRPr>
            </a:pPr>
            <a:r>
              <a:t>Cytomegalovirus</a:t>
            </a:r>
          </a:p>
          <a:p>
            <a:pPr>
              <a:lnSpc>
                <a:spcPct val="90000"/>
              </a:lnSpc>
              <a:buClr>
                <a:srgbClr val="73B83D"/>
              </a:buClr>
              <a:buSzPct val="90000"/>
              <a:buChar char="•"/>
              <a:defRPr sz="2400" i="1">
                <a:solidFill>
                  <a:srgbClr val="FFFFFF"/>
                </a:solidFill>
                <a:latin typeface="Calibri"/>
                <a:ea typeface="Calibri"/>
                <a:cs typeface="Calibri"/>
                <a:sym typeface="Calibri"/>
              </a:defRPr>
            </a:pPr>
            <a:r>
              <a:t>Pneumocystis jiroveci</a:t>
            </a:r>
          </a:p>
          <a:p>
            <a:pPr>
              <a:lnSpc>
                <a:spcPct val="90000"/>
              </a:lnSpc>
              <a:buClr>
                <a:srgbClr val="73B83D"/>
              </a:buClr>
              <a:buSzPct val="90000"/>
              <a:buChar char="•"/>
              <a:defRPr sz="2400" i="1">
                <a:solidFill>
                  <a:srgbClr val="FFFFFF"/>
                </a:solidFill>
                <a:latin typeface="Calibri"/>
                <a:ea typeface="Calibri"/>
                <a:cs typeface="Calibri"/>
                <a:sym typeface="Calibri"/>
              </a:defRPr>
            </a:pPr>
            <a:r>
              <a:t>Aspergillus</a:t>
            </a:r>
          </a:p>
        </p:txBody>
      </p:sp>
      <p:sp>
        <p:nvSpPr>
          <p:cNvPr id="274" name="Chronic…"/>
          <p:cNvSpPr txBox="1"/>
          <p:nvPr/>
        </p:nvSpPr>
        <p:spPr>
          <a:xfrm>
            <a:off x="4846320" y="3836987"/>
            <a:ext cx="3947160" cy="112713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Chronic</a:t>
            </a:r>
          </a:p>
          <a:p>
            <a:pPr>
              <a:lnSpc>
                <a:spcPct val="90000"/>
              </a:lnSpc>
              <a:buClr>
                <a:srgbClr val="73B83D"/>
              </a:buClr>
              <a:buSzPct val="90000"/>
              <a:buChar char="•"/>
              <a:defRPr sz="2400" i="1">
                <a:solidFill>
                  <a:srgbClr val="FFFFFF"/>
                </a:solidFill>
                <a:latin typeface="Calibri"/>
                <a:ea typeface="Calibri"/>
                <a:cs typeface="Calibri"/>
                <a:sym typeface="Calibri"/>
              </a:defRPr>
            </a:pPr>
            <a:r>
              <a:t>Mycobacterium tuberculosis</a:t>
            </a:r>
          </a:p>
          <a:p>
            <a:pPr>
              <a:lnSpc>
                <a:spcPct val="90000"/>
              </a:lnSpc>
              <a:buClr>
                <a:srgbClr val="73B83D"/>
              </a:buClr>
              <a:buSzPct val="90000"/>
              <a:buChar char="•"/>
              <a:defRPr sz="2400" i="1">
                <a:solidFill>
                  <a:srgbClr val="FFFFFF"/>
                </a:solidFill>
                <a:latin typeface="Calibri"/>
                <a:ea typeface="Calibri"/>
                <a:cs typeface="Calibri"/>
                <a:sym typeface="Calibri"/>
              </a:defRPr>
            </a:pPr>
            <a:r>
              <a:t>Histoplasma capsulatum</a:t>
            </a:r>
          </a:p>
        </p:txBody>
      </p:sp>
    </p:spTree>
  </p:cSld>
  <p:clrMapOvr>
    <a:masterClrMapping/>
  </p:clrMapOvr>
  <p:transition spd="med"/>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 name="Alveolar…"/>
          <p:cNvSpPr txBox="1"/>
          <p:nvPr/>
        </p:nvSpPr>
        <p:spPr>
          <a:xfrm>
            <a:off x="502919" y="2906712"/>
            <a:ext cx="4023361" cy="167793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Alveolar</a:t>
            </a:r>
          </a:p>
          <a:p>
            <a:pPr>
              <a:spcBef>
                <a:spcPts val="400"/>
              </a:spcBef>
              <a:buClr>
                <a:srgbClr val="73B83D"/>
              </a:buClr>
              <a:buSzPct val="90000"/>
              <a:buFont typeface="Times Roman"/>
              <a:buChar char="•"/>
              <a:defRPr sz="2400" i="1">
                <a:solidFill>
                  <a:srgbClr val="FFFFFF"/>
                </a:solidFill>
                <a:latin typeface="Calibri"/>
                <a:ea typeface="Calibri"/>
                <a:cs typeface="Calibri"/>
                <a:sym typeface="Calibri"/>
              </a:defRPr>
            </a:pPr>
            <a:r>
              <a:t>Streptococcus pneumoniae</a:t>
            </a:r>
            <a:r>
              <a:rPr>
                <a:solidFill>
                  <a:srgbClr val="E56900"/>
                </a:solidFill>
              </a:rPr>
              <a:t>*</a:t>
            </a:r>
          </a:p>
          <a:p>
            <a:pPr>
              <a:spcBef>
                <a:spcPts val="400"/>
              </a:spcBef>
              <a:buClr>
                <a:srgbClr val="73B83D"/>
              </a:buClr>
              <a:buSzPct val="90000"/>
              <a:buFont typeface="Times Roman"/>
              <a:buChar char="•"/>
              <a:defRPr sz="2400" i="1">
                <a:solidFill>
                  <a:srgbClr val="FFFFFF"/>
                </a:solidFill>
                <a:latin typeface="Calibri"/>
                <a:ea typeface="Calibri"/>
                <a:cs typeface="Calibri"/>
                <a:sym typeface="Calibri"/>
              </a:defRPr>
            </a:pPr>
            <a:r>
              <a:t>Staphylococcus aureus</a:t>
            </a:r>
          </a:p>
          <a:p>
            <a:pPr>
              <a:spcBef>
                <a:spcPts val="400"/>
              </a:spcBef>
              <a:buClr>
                <a:srgbClr val="73B83D"/>
              </a:buClr>
              <a:buSzPct val="90000"/>
              <a:buFont typeface="Times Roman"/>
              <a:buChar char="•"/>
              <a:defRPr sz="2400" i="1">
                <a:solidFill>
                  <a:srgbClr val="FFFFFF"/>
                </a:solidFill>
                <a:latin typeface="Calibri"/>
                <a:ea typeface="Calibri"/>
                <a:cs typeface="Calibri"/>
                <a:sym typeface="Calibri"/>
              </a:defRPr>
            </a:pPr>
            <a:r>
              <a:t>Hemophilus influenzae</a:t>
            </a:r>
          </a:p>
        </p:txBody>
      </p:sp>
      <p:sp>
        <p:nvSpPr>
          <p:cNvPr id="277" name="Most community-acquired pneumonias are one of these:"/>
          <p:cNvSpPr txBox="1"/>
          <p:nvPr/>
        </p:nvSpPr>
        <p:spPr>
          <a:xfrm>
            <a:off x="998537" y="1297309"/>
            <a:ext cx="7146926" cy="106298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6037" tIns="46037" rIns="46037" bIns="46037" anchor="ctr">
            <a:spAutoFit/>
          </a:bodyPr>
          <a:lstStyle>
            <a:lvl1pPr algn="ctr">
              <a:lnSpc>
                <a:spcPct val="90000"/>
              </a:lnSpc>
              <a:defRPr sz="3600">
                <a:solidFill>
                  <a:srgbClr val="E2681B"/>
                </a:solidFill>
                <a:latin typeface="Calibri"/>
                <a:ea typeface="Calibri"/>
                <a:cs typeface="Calibri"/>
                <a:sym typeface="Calibri"/>
              </a:defRPr>
            </a:lvl1pPr>
          </a:lstStyle>
          <a:p>
            <a:r>
              <a:t>Most community-acquired pneumonias are one of these:</a:t>
            </a:r>
          </a:p>
        </p:txBody>
      </p:sp>
      <p:sp>
        <p:nvSpPr>
          <p:cNvPr id="278" name="Interstitial…"/>
          <p:cNvSpPr txBox="1"/>
          <p:nvPr/>
        </p:nvSpPr>
        <p:spPr>
          <a:xfrm>
            <a:off x="4922520" y="2895600"/>
            <a:ext cx="3870960" cy="12588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73B83D"/>
                </a:solidFill>
                <a:latin typeface="Calibri"/>
                <a:ea typeface="Calibri"/>
                <a:cs typeface="Calibri"/>
                <a:sym typeface="Calibri"/>
              </a:defRPr>
            </a:pPr>
            <a:r>
              <a:t>Interstitial</a:t>
            </a:r>
          </a:p>
          <a:p>
            <a:pPr>
              <a:spcBef>
                <a:spcPts val="400"/>
              </a:spcBef>
              <a:buClr>
                <a:srgbClr val="73B83D"/>
              </a:buClr>
              <a:buSzPct val="90000"/>
              <a:buFont typeface="Times Roman"/>
              <a:buChar char="•"/>
              <a:defRPr sz="2400">
                <a:solidFill>
                  <a:srgbClr val="FFFFFF"/>
                </a:solidFill>
                <a:latin typeface="Calibri"/>
                <a:ea typeface="Calibri"/>
                <a:cs typeface="Calibri"/>
                <a:sym typeface="Calibri"/>
              </a:defRPr>
            </a:pPr>
            <a:r>
              <a:t>viruses</a:t>
            </a:r>
          </a:p>
          <a:p>
            <a:pPr>
              <a:spcBef>
                <a:spcPts val="400"/>
              </a:spcBef>
              <a:buClr>
                <a:srgbClr val="73B83D"/>
              </a:buClr>
              <a:buSzPct val="90000"/>
              <a:buFont typeface="Times Roman"/>
              <a:buChar char="•"/>
              <a:defRPr sz="2400" i="1">
                <a:solidFill>
                  <a:srgbClr val="FFFFFF"/>
                </a:solidFill>
                <a:latin typeface="Calibri"/>
                <a:ea typeface="Calibri"/>
                <a:cs typeface="Calibri"/>
                <a:sym typeface="Calibri"/>
              </a:defRPr>
            </a:pPr>
            <a:r>
              <a:t>Mycoplasma pneumoniae</a:t>
            </a:r>
          </a:p>
        </p:txBody>
      </p:sp>
      <p:sp>
        <p:nvSpPr>
          <p:cNvPr id="279" name="* Most common"/>
          <p:cNvSpPr txBox="1"/>
          <p:nvPr/>
        </p:nvSpPr>
        <p:spPr>
          <a:xfrm>
            <a:off x="960119" y="5695950"/>
            <a:ext cx="2575562" cy="44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nSpc>
                <a:spcPct val="90000"/>
              </a:lnSpc>
              <a:spcBef>
                <a:spcPts val="1600"/>
              </a:spcBef>
              <a:defRPr>
                <a:solidFill>
                  <a:srgbClr val="E56900"/>
                </a:solidFill>
                <a:latin typeface="Calibri"/>
                <a:ea typeface="Calibri"/>
                <a:cs typeface="Calibri"/>
                <a:sym typeface="Calibri"/>
              </a:defRPr>
            </a:lvl1pPr>
          </a:lstStyle>
          <a:p>
            <a:r>
              <a:t>* Most common</a:t>
            </a:r>
          </a:p>
        </p:txBody>
      </p:sp>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81" name="Viral pneumonia"/>
          <p:cNvSpPr txBox="1"/>
          <p:nvPr/>
        </p:nvSpPr>
        <p:spPr>
          <a:xfrm>
            <a:off x="883919" y="6197600"/>
            <a:ext cx="35153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Viral pneumonia</a:t>
            </a:r>
          </a:p>
        </p:txBody>
      </p:sp>
      <p:pic>
        <p:nvPicPr>
          <p:cNvPr id="282" name="image.png" descr="image.png"/>
          <p:cNvPicPr>
            <a:picLocks noChangeAspect="1"/>
          </p:cNvPicPr>
          <p:nvPr/>
        </p:nvPicPr>
        <p:blipFill>
          <a:blip r:embed="rId3"/>
          <a:stretch>
            <a:fillRect/>
          </a:stretch>
        </p:blipFill>
        <p:spPr>
          <a:xfrm rot="5400000">
            <a:off x="-190500" y="1333500"/>
            <a:ext cx="5715000" cy="3810000"/>
          </a:xfrm>
          <a:prstGeom prst="rect">
            <a:avLst/>
          </a:prstGeom>
          <a:ln w="19050">
            <a:solidFill>
              <a:srgbClr val="161616"/>
            </a:solidFill>
          </a:ln>
        </p:spPr>
      </p:pic>
      <p:pic>
        <p:nvPicPr>
          <p:cNvPr id="283" name="image.png" descr="image.png"/>
          <p:cNvPicPr>
            <a:picLocks noChangeAspect="1"/>
          </p:cNvPicPr>
          <p:nvPr/>
        </p:nvPicPr>
        <p:blipFill>
          <a:blip r:embed="rId4"/>
          <a:stretch>
            <a:fillRect/>
          </a:stretch>
        </p:blipFill>
        <p:spPr>
          <a:xfrm rot="16200000">
            <a:off x="3940968" y="1316831"/>
            <a:ext cx="5726114" cy="3854451"/>
          </a:xfrm>
          <a:prstGeom prst="rect">
            <a:avLst/>
          </a:prstGeom>
          <a:ln w="19050">
            <a:solidFill>
              <a:srgbClr val="161616"/>
            </a:solidFill>
          </a:ln>
        </p:spPr>
      </p:pic>
      <p:sp>
        <p:nvSpPr>
          <p:cNvPr id="284" name="Bacterial pneumonia"/>
          <p:cNvSpPr txBox="1"/>
          <p:nvPr/>
        </p:nvSpPr>
        <p:spPr>
          <a:xfrm>
            <a:off x="4922520" y="6197600"/>
            <a:ext cx="3718560"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Bacterial pneumonia</a:t>
            </a:r>
          </a:p>
        </p:txBody>
      </p:sp>
      <p:sp>
        <p:nvSpPr>
          <p:cNvPr id="285" name="interstitial inflammation"/>
          <p:cNvSpPr txBox="1"/>
          <p:nvPr/>
        </p:nvSpPr>
        <p:spPr>
          <a:xfrm>
            <a:off x="1066800" y="5181600"/>
            <a:ext cx="3276600" cy="392470"/>
          </a:xfrm>
          <a:prstGeom prst="rect">
            <a:avLst/>
          </a:prstGeom>
          <a:solidFill>
            <a:srgbClr val="FFFFFF">
              <a:alpha val="85096"/>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interstitial inflammation</a:t>
            </a:r>
          </a:p>
        </p:txBody>
      </p:sp>
      <p:sp>
        <p:nvSpPr>
          <p:cNvPr id="286" name="Line"/>
          <p:cNvSpPr/>
          <p:nvPr/>
        </p:nvSpPr>
        <p:spPr>
          <a:xfrm flipH="1" flipV="1">
            <a:off x="1752599" y="3733800"/>
            <a:ext cx="304801" cy="1371600"/>
          </a:xfrm>
          <a:prstGeom prst="line">
            <a:avLst/>
          </a:prstGeom>
          <a:ln w="44450">
            <a:solidFill>
              <a:srgbClr val="161616"/>
            </a:solidFill>
            <a:tailEnd type="triangle"/>
          </a:ln>
          <a:effectLst>
            <a:outerShdw blurRad="50800" dist="38100" dir="2700000" rotWithShape="0">
              <a:srgbClr val="FFFFFF"/>
            </a:outerShdw>
          </a:effectLst>
        </p:spPr>
        <p:txBody>
          <a:bodyPr lIns="45719" rIns="45719"/>
          <a:lstStyle/>
          <a:p>
            <a:pPr>
              <a:defRPr>
                <a:solidFill>
                  <a:srgbClr val="FFFFFF"/>
                </a:solidFill>
              </a:defRPr>
            </a:pPr>
            <a:endParaRPr/>
          </a:p>
        </p:txBody>
      </p:sp>
      <p:sp>
        <p:nvSpPr>
          <p:cNvPr id="287" name="Line"/>
          <p:cNvSpPr/>
          <p:nvPr/>
        </p:nvSpPr>
        <p:spPr>
          <a:xfrm flipV="1">
            <a:off x="3352800" y="3505200"/>
            <a:ext cx="0" cy="1676400"/>
          </a:xfrm>
          <a:prstGeom prst="line">
            <a:avLst/>
          </a:prstGeom>
          <a:ln w="444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288" name="alveolar inflammation"/>
          <p:cNvSpPr txBox="1"/>
          <p:nvPr/>
        </p:nvSpPr>
        <p:spPr>
          <a:xfrm>
            <a:off x="5181600" y="5181600"/>
            <a:ext cx="3276600" cy="392470"/>
          </a:xfrm>
          <a:prstGeom prst="rect">
            <a:avLst/>
          </a:prstGeom>
          <a:solidFill>
            <a:srgbClr val="FFFFFF">
              <a:alpha val="85096"/>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alveolar inflammation</a:t>
            </a:r>
          </a:p>
        </p:txBody>
      </p:sp>
      <p:sp>
        <p:nvSpPr>
          <p:cNvPr id="289" name="Line"/>
          <p:cNvSpPr/>
          <p:nvPr/>
        </p:nvSpPr>
        <p:spPr>
          <a:xfrm flipH="1" flipV="1">
            <a:off x="5638800" y="4267199"/>
            <a:ext cx="533401" cy="838202"/>
          </a:xfrm>
          <a:prstGeom prst="line">
            <a:avLst/>
          </a:prstGeom>
          <a:ln w="44450">
            <a:solidFill>
              <a:srgbClr val="161616"/>
            </a:solidFill>
            <a:tailEnd type="triangle"/>
          </a:ln>
          <a:effectLst>
            <a:outerShdw blurRad="50800" dist="38100" dir="2700000" rotWithShape="0">
              <a:srgbClr val="FFFFFF"/>
            </a:outerShdw>
          </a:effectLst>
        </p:spPr>
        <p:txBody>
          <a:bodyPr lIns="45719" rIns="45719"/>
          <a:lstStyle/>
          <a:p>
            <a:pPr>
              <a:defRPr>
                <a:solidFill>
                  <a:srgbClr val="FFFFFF"/>
                </a:solidFill>
              </a:defRPr>
            </a:pPr>
            <a:endParaRPr/>
          </a:p>
        </p:txBody>
      </p:sp>
      <p:sp>
        <p:nvSpPr>
          <p:cNvPr id="290" name="Line"/>
          <p:cNvSpPr/>
          <p:nvPr/>
        </p:nvSpPr>
        <p:spPr>
          <a:xfrm flipH="1" flipV="1">
            <a:off x="6477000" y="2590800"/>
            <a:ext cx="457201" cy="2590800"/>
          </a:xfrm>
          <a:prstGeom prst="line">
            <a:avLst/>
          </a:prstGeom>
          <a:ln w="444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4" name="Localized collection of pus…"/>
          <p:cNvSpPr txBox="1">
            <a:spLocks noGrp="1"/>
          </p:cNvSpPr>
          <p:nvPr>
            <p:ph type="body" idx="4294967295"/>
          </p:nvPr>
        </p:nvSpPr>
        <p:spPr>
          <a:xfrm>
            <a:off x="1028700" y="2133600"/>
            <a:ext cx="7086600" cy="3540125"/>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Localized collection of pus</a:t>
            </a:r>
          </a:p>
          <a:p>
            <a:pPr>
              <a:spcBef>
                <a:spcPts val="1600"/>
              </a:spcBef>
              <a:buClr>
                <a:srgbClr val="73B83D"/>
              </a:buClr>
              <a:buSzPct val="90000"/>
              <a:buFont typeface="Times Roman"/>
              <a:buChar char="•"/>
              <a:defRPr sz="2800">
                <a:latin typeface="Calibri"/>
                <a:ea typeface="Calibri"/>
                <a:cs typeface="Calibri"/>
                <a:sym typeface="Calibri"/>
              </a:defRPr>
            </a:pPr>
            <a:r>
              <a:t>Bugs: </a:t>
            </a:r>
            <a:r>
              <a:rPr i="1"/>
              <a:t>Staph</a:t>
            </a:r>
            <a:r>
              <a:t>, </a:t>
            </a:r>
            <a:r>
              <a:rPr i="1"/>
              <a:t>Strep</a:t>
            </a:r>
            <a:r>
              <a:t>, gram-negative bugs, anaerobes, or mixture</a:t>
            </a:r>
          </a:p>
          <a:p>
            <a:pPr>
              <a:spcBef>
                <a:spcPts val="1600"/>
              </a:spcBef>
              <a:buClr>
                <a:srgbClr val="73B83D"/>
              </a:buClr>
              <a:buSzPct val="90000"/>
              <a:buFont typeface="Times Roman"/>
              <a:buChar char="•"/>
              <a:defRPr sz="2800">
                <a:latin typeface="Calibri"/>
                <a:ea typeface="Calibri"/>
                <a:cs typeface="Calibri"/>
                <a:sym typeface="Calibri"/>
              </a:defRPr>
            </a:pPr>
            <a:r>
              <a:t>Pathogenesis: aspiration of infected material (from teeth, sinuses), aspiration of gastric contents, as complication of nasty bacterial pneumonia</a:t>
            </a:r>
          </a:p>
        </p:txBody>
      </p:sp>
      <p:sp>
        <p:nvSpPr>
          <p:cNvPr id="295" name="Lung absces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Lung abscess</a:t>
            </a:r>
          </a:p>
        </p:txBody>
      </p:sp>
    </p:spTree>
  </p:cSld>
  <p:clrMapOvr>
    <a:masterClrMapping/>
  </p:clrMapOvr>
  <p:transition spd="med"/>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97" name="Lung absces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Lung abscess</a:t>
            </a:r>
          </a:p>
        </p:txBody>
      </p:sp>
      <p:pic>
        <p:nvPicPr>
          <p:cNvPr id="298" name="image.png" descr="image.png"/>
          <p:cNvPicPr>
            <a:picLocks noChangeAspect="1"/>
          </p:cNvPicPr>
          <p:nvPr/>
        </p:nvPicPr>
        <p:blipFill>
          <a:blip r:embed="rId3"/>
          <a:stretch>
            <a:fillRect/>
          </a:stretch>
        </p:blipFill>
        <p:spPr>
          <a:xfrm>
            <a:off x="706437" y="304800"/>
            <a:ext cx="7827963" cy="5867400"/>
          </a:xfrm>
          <a:prstGeom prst="rect">
            <a:avLst/>
          </a:prstGeom>
          <a:ln w="12700">
            <a:miter lim="400000"/>
          </a:ln>
        </p:spPr>
      </p:pic>
    </p:spTree>
  </p:cSld>
  <p:clrMapOvr>
    <a:masterClrMapping/>
  </p:clrMapOvr>
  <p:transition spd="med"/>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2" name="Cause: Mycobacterium tuberculosis…"/>
          <p:cNvSpPr txBox="1">
            <a:spLocks noGrp="1"/>
          </p:cNvSpPr>
          <p:nvPr>
            <p:ph type="body" idx="4294967295"/>
          </p:nvPr>
        </p:nvSpPr>
        <p:spPr>
          <a:xfrm>
            <a:off x="1066800" y="1752600"/>
            <a:ext cx="7315200" cy="3970338"/>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Cause: </a:t>
            </a:r>
            <a:r>
              <a:rPr i="1"/>
              <a:t>Mycobacterium tuberculosis</a:t>
            </a:r>
          </a:p>
          <a:p>
            <a:pPr>
              <a:spcBef>
                <a:spcPts val="1600"/>
              </a:spcBef>
              <a:buClr>
                <a:srgbClr val="73B83D"/>
              </a:buClr>
              <a:buSzPct val="90000"/>
              <a:buFont typeface="Times Roman"/>
              <a:buChar char="•"/>
              <a:defRPr sz="2800">
                <a:latin typeface="Calibri"/>
                <a:ea typeface="Calibri"/>
                <a:cs typeface="Calibri"/>
                <a:sym typeface="Calibri"/>
              </a:defRPr>
            </a:pPr>
            <a:r>
              <a:t>Chronic, granulomatous disease that can involve any organ but often involves lungs</a:t>
            </a:r>
          </a:p>
          <a:p>
            <a:pPr>
              <a:spcBef>
                <a:spcPts val="1600"/>
              </a:spcBef>
              <a:buClr>
                <a:srgbClr val="73B83D"/>
              </a:buClr>
              <a:buSzPct val="90000"/>
              <a:buFont typeface="Times Roman"/>
              <a:buChar char="•"/>
              <a:defRPr sz="2800">
                <a:latin typeface="Calibri"/>
                <a:ea typeface="Calibri"/>
                <a:cs typeface="Calibri"/>
                <a:sym typeface="Calibri"/>
              </a:defRPr>
            </a:pPr>
            <a:r>
              <a:t>Spread by respiratory droplet</a:t>
            </a:r>
          </a:p>
          <a:p>
            <a:pPr>
              <a:spcBef>
                <a:spcPts val="1600"/>
              </a:spcBef>
              <a:buClr>
                <a:srgbClr val="73B83D"/>
              </a:buClr>
              <a:buSzPct val="90000"/>
              <a:buFont typeface="Times Roman"/>
              <a:buChar char="•"/>
              <a:defRPr sz="2800">
                <a:latin typeface="Calibri"/>
                <a:ea typeface="Calibri"/>
                <a:cs typeface="Calibri"/>
                <a:sym typeface="Calibri"/>
              </a:defRPr>
            </a:pPr>
            <a:r>
              <a:t>Primary (initial) TB: Ghon complex.</a:t>
            </a:r>
          </a:p>
          <a:p>
            <a:pPr>
              <a:spcBef>
                <a:spcPts val="1600"/>
              </a:spcBef>
              <a:buClr>
                <a:srgbClr val="73B83D"/>
              </a:buClr>
              <a:buSzPct val="90000"/>
              <a:buFont typeface="Times Roman"/>
              <a:buChar char="•"/>
              <a:defRPr sz="2800">
                <a:latin typeface="Calibri"/>
                <a:ea typeface="Calibri"/>
                <a:cs typeface="Calibri"/>
                <a:sym typeface="Calibri"/>
              </a:defRPr>
            </a:pPr>
            <a:r>
              <a:t>Secondary (reactivation) TB: Cavitating granulomas.</a:t>
            </a:r>
          </a:p>
        </p:txBody>
      </p:sp>
      <p:sp>
        <p:nvSpPr>
          <p:cNvPr id="303" name="Tuberculosi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Tuberculosis</a:t>
            </a:r>
          </a:p>
        </p:txBody>
      </p:sp>
    </p:spTree>
  </p:cSld>
  <p:clrMapOvr>
    <a:masterClrMapping/>
  </p:clrMapOvr>
  <p:transition spd="med"/>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5" name="Caseating granuloma"/>
          <p:cNvSpPr txBox="1"/>
          <p:nvPr/>
        </p:nvSpPr>
        <p:spPr>
          <a:xfrm>
            <a:off x="4770120" y="4876800"/>
            <a:ext cx="3947160" cy="44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600"/>
              </a:spcBef>
              <a:defRPr>
                <a:solidFill>
                  <a:srgbClr val="000000"/>
                </a:solidFill>
                <a:latin typeface="Calibri"/>
                <a:ea typeface="Calibri"/>
                <a:cs typeface="Calibri"/>
                <a:sym typeface="Calibri"/>
              </a:defRPr>
            </a:lvl1pPr>
          </a:lstStyle>
          <a:p>
            <a:r>
              <a:t>Caseating granuloma</a:t>
            </a:r>
          </a:p>
        </p:txBody>
      </p:sp>
      <p:pic>
        <p:nvPicPr>
          <p:cNvPr id="306" name="image.png" descr="image.png"/>
          <p:cNvPicPr>
            <a:picLocks noChangeAspect="1"/>
          </p:cNvPicPr>
          <p:nvPr/>
        </p:nvPicPr>
        <p:blipFill>
          <a:blip r:embed="rId3"/>
          <a:stretch>
            <a:fillRect/>
          </a:stretch>
        </p:blipFill>
        <p:spPr>
          <a:xfrm>
            <a:off x="373062" y="1676400"/>
            <a:ext cx="4064001" cy="3060700"/>
          </a:xfrm>
          <a:prstGeom prst="rect">
            <a:avLst/>
          </a:prstGeom>
          <a:ln w="12700">
            <a:miter lim="400000"/>
          </a:ln>
        </p:spPr>
      </p:pic>
      <p:pic>
        <p:nvPicPr>
          <p:cNvPr id="307" name="image.jpeg" descr="image.jpeg"/>
          <p:cNvPicPr>
            <a:picLocks noChangeAspect="1"/>
          </p:cNvPicPr>
          <p:nvPr/>
        </p:nvPicPr>
        <p:blipFill>
          <a:blip r:embed="rId4"/>
          <a:stretch>
            <a:fillRect/>
          </a:stretch>
        </p:blipFill>
        <p:spPr>
          <a:xfrm>
            <a:off x="4724400" y="1676400"/>
            <a:ext cx="4046538" cy="3048000"/>
          </a:xfrm>
          <a:prstGeom prst="rect">
            <a:avLst/>
          </a:prstGeom>
          <a:ln w="12700">
            <a:miter lim="400000"/>
          </a:ln>
        </p:spPr>
      </p:pic>
      <p:sp>
        <p:nvSpPr>
          <p:cNvPr id="308" name="Regular (non-caseating) granuloma"/>
          <p:cNvSpPr txBox="1"/>
          <p:nvPr/>
        </p:nvSpPr>
        <p:spPr>
          <a:xfrm>
            <a:off x="426719" y="4876800"/>
            <a:ext cx="3947161" cy="8765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600"/>
              </a:spcBef>
              <a:defRPr>
                <a:solidFill>
                  <a:srgbClr val="000000"/>
                </a:solidFill>
                <a:latin typeface="Calibri"/>
                <a:ea typeface="Calibri"/>
                <a:cs typeface="Calibri"/>
                <a:sym typeface="Calibri"/>
              </a:defRPr>
            </a:lvl1pPr>
          </a:lstStyle>
          <a:p>
            <a:r>
              <a:t>Regular (non-caseating) granuloma</a:t>
            </a:r>
          </a:p>
        </p:txBody>
      </p:sp>
      <p:sp>
        <p:nvSpPr>
          <p:cNvPr id="309" name="just macrophages (no necrotic debris)"/>
          <p:cNvSpPr txBox="1"/>
          <p:nvPr/>
        </p:nvSpPr>
        <p:spPr>
          <a:xfrm>
            <a:off x="121920" y="388937"/>
            <a:ext cx="2727961" cy="76077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just macrophages (no necrotic debris)</a:t>
            </a:r>
          </a:p>
        </p:txBody>
      </p:sp>
      <p:sp>
        <p:nvSpPr>
          <p:cNvPr id="310" name="Line"/>
          <p:cNvSpPr/>
          <p:nvPr/>
        </p:nvSpPr>
        <p:spPr>
          <a:xfrm>
            <a:off x="1600199" y="1219200"/>
            <a:ext cx="838201" cy="1828800"/>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11" name="lymphocytes"/>
          <p:cNvSpPr txBox="1"/>
          <p:nvPr/>
        </p:nvSpPr>
        <p:spPr>
          <a:xfrm>
            <a:off x="3474720" y="609600"/>
            <a:ext cx="1813561" cy="3924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lymphocytes</a:t>
            </a:r>
          </a:p>
        </p:txBody>
      </p:sp>
      <p:sp>
        <p:nvSpPr>
          <p:cNvPr id="312" name="Line"/>
          <p:cNvSpPr/>
          <p:nvPr/>
        </p:nvSpPr>
        <p:spPr>
          <a:xfrm flipH="1">
            <a:off x="4267200" y="1071562"/>
            <a:ext cx="114300" cy="1671638"/>
          </a:xfrm>
          <a:prstGeom prst="line">
            <a:avLst/>
          </a:prstGeom>
          <a:ln w="31750">
            <a:solidFill>
              <a:srgbClr val="161616"/>
            </a:solidFill>
            <a:tailEnd type="triangle"/>
          </a:ln>
          <a:effectLst>
            <a:outerShdw blurRad="50800" dist="76200" dir="2700000" rotWithShape="0">
              <a:srgbClr val="FFFFFF">
                <a:alpha val="78999"/>
              </a:srgbClr>
            </a:outerShdw>
          </a:effectLst>
        </p:spPr>
        <p:txBody>
          <a:bodyPr lIns="45719" rIns="45719"/>
          <a:lstStyle/>
          <a:p>
            <a:pPr>
              <a:defRPr>
                <a:solidFill>
                  <a:srgbClr val="FFFFFF"/>
                </a:solidFill>
              </a:defRPr>
            </a:pPr>
            <a:endParaRPr/>
          </a:p>
        </p:txBody>
      </p:sp>
      <p:sp>
        <p:nvSpPr>
          <p:cNvPr id="313" name="necrotic debris"/>
          <p:cNvSpPr txBox="1"/>
          <p:nvPr/>
        </p:nvSpPr>
        <p:spPr>
          <a:xfrm>
            <a:off x="5608320" y="228600"/>
            <a:ext cx="2194561" cy="3924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necrotic debris</a:t>
            </a:r>
          </a:p>
        </p:txBody>
      </p:sp>
      <p:sp>
        <p:nvSpPr>
          <p:cNvPr id="314" name="Line"/>
          <p:cNvSpPr/>
          <p:nvPr/>
        </p:nvSpPr>
        <p:spPr>
          <a:xfrm>
            <a:off x="6705599" y="685799"/>
            <a:ext cx="76202" cy="2438402"/>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15" name="Line"/>
          <p:cNvSpPr/>
          <p:nvPr/>
        </p:nvSpPr>
        <p:spPr>
          <a:xfrm>
            <a:off x="4724399" y="1066799"/>
            <a:ext cx="152402" cy="1828802"/>
          </a:xfrm>
          <a:prstGeom prst="line">
            <a:avLst/>
          </a:prstGeom>
          <a:ln w="31750">
            <a:solidFill>
              <a:srgbClr val="161616"/>
            </a:solidFill>
            <a:tailEnd type="triangle"/>
          </a:ln>
          <a:effectLst>
            <a:outerShdw blurRad="50800" dist="76200" dir="2700000" rotWithShape="0">
              <a:srgbClr val="FFFFFF">
                <a:alpha val="78999"/>
              </a:srgbClr>
            </a:outerShdw>
          </a:effectLst>
        </p:spPr>
        <p:txBody>
          <a:bodyPr lIns="45719" rIns="45719"/>
          <a:lstStyle/>
          <a:p>
            <a:pPr>
              <a:defRPr>
                <a:solidFill>
                  <a:srgbClr val="FFFFFF"/>
                </a:solidFill>
              </a:defRPr>
            </a:pPr>
            <a:endParaRPr/>
          </a:p>
        </p:txBody>
      </p:sp>
      <p:sp>
        <p:nvSpPr>
          <p:cNvPr id="316" name="macrophages"/>
          <p:cNvSpPr txBox="1"/>
          <p:nvPr/>
        </p:nvSpPr>
        <p:spPr>
          <a:xfrm>
            <a:off x="6876732" y="762000"/>
            <a:ext cx="2194561" cy="39247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macrophages</a:t>
            </a:r>
          </a:p>
        </p:txBody>
      </p:sp>
      <p:sp>
        <p:nvSpPr>
          <p:cNvPr id="317" name="Line"/>
          <p:cNvSpPr/>
          <p:nvPr/>
        </p:nvSpPr>
        <p:spPr>
          <a:xfrm>
            <a:off x="8153399" y="1219200"/>
            <a:ext cx="152401" cy="1600200"/>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1" name="Caseating granuloma"/>
          <p:cNvSpPr txBox="1"/>
          <p:nvPr/>
        </p:nvSpPr>
        <p:spPr>
          <a:xfrm>
            <a:off x="2598420" y="6313487"/>
            <a:ext cx="3947160"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Caseating granuloma</a:t>
            </a:r>
          </a:p>
        </p:txBody>
      </p:sp>
      <p:pic>
        <p:nvPicPr>
          <p:cNvPr id="322" name="image.jpeg" descr="image.jpeg"/>
          <p:cNvPicPr>
            <a:picLocks noChangeAspect="1"/>
          </p:cNvPicPr>
          <p:nvPr/>
        </p:nvPicPr>
        <p:blipFill>
          <a:blip r:embed="rId3"/>
          <a:stretch>
            <a:fillRect/>
          </a:stretch>
        </p:blipFill>
        <p:spPr>
          <a:xfrm>
            <a:off x="533400" y="228600"/>
            <a:ext cx="8077200" cy="6083300"/>
          </a:xfrm>
          <a:prstGeom prst="rect">
            <a:avLst/>
          </a:prstGeom>
          <a:ln w="12700">
            <a:miter lim="400000"/>
          </a:ln>
        </p:spPr>
      </p:pic>
      <p:sp>
        <p:nvSpPr>
          <p:cNvPr id="323" name="Line"/>
          <p:cNvSpPr/>
          <p:nvPr/>
        </p:nvSpPr>
        <p:spPr>
          <a:xfrm flipV="1">
            <a:off x="1676400" y="4495799"/>
            <a:ext cx="1" cy="1143002"/>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24" name="necrotic debris"/>
          <p:cNvSpPr txBox="1"/>
          <p:nvPr/>
        </p:nvSpPr>
        <p:spPr>
          <a:xfrm>
            <a:off x="3505200" y="2743200"/>
            <a:ext cx="2286001" cy="392470"/>
          </a:xfrm>
          <a:prstGeom prst="rect">
            <a:avLst/>
          </a:prstGeom>
          <a:solidFill>
            <a:srgbClr val="FFFFFF">
              <a:alpha val="74900"/>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necrotic debris</a:t>
            </a:r>
          </a:p>
        </p:txBody>
      </p:sp>
      <p:sp>
        <p:nvSpPr>
          <p:cNvPr id="325" name="regular macrophages"/>
          <p:cNvSpPr txBox="1"/>
          <p:nvPr/>
        </p:nvSpPr>
        <p:spPr>
          <a:xfrm>
            <a:off x="609600" y="304800"/>
            <a:ext cx="2895600" cy="392470"/>
          </a:xfrm>
          <a:prstGeom prst="rect">
            <a:avLst/>
          </a:prstGeom>
          <a:solidFill>
            <a:srgbClr val="FFFFFF">
              <a:alpha val="74900"/>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regular macrophages</a:t>
            </a:r>
          </a:p>
        </p:txBody>
      </p:sp>
      <p:sp>
        <p:nvSpPr>
          <p:cNvPr id="326" name="foreign-body giant cells"/>
          <p:cNvSpPr txBox="1"/>
          <p:nvPr/>
        </p:nvSpPr>
        <p:spPr>
          <a:xfrm>
            <a:off x="609600" y="5715000"/>
            <a:ext cx="3200400" cy="392470"/>
          </a:xfrm>
          <a:prstGeom prst="rect">
            <a:avLst/>
          </a:prstGeom>
          <a:solidFill>
            <a:srgbClr val="FFFFFF">
              <a:alpha val="85881"/>
            </a:srgbClr>
          </a:solidFill>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400"/>
              </a:spcBef>
              <a:defRPr sz="2400">
                <a:solidFill>
                  <a:srgbClr val="000000"/>
                </a:solidFill>
                <a:latin typeface="Calibri"/>
                <a:ea typeface="Calibri"/>
                <a:cs typeface="Calibri"/>
                <a:sym typeface="Calibri"/>
              </a:defRPr>
            </a:lvl1pPr>
          </a:lstStyle>
          <a:p>
            <a:r>
              <a:t>foreign-body giant cells</a:t>
            </a:r>
          </a:p>
        </p:txBody>
      </p:sp>
      <p:sp>
        <p:nvSpPr>
          <p:cNvPr id="327" name="Line"/>
          <p:cNvSpPr/>
          <p:nvPr/>
        </p:nvSpPr>
        <p:spPr>
          <a:xfrm flipV="1">
            <a:off x="1828799" y="4876799"/>
            <a:ext cx="228601" cy="762002"/>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28" name="Line"/>
          <p:cNvSpPr/>
          <p:nvPr/>
        </p:nvSpPr>
        <p:spPr>
          <a:xfrm flipV="1">
            <a:off x="2133599" y="5257799"/>
            <a:ext cx="228601" cy="381002"/>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29" name="Line"/>
          <p:cNvSpPr/>
          <p:nvPr/>
        </p:nvSpPr>
        <p:spPr>
          <a:xfrm flipH="1">
            <a:off x="1295399" y="838199"/>
            <a:ext cx="228602" cy="762002"/>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30" name="Line"/>
          <p:cNvSpPr/>
          <p:nvPr/>
        </p:nvSpPr>
        <p:spPr>
          <a:xfrm flipH="1">
            <a:off x="1752599" y="762000"/>
            <a:ext cx="152402" cy="1219200"/>
          </a:xfrm>
          <a:prstGeom prst="line">
            <a:avLst/>
          </a:prstGeom>
          <a:ln w="31750">
            <a:solidFill>
              <a:srgbClr val="161616"/>
            </a:solidFill>
            <a:tailEnd type="triangle"/>
          </a:ln>
          <a:effectLst>
            <a:outerShdw blurRad="50800" dist="38100" dir="2700000" rotWithShape="0">
              <a:srgbClr val="FFFFFF">
                <a:alpha val="39999"/>
              </a:srgbClr>
            </a:outerShdw>
          </a:effectLst>
        </p:spPr>
        <p:txBody>
          <a:bodyPr lIns="45719" rIns="45719"/>
          <a:lstStyle/>
          <a:p>
            <a:pPr>
              <a:defRPr>
                <a:solidFill>
                  <a:srgbClr val="FFFFFF"/>
                </a:solidFill>
              </a:defRPr>
            </a:pPr>
            <a:endParaRPr/>
          </a:p>
        </p:txBody>
      </p:sp>
      <p:sp>
        <p:nvSpPr>
          <p:cNvPr id="331" name="Line"/>
          <p:cNvSpPr/>
          <p:nvPr/>
        </p:nvSpPr>
        <p:spPr>
          <a:xfrm>
            <a:off x="1905000" y="3276600"/>
            <a:ext cx="5562600" cy="0"/>
          </a:xfrm>
          <a:prstGeom prst="line">
            <a:avLst/>
          </a:prstGeom>
          <a:ln w="31750" cap="sq">
            <a:solidFill>
              <a:srgbClr val="161616"/>
            </a:solidFill>
          </a:ln>
        </p:spPr>
        <p:txBody>
          <a:bodyPr lIns="45719" rIns="45719"/>
          <a:lstStyle/>
          <a:p>
            <a:pPr>
              <a:defRPr>
                <a:solidFill>
                  <a:srgbClr val="FFFFFF"/>
                </a:solidFill>
              </a:defRPr>
            </a:pPr>
            <a:endParaRPr/>
          </a:p>
        </p:txBody>
      </p:sp>
      <p:sp>
        <p:nvSpPr>
          <p:cNvPr id="332" name="Line"/>
          <p:cNvSpPr/>
          <p:nvPr/>
        </p:nvSpPr>
        <p:spPr>
          <a:xfrm>
            <a:off x="7467600" y="3124200"/>
            <a:ext cx="0" cy="304800"/>
          </a:xfrm>
          <a:prstGeom prst="line">
            <a:avLst/>
          </a:prstGeom>
          <a:ln w="31750" cap="sq">
            <a:solidFill>
              <a:srgbClr val="161616"/>
            </a:solidFill>
          </a:ln>
        </p:spPr>
        <p:txBody>
          <a:bodyPr lIns="45719" rIns="45719"/>
          <a:lstStyle/>
          <a:p>
            <a:pPr>
              <a:defRPr>
                <a:solidFill>
                  <a:srgbClr val="FFFFFF"/>
                </a:solidFill>
              </a:defRPr>
            </a:pPr>
            <a:endParaRPr/>
          </a:p>
        </p:txBody>
      </p:sp>
      <p:sp>
        <p:nvSpPr>
          <p:cNvPr id="333" name="Line"/>
          <p:cNvSpPr/>
          <p:nvPr/>
        </p:nvSpPr>
        <p:spPr>
          <a:xfrm>
            <a:off x="1905000" y="3124200"/>
            <a:ext cx="0" cy="304800"/>
          </a:xfrm>
          <a:prstGeom prst="line">
            <a:avLst/>
          </a:prstGeom>
          <a:ln w="31750" cap="sq">
            <a:solidFill>
              <a:srgbClr val="161616"/>
            </a:solidFill>
          </a:ln>
        </p:spPr>
        <p:txBody>
          <a:bodyPr lIns="45719" rIns="45719"/>
          <a:lstStyle/>
          <a:p>
            <a:pPr>
              <a:defRPr>
                <a:solidFill>
                  <a:srgbClr val="FFFFFF"/>
                </a:solidFill>
              </a:defRPr>
            </a:pPr>
            <a:endParaRPr/>
          </a:p>
        </p:txBody>
      </p:sp>
    </p:spTree>
  </p:cSld>
  <p:clrMapOvr>
    <a:masterClrMapping/>
  </p:clrMapOvr>
  <p:transition spd="med"/>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37" name="TB organisms (acid-fast stain)"/>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TB organisms (acid-fast stain)</a:t>
            </a:r>
          </a:p>
        </p:txBody>
      </p:sp>
      <p:pic>
        <p:nvPicPr>
          <p:cNvPr id="338" name="image.png" descr="image.png"/>
          <p:cNvPicPr>
            <a:picLocks noChangeAspect="1"/>
          </p:cNvPicPr>
          <p:nvPr/>
        </p:nvPicPr>
        <p:blipFill>
          <a:blip r:embed="rId3"/>
          <a:srcRect r="4498"/>
          <a:stretch>
            <a:fillRect/>
          </a:stretch>
        </p:blipFill>
        <p:spPr>
          <a:xfrm>
            <a:off x="0" y="0"/>
            <a:ext cx="9144001" cy="6170613"/>
          </a:xfrm>
          <a:prstGeom prst="rect">
            <a:avLst/>
          </a:prstGeom>
          <a:ln w="12700">
            <a:miter lim="400000"/>
          </a:ln>
        </p:spPr>
      </p:pic>
    </p:spTree>
  </p:cSld>
  <p:clrMapOvr>
    <a:masterClrMapping/>
  </p:clrMapOvr>
  <p:transition spd="med"/>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2" name="Ghon complex: lung lesion + involved nodes"/>
          <p:cNvSpPr txBox="1"/>
          <p:nvPr/>
        </p:nvSpPr>
        <p:spPr>
          <a:xfrm>
            <a:off x="477519" y="6240462"/>
            <a:ext cx="82397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Ghon complex: lung lesion + involved nodes</a:t>
            </a:r>
          </a:p>
        </p:txBody>
      </p:sp>
      <p:pic>
        <p:nvPicPr>
          <p:cNvPr id="343" name="image.jpeg" descr="image.jpeg"/>
          <p:cNvPicPr>
            <a:picLocks noChangeAspect="1"/>
          </p:cNvPicPr>
          <p:nvPr/>
        </p:nvPicPr>
        <p:blipFill>
          <a:blip r:embed="rId3"/>
          <a:srcRect r="2438" b="4814"/>
          <a:stretch>
            <a:fillRect/>
          </a:stretch>
        </p:blipFill>
        <p:spPr>
          <a:xfrm>
            <a:off x="2819400" y="76200"/>
            <a:ext cx="3657600" cy="6122988"/>
          </a:xfrm>
          <a:prstGeom prst="rect">
            <a:avLst/>
          </a:prstGeom>
          <a:ln w="12700">
            <a:miter lim="400000"/>
          </a:ln>
        </p:spPr>
      </p:pic>
      <p:sp>
        <p:nvSpPr>
          <p:cNvPr id="344" name="lung lesion"/>
          <p:cNvSpPr txBox="1"/>
          <p:nvPr/>
        </p:nvSpPr>
        <p:spPr>
          <a:xfrm>
            <a:off x="6141720" y="1676400"/>
            <a:ext cx="2804160" cy="4370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defTabSz="457200">
              <a:spcBef>
                <a:spcPts val="1400"/>
              </a:spcBef>
              <a:defRPr sz="2400">
                <a:solidFill>
                  <a:srgbClr val="161616"/>
                </a:solidFill>
                <a:latin typeface="Arial"/>
                <a:ea typeface="Arial"/>
                <a:cs typeface="Arial"/>
                <a:sym typeface="Arial"/>
              </a:defRPr>
            </a:lvl1pPr>
          </a:lstStyle>
          <a:p>
            <a:r>
              <a:t>lung lesion</a:t>
            </a:r>
          </a:p>
        </p:txBody>
      </p:sp>
      <p:sp>
        <p:nvSpPr>
          <p:cNvPr id="345" name="Line"/>
          <p:cNvSpPr/>
          <p:nvPr/>
        </p:nvSpPr>
        <p:spPr>
          <a:xfrm flipH="1" flipV="1">
            <a:off x="5029200" y="1904999"/>
            <a:ext cx="1752600" cy="1"/>
          </a:xfrm>
          <a:prstGeom prst="line">
            <a:avLst/>
          </a:prstGeom>
          <a:ln w="31750">
            <a:solidFill>
              <a:srgbClr val="FF0000"/>
            </a:solidFill>
            <a:tailEnd type="triangle"/>
          </a:ln>
          <a:effectLst>
            <a:outerShdw blurRad="50800" dist="38100" dir="5400000" rotWithShape="0">
              <a:srgbClr val="161616"/>
            </a:outerShdw>
          </a:effectLst>
        </p:spPr>
        <p:txBody>
          <a:bodyPr lIns="45719" rIns="45719"/>
          <a:lstStyle/>
          <a:p>
            <a:pPr>
              <a:defRPr>
                <a:solidFill>
                  <a:srgbClr val="FFFFFF"/>
                </a:solidFill>
              </a:defRPr>
            </a:pPr>
            <a:endParaRPr/>
          </a:p>
        </p:txBody>
      </p:sp>
      <p:sp>
        <p:nvSpPr>
          <p:cNvPr id="346" name="involved  lymph nodes"/>
          <p:cNvSpPr txBox="1"/>
          <p:nvPr/>
        </p:nvSpPr>
        <p:spPr>
          <a:xfrm>
            <a:off x="198120" y="3425825"/>
            <a:ext cx="1965961" cy="79266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gn="ctr" defTabSz="457200">
              <a:spcBef>
                <a:spcPts val="1400"/>
              </a:spcBef>
              <a:defRPr sz="2400">
                <a:solidFill>
                  <a:srgbClr val="161616"/>
                </a:solidFill>
                <a:latin typeface="Arial"/>
                <a:ea typeface="Arial"/>
                <a:cs typeface="Arial"/>
                <a:sym typeface="Arial"/>
              </a:defRPr>
            </a:pPr>
            <a:r>
              <a:t>involved </a:t>
            </a:r>
            <a:br/>
            <a:r>
              <a:t>lymph nodes</a:t>
            </a:r>
          </a:p>
        </p:txBody>
      </p:sp>
      <p:sp>
        <p:nvSpPr>
          <p:cNvPr id="347" name="Line"/>
          <p:cNvSpPr/>
          <p:nvPr/>
        </p:nvSpPr>
        <p:spPr>
          <a:xfrm>
            <a:off x="1828800" y="3733800"/>
            <a:ext cx="1447800" cy="0"/>
          </a:xfrm>
          <a:prstGeom prst="line">
            <a:avLst/>
          </a:prstGeom>
          <a:ln w="31750">
            <a:solidFill>
              <a:srgbClr val="FF0000"/>
            </a:solidFill>
            <a:tailEnd type="triangle"/>
          </a:ln>
          <a:effectLst>
            <a:outerShdw blurRad="50800" dist="38100" dir="5400000" rotWithShape="0">
              <a:srgbClr val="161616"/>
            </a:outerShdw>
          </a:effectLst>
        </p:spPr>
        <p:txBody>
          <a:bodyPr lIns="45719" rIns="45719"/>
          <a:lstStyle/>
          <a:p>
            <a:pPr>
              <a:defRPr>
                <a:solidFill>
                  <a:srgbClr val="FFFFFF"/>
                </a:solidFill>
              </a:defRPr>
            </a:pPr>
            <a:endParaRPr/>
          </a:p>
        </p:txBody>
      </p:sp>
      <p:sp>
        <p:nvSpPr>
          <p:cNvPr id="348" name="Oval"/>
          <p:cNvSpPr/>
          <p:nvPr/>
        </p:nvSpPr>
        <p:spPr>
          <a:xfrm rot="20309352">
            <a:off x="3317875" y="2536825"/>
            <a:ext cx="1355726" cy="2562225"/>
          </a:xfrm>
          <a:prstGeom prst="ellipse">
            <a:avLst/>
          </a:prstGeom>
          <a:ln w="38100">
            <a:solidFill>
              <a:srgbClr val="FF0000"/>
            </a:solidFill>
          </a:ln>
          <a:effectLst>
            <a:outerShdw blurRad="50800" dist="38100" rotWithShape="0">
              <a:srgbClr val="000000">
                <a:alpha val="68998"/>
              </a:srgbClr>
            </a:outerShdw>
          </a:effectLst>
        </p:spPr>
        <p:txBody>
          <a:bodyPr lIns="45719" rIns="45719"/>
          <a:lstStyle/>
          <a:p>
            <a:pPr defTabSz="457200">
              <a:lnSpc>
                <a:spcPct val="90000"/>
              </a:lnSpc>
              <a:spcBef>
                <a:spcPts val="1000"/>
              </a:spcBef>
              <a:defRPr sz="600">
                <a:solidFill>
                  <a:srgbClr val="FFFFFF"/>
                </a:solidFill>
                <a:latin typeface="Arial"/>
                <a:ea typeface="Arial"/>
                <a:cs typeface="Arial"/>
                <a:sym typeface="Arial"/>
              </a:defRPr>
            </a:pPr>
            <a:endParaRPr/>
          </a:p>
        </p:txBody>
      </p:sp>
    </p:spTree>
  </p:cSld>
  <p:clrMapOvr>
    <a:masterClrMapping/>
  </p:clrMapOvr>
  <p:transition spd="med"/>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2" name="Secondary TB: tons of caseating, cavitating necrosis"/>
          <p:cNvSpPr txBox="1"/>
          <p:nvPr/>
        </p:nvSpPr>
        <p:spPr>
          <a:xfrm>
            <a:off x="274319" y="6240462"/>
            <a:ext cx="8671562"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Secondary TB: tons of caseating, cavitating necrosis</a:t>
            </a:r>
          </a:p>
        </p:txBody>
      </p:sp>
      <p:pic>
        <p:nvPicPr>
          <p:cNvPr id="353" name="image.png" descr="image.png"/>
          <p:cNvPicPr>
            <a:picLocks noChangeAspect="1"/>
          </p:cNvPicPr>
          <p:nvPr/>
        </p:nvPicPr>
        <p:blipFill>
          <a:blip r:embed="rId3"/>
          <a:stretch>
            <a:fillRect/>
          </a:stretch>
        </p:blipFill>
        <p:spPr>
          <a:xfrm>
            <a:off x="0" y="0"/>
            <a:ext cx="9144000" cy="6332538"/>
          </a:xfrm>
          <a:prstGeom prst="rect">
            <a:avLst/>
          </a:prstGeom>
          <a:ln w="12700">
            <a:miter lim="400000"/>
          </a:ln>
        </p:spPr>
      </p:pic>
    </p:spTree>
  </p:cSld>
  <p:clrMapOvr>
    <a:masterClrMapping/>
  </p:clrMapOvr>
  <p:transition spd="med"/>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7" name="Spleen: miliary TB"/>
          <p:cNvSpPr txBox="1"/>
          <p:nvPr/>
        </p:nvSpPr>
        <p:spPr>
          <a:xfrm>
            <a:off x="274319" y="6240462"/>
            <a:ext cx="8671562"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Spleen: miliary TB</a:t>
            </a:r>
          </a:p>
        </p:txBody>
      </p:sp>
      <p:pic>
        <p:nvPicPr>
          <p:cNvPr id="358" name="image.png" descr="image.png"/>
          <p:cNvPicPr>
            <a:picLocks noChangeAspect="1"/>
          </p:cNvPicPr>
          <p:nvPr/>
        </p:nvPicPr>
        <p:blipFill>
          <a:blip r:embed="rId3"/>
          <a:srcRect l="1747" r="1611" b="5735"/>
          <a:stretch>
            <a:fillRect/>
          </a:stretch>
        </p:blipFill>
        <p:spPr>
          <a:xfrm>
            <a:off x="7937" y="0"/>
            <a:ext cx="9136064" cy="6170613"/>
          </a:xfrm>
          <a:prstGeom prst="rect">
            <a:avLst/>
          </a:prstGeom>
          <a:ln w="12700">
            <a:miter lim="400000"/>
          </a:ln>
        </p:spPr>
      </p:pic>
    </p:spTree>
  </p:cSld>
  <p:clrMapOvr>
    <a:masterClrMapping/>
  </p:clrMapOvr>
  <p:transition spd="med"/>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2" name="Affect immunosuppressed patients (patients with AIDS, cancer, post-transplant)…"/>
          <p:cNvSpPr txBox="1">
            <a:spLocks noGrp="1"/>
          </p:cNvSpPr>
          <p:nvPr>
            <p:ph type="body" sz="half" idx="4294967295"/>
          </p:nvPr>
        </p:nvSpPr>
        <p:spPr>
          <a:xfrm>
            <a:off x="1219200" y="2287587"/>
            <a:ext cx="7162800" cy="3046413"/>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Affect immunosuppressed patients (patients with AIDS, cancer, post-transplant)</a:t>
            </a:r>
            <a:endParaRPr i="1"/>
          </a:p>
          <a:p>
            <a:pPr>
              <a:spcBef>
                <a:spcPts val="1600"/>
              </a:spcBef>
              <a:buClr>
                <a:srgbClr val="73B83D"/>
              </a:buClr>
              <a:buSzPct val="90000"/>
              <a:buFont typeface="Times Roman"/>
              <a:buChar char="•"/>
              <a:defRPr sz="2800">
                <a:latin typeface="Calibri"/>
                <a:ea typeface="Calibri"/>
                <a:cs typeface="Calibri"/>
                <a:sym typeface="Calibri"/>
              </a:defRPr>
            </a:pPr>
            <a:r>
              <a:t>Unusual organisms:</a:t>
            </a:r>
          </a:p>
          <a:p>
            <a:pPr marL="742950" lvl="1" indent="-285750">
              <a:spcBef>
                <a:spcPts val="400"/>
              </a:spcBef>
              <a:buClr>
                <a:srgbClr val="E56900"/>
              </a:buClr>
              <a:buSzPct val="90000"/>
              <a:buFont typeface="Times Roman"/>
              <a:buChar char="•"/>
              <a:defRPr sz="2800" i="1">
                <a:latin typeface="Calibri"/>
                <a:ea typeface="Calibri"/>
                <a:cs typeface="Calibri"/>
                <a:sym typeface="Calibri"/>
              </a:defRPr>
            </a:pPr>
            <a:r>
              <a:t>Pneumocystis jiroveci</a:t>
            </a:r>
          </a:p>
          <a:p>
            <a:pPr marL="742950" lvl="1" indent="-285750">
              <a:spcBef>
                <a:spcPts val="400"/>
              </a:spcBef>
              <a:buClr>
                <a:srgbClr val="E56900"/>
              </a:buClr>
              <a:buSzPct val="90000"/>
              <a:buFont typeface="Times Roman"/>
              <a:buChar char="•"/>
              <a:defRPr sz="2800" i="1">
                <a:latin typeface="Calibri"/>
                <a:ea typeface="Calibri"/>
                <a:cs typeface="Calibri"/>
                <a:sym typeface="Calibri"/>
              </a:defRPr>
            </a:pPr>
            <a:r>
              <a:t>Aspergillus</a:t>
            </a:r>
          </a:p>
          <a:p>
            <a:pPr marL="742950" lvl="1" indent="-285750">
              <a:spcBef>
                <a:spcPts val="400"/>
              </a:spcBef>
              <a:buClr>
                <a:srgbClr val="E56900"/>
              </a:buClr>
              <a:buSzPct val="90000"/>
              <a:buFont typeface="Times Roman"/>
              <a:buChar char="•"/>
              <a:defRPr sz="2800" i="1">
                <a:latin typeface="Calibri"/>
                <a:ea typeface="Calibri"/>
                <a:cs typeface="Calibri"/>
                <a:sym typeface="Calibri"/>
              </a:defRPr>
            </a:pPr>
            <a:r>
              <a:t>Cytomegalovirus</a:t>
            </a:r>
          </a:p>
        </p:txBody>
      </p:sp>
      <p:sp>
        <p:nvSpPr>
          <p:cNvPr id="363" name="Opportunistic pneumonia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Opportunistic pneumonias</a:t>
            </a:r>
          </a:p>
        </p:txBody>
      </p:sp>
    </p:spTree>
  </p:cSld>
  <p:clrMapOvr>
    <a:masterClrMapping/>
  </p:clrMapOvr>
  <p:transition spd="med"/>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2" name="Group"/>
          <p:cNvGrpSpPr/>
          <p:nvPr/>
        </p:nvGrpSpPr>
        <p:grpSpPr>
          <a:xfrm>
            <a:off x="0" y="-127001"/>
            <a:ext cx="9144000" cy="6299201"/>
            <a:chOff x="0" y="0"/>
            <a:chExt cx="9144000" cy="6299200"/>
          </a:xfrm>
        </p:grpSpPr>
        <p:pic>
          <p:nvPicPr>
            <p:cNvPr id="365" name="image.jpeg" descr="image.jpeg"/>
            <p:cNvPicPr>
              <a:picLocks noChangeAspect="1"/>
            </p:cNvPicPr>
            <p:nvPr/>
          </p:nvPicPr>
          <p:blipFill>
            <a:blip r:embed="rId2"/>
            <a:srcRect t="8317"/>
            <a:stretch>
              <a:fillRect/>
            </a:stretch>
          </p:blipFill>
          <p:spPr>
            <a:xfrm>
              <a:off x="0" y="-1"/>
              <a:ext cx="9144000" cy="6299201"/>
            </a:xfrm>
            <a:prstGeom prst="rect">
              <a:avLst/>
            </a:prstGeom>
            <a:ln w="12700" cap="flat">
              <a:noFill/>
              <a:miter lim="400000"/>
            </a:ln>
            <a:effectLst/>
          </p:spPr>
        </p:pic>
        <p:sp>
          <p:nvSpPr>
            <p:cNvPr id="366" name="Crescent shaped organisms"/>
            <p:cNvSpPr txBox="1"/>
            <p:nvPr/>
          </p:nvSpPr>
          <p:spPr>
            <a:xfrm>
              <a:off x="6781800" y="3721100"/>
              <a:ext cx="1600200" cy="959431"/>
            </a:xfrm>
            <a:prstGeom prst="rect">
              <a:avLst/>
            </a:prstGeom>
            <a:solidFill>
              <a:srgbClr val="FFFFFF">
                <a:alpha val="65097"/>
              </a:srgb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2000">
                  <a:solidFill>
                    <a:srgbClr val="000000"/>
                  </a:solidFill>
                  <a:latin typeface="Arial"/>
                  <a:ea typeface="Arial"/>
                  <a:cs typeface="Arial"/>
                  <a:sym typeface="Arial"/>
                </a:defRPr>
              </a:lvl1pPr>
            </a:lstStyle>
            <a:p>
              <a:r>
                <a:t>Crescent shaped organisms</a:t>
              </a:r>
            </a:p>
          </p:txBody>
        </p:sp>
        <p:sp>
          <p:nvSpPr>
            <p:cNvPr id="367" name="Line"/>
            <p:cNvSpPr/>
            <p:nvPr/>
          </p:nvSpPr>
          <p:spPr>
            <a:xfrm flipH="1" flipV="1">
              <a:off x="5257799" y="3441700"/>
              <a:ext cx="1447801" cy="609600"/>
            </a:xfrm>
            <a:prstGeom prst="line">
              <a:avLst/>
            </a:prstGeom>
            <a:noFill/>
            <a:ln w="28575" cap="flat">
              <a:solidFill>
                <a:srgbClr val="FF0000"/>
              </a:solidFill>
              <a:prstDash val="solid"/>
              <a:round/>
              <a:tailEnd type="triangle" w="med" len="med"/>
            </a:ln>
            <a:effectLst/>
          </p:spPr>
          <p:txBody>
            <a:bodyPr wrap="square" lIns="45719" tIns="45719" rIns="45719" bIns="45719" numCol="1" anchor="t">
              <a:noAutofit/>
            </a:bodyPr>
            <a:lstStyle/>
            <a:p>
              <a:pPr>
                <a:defRPr>
                  <a:solidFill>
                    <a:srgbClr val="FFFFFF"/>
                  </a:solidFill>
                </a:defRPr>
              </a:pPr>
              <a:endParaRPr/>
            </a:p>
          </p:txBody>
        </p:sp>
        <p:sp>
          <p:nvSpPr>
            <p:cNvPr id="368" name="Line"/>
            <p:cNvSpPr/>
            <p:nvPr/>
          </p:nvSpPr>
          <p:spPr>
            <a:xfrm flipH="1">
              <a:off x="6095999" y="4356100"/>
              <a:ext cx="685801" cy="990600"/>
            </a:xfrm>
            <a:prstGeom prst="line">
              <a:avLst/>
            </a:prstGeom>
            <a:noFill/>
            <a:ln w="28575" cap="flat">
              <a:solidFill>
                <a:srgbClr val="FF0000"/>
              </a:solidFill>
              <a:prstDash val="solid"/>
              <a:round/>
              <a:tailEnd type="triangle" w="med" len="med"/>
            </a:ln>
            <a:effectLst/>
          </p:spPr>
          <p:txBody>
            <a:bodyPr wrap="square" lIns="45719" tIns="45719" rIns="45719" bIns="45719" numCol="1" anchor="t">
              <a:noAutofit/>
            </a:bodyPr>
            <a:lstStyle/>
            <a:p>
              <a:pPr>
                <a:defRPr>
                  <a:solidFill>
                    <a:srgbClr val="FFFFFF"/>
                  </a:solidFill>
                </a:defRPr>
              </a:pPr>
              <a:endParaRPr/>
            </a:p>
          </p:txBody>
        </p:sp>
        <p:sp>
          <p:nvSpPr>
            <p:cNvPr id="369" name="Crushed Ping-Pong ball shaped organisms"/>
            <p:cNvSpPr txBox="1"/>
            <p:nvPr/>
          </p:nvSpPr>
          <p:spPr>
            <a:xfrm>
              <a:off x="533399" y="1993900"/>
              <a:ext cx="2819401" cy="667331"/>
            </a:xfrm>
            <a:prstGeom prst="rect">
              <a:avLst/>
            </a:prstGeom>
            <a:solidFill>
              <a:srgbClr val="FFFFFF">
                <a:alpha val="65097"/>
              </a:srgbClr>
            </a:solid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defRPr sz="2000">
                  <a:solidFill>
                    <a:srgbClr val="000000"/>
                  </a:solidFill>
                  <a:latin typeface="Arial"/>
                  <a:ea typeface="Arial"/>
                  <a:cs typeface="Arial"/>
                  <a:sym typeface="Arial"/>
                </a:defRPr>
              </a:lvl1pPr>
            </a:lstStyle>
            <a:p>
              <a:r>
                <a:t>Crushed Ping-Pong ball shaped organisms</a:t>
              </a:r>
            </a:p>
          </p:txBody>
        </p:sp>
        <p:sp>
          <p:nvSpPr>
            <p:cNvPr id="370" name="Line"/>
            <p:cNvSpPr/>
            <p:nvPr/>
          </p:nvSpPr>
          <p:spPr>
            <a:xfrm flipH="1">
              <a:off x="1600199" y="2832099"/>
              <a:ext cx="152401" cy="1066802"/>
            </a:xfrm>
            <a:prstGeom prst="line">
              <a:avLst/>
            </a:prstGeom>
            <a:noFill/>
            <a:ln w="28575" cap="flat">
              <a:solidFill>
                <a:srgbClr val="FF0000"/>
              </a:solidFill>
              <a:prstDash val="solid"/>
              <a:round/>
              <a:tailEnd type="triangle" w="med" len="med"/>
            </a:ln>
            <a:effectLst/>
          </p:spPr>
          <p:txBody>
            <a:bodyPr wrap="square" lIns="45719" tIns="45719" rIns="45719" bIns="45719" numCol="1" anchor="t">
              <a:noAutofit/>
            </a:bodyPr>
            <a:lstStyle/>
            <a:p>
              <a:pPr>
                <a:defRPr>
                  <a:solidFill>
                    <a:srgbClr val="FFFFFF"/>
                  </a:solidFill>
                </a:defRPr>
              </a:pPr>
              <a:endParaRPr/>
            </a:p>
          </p:txBody>
        </p:sp>
        <p:sp>
          <p:nvSpPr>
            <p:cNvPr id="371" name="Line"/>
            <p:cNvSpPr/>
            <p:nvPr/>
          </p:nvSpPr>
          <p:spPr>
            <a:xfrm>
              <a:off x="1904999" y="2832099"/>
              <a:ext cx="76202" cy="990602"/>
            </a:xfrm>
            <a:prstGeom prst="line">
              <a:avLst/>
            </a:prstGeom>
            <a:noFill/>
            <a:ln w="28575" cap="flat">
              <a:solidFill>
                <a:srgbClr val="FF0000"/>
              </a:solidFill>
              <a:prstDash val="solid"/>
              <a:round/>
              <a:tailEnd type="triangle" w="med" len="med"/>
            </a:ln>
            <a:effectLst/>
          </p:spPr>
          <p:txBody>
            <a:bodyPr wrap="square" lIns="45719" tIns="45719" rIns="45719" bIns="45719" numCol="1" anchor="t">
              <a:noAutofit/>
            </a:bodyPr>
            <a:lstStyle/>
            <a:p>
              <a:pPr>
                <a:defRPr>
                  <a:solidFill>
                    <a:srgbClr val="FFFFFF"/>
                  </a:solidFill>
                </a:defRPr>
              </a:pPr>
              <a:endParaRPr/>
            </a:p>
          </p:txBody>
        </p:sp>
      </p:grpSp>
      <p:sp>
        <p:nvSpPr>
          <p:cNvPr id="373" name="Pneumocysti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Pneumocystis</a:t>
            </a:r>
          </a:p>
        </p:txBody>
      </p:sp>
    </p:spTree>
  </p:cSld>
  <p:clrMapOvr>
    <a:masterClrMapping/>
  </p:clrMapOvr>
  <p:transition spd="med"/>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5" name="Aspergillu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Aspergillus</a:t>
            </a:r>
          </a:p>
        </p:txBody>
      </p:sp>
      <p:pic>
        <p:nvPicPr>
          <p:cNvPr id="376" name="image.jpeg" descr="image.jpeg"/>
          <p:cNvPicPr>
            <a:picLocks noChangeAspect="1"/>
          </p:cNvPicPr>
          <p:nvPr/>
        </p:nvPicPr>
        <p:blipFill>
          <a:blip r:embed="rId3"/>
          <a:srcRect t="2795" b="6805"/>
          <a:stretch>
            <a:fillRect/>
          </a:stretch>
        </p:blipFill>
        <p:spPr>
          <a:xfrm>
            <a:off x="0" y="0"/>
            <a:ext cx="9144000" cy="6159501"/>
          </a:xfrm>
          <a:prstGeom prst="rect">
            <a:avLst/>
          </a:prstGeom>
          <a:ln w="12700">
            <a:miter lim="400000"/>
          </a:ln>
        </p:spPr>
      </p:pic>
    </p:spTree>
  </p:cSld>
  <p:clrMapOvr>
    <a:masterClrMapping/>
  </p:clrMapOvr>
  <p:transition spd="med"/>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0" name="Cytomegalovirus (two kinds of inclusions)"/>
          <p:cNvSpPr txBox="1"/>
          <p:nvPr/>
        </p:nvSpPr>
        <p:spPr>
          <a:xfrm>
            <a:off x="642619" y="6240462"/>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Cytomegalovirus (two kinds of inclusions)</a:t>
            </a:r>
          </a:p>
        </p:txBody>
      </p:sp>
      <p:pic>
        <p:nvPicPr>
          <p:cNvPr id="381" name="image.png" descr="image.png"/>
          <p:cNvPicPr>
            <a:picLocks noChangeAspect="1"/>
          </p:cNvPicPr>
          <p:nvPr/>
        </p:nvPicPr>
        <p:blipFill>
          <a:blip r:embed="rId3"/>
          <a:srcRect b="14848"/>
          <a:stretch>
            <a:fillRect/>
          </a:stretch>
        </p:blipFill>
        <p:spPr>
          <a:xfrm>
            <a:off x="0" y="-1"/>
            <a:ext cx="9144000" cy="6170614"/>
          </a:xfrm>
          <a:prstGeom prst="rect">
            <a:avLst/>
          </a:prstGeom>
          <a:ln w="12700">
            <a:miter lim="400000"/>
          </a:ln>
        </p:spPr>
      </p:pic>
      <p:sp>
        <p:nvSpPr>
          <p:cNvPr id="382" name="Line"/>
          <p:cNvSpPr/>
          <p:nvPr/>
        </p:nvSpPr>
        <p:spPr>
          <a:xfrm flipH="1" flipV="1">
            <a:off x="4571999" y="3505200"/>
            <a:ext cx="685801" cy="2895600"/>
          </a:xfrm>
          <a:prstGeom prst="line">
            <a:avLst/>
          </a:prstGeom>
          <a:ln w="28575">
            <a:solidFill>
              <a:srgbClr val="000000"/>
            </a:solidFill>
            <a:tailEnd type="triangle"/>
          </a:ln>
        </p:spPr>
        <p:txBody>
          <a:bodyPr lIns="45719" rIns="45719"/>
          <a:lstStyle/>
          <a:p>
            <a:pPr>
              <a:defRPr>
                <a:solidFill>
                  <a:srgbClr val="FFFFFF"/>
                </a:solidFill>
              </a:defRPr>
            </a:pPr>
            <a:endParaRPr/>
          </a:p>
        </p:txBody>
      </p:sp>
      <p:sp>
        <p:nvSpPr>
          <p:cNvPr id="383" name="Line"/>
          <p:cNvSpPr/>
          <p:nvPr/>
        </p:nvSpPr>
        <p:spPr>
          <a:xfrm flipH="1" flipV="1">
            <a:off x="4038600" y="3352799"/>
            <a:ext cx="533401" cy="3048002"/>
          </a:xfrm>
          <a:prstGeom prst="line">
            <a:avLst/>
          </a:prstGeom>
          <a:ln w="28575">
            <a:solidFill>
              <a:srgbClr val="000000"/>
            </a:solidFill>
            <a:tailEnd type="triangle"/>
          </a:ln>
        </p:spPr>
        <p:txBody>
          <a:bodyPr lIns="45719" rIns="45719"/>
          <a:lstStyle/>
          <a:p>
            <a:pPr>
              <a:defRPr>
                <a:solidFill>
                  <a:srgbClr val="FFFFFF"/>
                </a:solidFill>
              </a:defRPr>
            </a:pPr>
            <a:endParaRPr/>
          </a:p>
        </p:txBody>
      </p:sp>
    </p:spTree>
  </p:cSld>
  <p:clrMapOvr>
    <a:masterClrMapping/>
  </p:clrMapOvr>
  <p:transition spd="med"/>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7" name="Acute respiratory distress syndrome…"/>
          <p:cNvSpPr txBox="1">
            <a:spLocks noGrp="1"/>
          </p:cNvSpPr>
          <p:nvPr>
            <p:ph type="body" sz="half" idx="4294967295"/>
          </p:nvPr>
        </p:nvSpPr>
        <p:spPr>
          <a:xfrm>
            <a:off x="1930400" y="2074862"/>
            <a:ext cx="6019800" cy="3754438"/>
          </a:xfrm>
          <a:prstGeom prst="rect">
            <a:avLst/>
          </a:prstGeom>
        </p:spPr>
        <p:txBody>
          <a:bodyPr>
            <a:normAutofit/>
          </a:bodyPr>
          <a:lstStyle/>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Acute respiratory distress syndrome</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Obstructive lung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Restrictive lung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Vascular diseases</a:t>
            </a:r>
          </a:p>
          <a:p>
            <a:pPr>
              <a:spcBef>
                <a:spcPts val="1600"/>
              </a:spcBef>
              <a:buClr>
                <a:srgbClr val="484345"/>
              </a:buClr>
              <a:buSzPct val="90000"/>
              <a:buFont typeface="Times Roman"/>
              <a:buChar char="•"/>
              <a:defRPr sz="2800">
                <a:solidFill>
                  <a:srgbClr val="484345"/>
                </a:solidFill>
                <a:latin typeface="Calibri"/>
                <a:ea typeface="Calibri"/>
                <a:cs typeface="Calibri"/>
                <a:sym typeface="Calibri"/>
              </a:defRPr>
            </a:pPr>
            <a:r>
              <a:t>Infections</a:t>
            </a:r>
          </a:p>
          <a:p>
            <a:pPr>
              <a:spcBef>
                <a:spcPts val="1600"/>
              </a:spcBef>
              <a:buClr>
                <a:srgbClr val="73B83D"/>
              </a:buClr>
              <a:buSzPct val="90000"/>
              <a:buFont typeface="Times Roman"/>
              <a:buChar char="•"/>
              <a:defRPr sz="2800">
                <a:latin typeface="Calibri"/>
                <a:ea typeface="Calibri"/>
                <a:cs typeface="Calibri"/>
                <a:sym typeface="Calibri"/>
              </a:defRPr>
            </a:pPr>
            <a:r>
              <a:t>Carcinoma</a:t>
            </a:r>
          </a:p>
        </p:txBody>
      </p:sp>
      <p:sp>
        <p:nvSpPr>
          <p:cNvPr id="388" name="Respiratory Pathology Outline"/>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FFFFFF"/>
                </a:solidFill>
                <a:latin typeface="Calibri"/>
                <a:ea typeface="Calibri"/>
                <a:cs typeface="Calibri"/>
                <a:sym typeface="Calibri"/>
              </a:defRPr>
            </a:lvl1pPr>
          </a:lstStyle>
          <a:p>
            <a:r>
              <a:t>Respiratory Pathology Outline</a:t>
            </a:r>
          </a:p>
        </p:txBody>
      </p:sp>
      <p:sp>
        <p:nvSpPr>
          <p:cNvPr id="389" name="Line"/>
          <p:cNvSpPr/>
          <p:nvPr/>
        </p:nvSpPr>
        <p:spPr>
          <a:xfrm>
            <a:off x="1447800" y="1320800"/>
            <a:ext cx="6248400" cy="0"/>
          </a:xfrm>
          <a:prstGeom prst="line">
            <a:avLst/>
          </a:prstGeom>
          <a:ln w="38100">
            <a:solidFill>
              <a:srgbClr val="E56900"/>
            </a:solidFill>
          </a:ln>
        </p:spPr>
        <p:txBody>
          <a:bodyPr lIns="45719" rIns="45719"/>
          <a:lstStyle/>
          <a:p>
            <a:pPr>
              <a:defRPr>
                <a:solidFill>
                  <a:srgbClr val="FFFFFF"/>
                </a:solidFill>
              </a:defRPr>
            </a:pPr>
            <a:endParaRPr/>
          </a:p>
        </p:txBody>
      </p:sp>
    </p:spTree>
  </p:cSld>
  <p:clrMapOvr>
    <a:masterClrMapping/>
  </p:clrMapOvr>
  <p:transition spd="med"/>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93" name="image.jpeg" descr="image.jpeg"/>
          <p:cNvPicPr>
            <a:picLocks noChangeAspect="1"/>
          </p:cNvPicPr>
          <p:nvPr/>
        </p:nvPicPr>
        <p:blipFill>
          <a:blip r:embed="rId2"/>
          <a:srcRect l="897" t="1626" r="1144" b="7519"/>
          <a:stretch>
            <a:fillRect/>
          </a:stretch>
        </p:blipFill>
        <p:spPr>
          <a:xfrm>
            <a:off x="228600" y="533399"/>
            <a:ext cx="8709026" cy="5943602"/>
          </a:xfrm>
          <a:prstGeom prst="rect">
            <a:avLst/>
          </a:prstGeom>
          <a:ln w="12700">
            <a:miter lim="400000"/>
          </a:ln>
        </p:spPr>
      </p:pic>
    </p:spTree>
  </p:cSld>
  <p:clrMapOvr>
    <a:masterClrMapping/>
  </p:clrMapOvr>
  <p:transition spd="med"/>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395" name="image.png" descr="image.png"/>
          <p:cNvPicPr>
            <a:picLocks noChangeAspect="1"/>
          </p:cNvPicPr>
          <p:nvPr/>
        </p:nvPicPr>
        <p:blipFill>
          <a:blip r:embed="rId3"/>
          <a:srcRect l="1481" t="1513" r="1234" b="7575"/>
          <a:stretch>
            <a:fillRect/>
          </a:stretch>
        </p:blipFill>
        <p:spPr>
          <a:xfrm>
            <a:off x="233362" y="774700"/>
            <a:ext cx="8682039" cy="5549901"/>
          </a:xfrm>
          <a:prstGeom prst="rect">
            <a:avLst/>
          </a:prstGeom>
          <a:ln w="12700">
            <a:miter lim="400000"/>
          </a:ln>
        </p:spPr>
      </p:pic>
    </p:spTree>
  </p:cSld>
  <p:clrMapOvr>
    <a:masterClrMapping/>
  </p:clrMapOvr>
  <p:transition spd="med"/>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 name="Types of lung cancer"/>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Types of lung cancer</a:t>
            </a:r>
          </a:p>
        </p:txBody>
      </p:sp>
      <p:sp>
        <p:nvSpPr>
          <p:cNvPr id="400" name="Adenocarcinoma…"/>
          <p:cNvSpPr txBox="1"/>
          <p:nvPr/>
        </p:nvSpPr>
        <p:spPr>
          <a:xfrm>
            <a:off x="2941320" y="2362200"/>
            <a:ext cx="4099560" cy="2700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FFFFFF"/>
                </a:solidFill>
                <a:latin typeface="Calibri"/>
                <a:ea typeface="Calibri"/>
                <a:cs typeface="Calibri"/>
                <a:sym typeface="Calibri"/>
              </a:defRPr>
            </a:pPr>
            <a:r>
              <a:t>Adenocarcinoma</a:t>
            </a:r>
          </a:p>
          <a:p>
            <a:pPr>
              <a:lnSpc>
                <a:spcPct val="90000"/>
              </a:lnSpc>
              <a:spcBef>
                <a:spcPts val="2800"/>
              </a:spcBef>
              <a:defRPr>
                <a:solidFill>
                  <a:srgbClr val="FFFFFF"/>
                </a:solidFill>
                <a:latin typeface="Calibri"/>
                <a:ea typeface="Calibri"/>
                <a:cs typeface="Calibri"/>
                <a:sym typeface="Calibri"/>
              </a:defRPr>
            </a:pPr>
            <a:r>
              <a:t>Squamous cell carcinoma</a:t>
            </a:r>
          </a:p>
          <a:p>
            <a:pPr>
              <a:lnSpc>
                <a:spcPct val="90000"/>
              </a:lnSpc>
              <a:spcBef>
                <a:spcPts val="2800"/>
              </a:spcBef>
              <a:defRPr>
                <a:solidFill>
                  <a:srgbClr val="FFFFFF"/>
                </a:solidFill>
                <a:latin typeface="Calibri"/>
                <a:ea typeface="Calibri"/>
                <a:cs typeface="Calibri"/>
                <a:sym typeface="Calibri"/>
              </a:defRPr>
            </a:pPr>
            <a:r>
              <a:t>Large cell carcinoma</a:t>
            </a:r>
          </a:p>
          <a:p>
            <a:pPr>
              <a:lnSpc>
                <a:spcPct val="90000"/>
              </a:lnSpc>
              <a:spcBef>
                <a:spcPts val="2800"/>
              </a:spcBef>
              <a:defRPr>
                <a:solidFill>
                  <a:srgbClr val="FFFFFF"/>
                </a:solidFill>
                <a:latin typeface="Calibri"/>
                <a:ea typeface="Calibri"/>
                <a:cs typeface="Calibri"/>
                <a:sym typeface="Calibri"/>
              </a:defRPr>
            </a:pPr>
            <a:r>
              <a:t>Small cell carcinoma</a:t>
            </a:r>
          </a:p>
        </p:txBody>
      </p:sp>
    </p:spTree>
  </p:cSld>
  <p:clrMapOvr>
    <a:masterClrMapping/>
  </p:clrMapOvr>
  <p:transition spd="med"/>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2" name="Types of lung cancer"/>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Types of lung cancer</a:t>
            </a:r>
          </a:p>
        </p:txBody>
      </p:sp>
      <p:sp>
        <p:nvSpPr>
          <p:cNvPr id="403" name="Adenocarcinoma…"/>
          <p:cNvSpPr txBox="1"/>
          <p:nvPr/>
        </p:nvSpPr>
        <p:spPr>
          <a:xfrm>
            <a:off x="2941320" y="2362200"/>
            <a:ext cx="4099560" cy="270096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lnSpc>
                <a:spcPct val="90000"/>
              </a:lnSpc>
              <a:spcBef>
                <a:spcPts val="1600"/>
              </a:spcBef>
              <a:defRPr>
                <a:solidFill>
                  <a:srgbClr val="FFFFFF"/>
                </a:solidFill>
                <a:latin typeface="Calibri"/>
                <a:ea typeface="Calibri"/>
                <a:cs typeface="Calibri"/>
                <a:sym typeface="Calibri"/>
              </a:defRPr>
            </a:pPr>
            <a:r>
              <a:t>Adenocarcinoma</a:t>
            </a:r>
          </a:p>
          <a:p>
            <a:pPr>
              <a:lnSpc>
                <a:spcPct val="90000"/>
              </a:lnSpc>
              <a:spcBef>
                <a:spcPts val="2800"/>
              </a:spcBef>
              <a:defRPr>
                <a:solidFill>
                  <a:srgbClr val="FFFFFF"/>
                </a:solidFill>
                <a:latin typeface="Calibri"/>
                <a:ea typeface="Calibri"/>
                <a:cs typeface="Calibri"/>
                <a:sym typeface="Calibri"/>
              </a:defRPr>
            </a:pPr>
            <a:r>
              <a:t>Squamous cell carcinoma</a:t>
            </a:r>
          </a:p>
          <a:p>
            <a:pPr>
              <a:lnSpc>
                <a:spcPct val="90000"/>
              </a:lnSpc>
              <a:spcBef>
                <a:spcPts val="2800"/>
              </a:spcBef>
              <a:defRPr>
                <a:solidFill>
                  <a:srgbClr val="FFFFFF"/>
                </a:solidFill>
                <a:latin typeface="Calibri"/>
                <a:ea typeface="Calibri"/>
                <a:cs typeface="Calibri"/>
                <a:sym typeface="Calibri"/>
              </a:defRPr>
            </a:pPr>
            <a:r>
              <a:t>Large cell carcinoma</a:t>
            </a:r>
          </a:p>
          <a:p>
            <a:pPr>
              <a:lnSpc>
                <a:spcPct val="90000"/>
              </a:lnSpc>
              <a:spcBef>
                <a:spcPts val="2800"/>
              </a:spcBef>
              <a:defRPr>
                <a:solidFill>
                  <a:srgbClr val="FFFFFF"/>
                </a:solidFill>
                <a:latin typeface="Calibri"/>
                <a:ea typeface="Calibri"/>
                <a:cs typeface="Calibri"/>
                <a:sym typeface="Calibri"/>
              </a:defRPr>
            </a:pPr>
            <a:r>
              <a:t>Small cell carcinoma</a:t>
            </a:r>
          </a:p>
        </p:txBody>
      </p:sp>
      <p:sp>
        <p:nvSpPr>
          <p:cNvPr id="404" name="Rectangle"/>
          <p:cNvSpPr/>
          <p:nvPr/>
        </p:nvSpPr>
        <p:spPr>
          <a:xfrm>
            <a:off x="2819400" y="2362200"/>
            <a:ext cx="3962400" cy="2057400"/>
          </a:xfrm>
          <a:prstGeom prst="rect">
            <a:avLst/>
          </a:prstGeom>
          <a:ln w="28575">
            <a:solidFill>
              <a:srgbClr val="73B83D"/>
            </a:solidFill>
          </a:ln>
        </p:spPr>
        <p:txBody>
          <a:bodyPr lIns="45719" rIns="45719"/>
          <a:lstStyle/>
          <a:p>
            <a:pPr>
              <a:lnSpc>
                <a:spcPct val="90000"/>
              </a:lnSpc>
              <a:spcBef>
                <a:spcPts val="1400"/>
              </a:spcBef>
              <a:defRPr sz="600">
                <a:solidFill>
                  <a:srgbClr val="FFFFFF"/>
                </a:solidFill>
                <a:latin typeface="Calibri"/>
                <a:ea typeface="Calibri"/>
                <a:cs typeface="Calibri"/>
                <a:sym typeface="Calibri"/>
              </a:defRPr>
            </a:pPr>
            <a:endParaRPr/>
          </a:p>
        </p:txBody>
      </p:sp>
      <p:sp>
        <p:nvSpPr>
          <p:cNvPr id="405" name="Rectangle"/>
          <p:cNvSpPr/>
          <p:nvPr/>
        </p:nvSpPr>
        <p:spPr>
          <a:xfrm>
            <a:off x="2819400" y="4572000"/>
            <a:ext cx="3962400" cy="609600"/>
          </a:xfrm>
          <a:prstGeom prst="rect">
            <a:avLst/>
          </a:prstGeom>
          <a:ln w="28575">
            <a:solidFill>
              <a:srgbClr val="73B83D"/>
            </a:solidFill>
          </a:ln>
        </p:spPr>
        <p:txBody>
          <a:bodyPr lIns="45719" rIns="45719"/>
          <a:lstStyle/>
          <a:p>
            <a:pPr>
              <a:lnSpc>
                <a:spcPct val="90000"/>
              </a:lnSpc>
              <a:spcBef>
                <a:spcPts val="1400"/>
              </a:spcBef>
              <a:defRPr sz="600">
                <a:solidFill>
                  <a:srgbClr val="FFFFFF"/>
                </a:solidFill>
                <a:latin typeface="Calibri"/>
                <a:ea typeface="Calibri"/>
                <a:cs typeface="Calibri"/>
                <a:sym typeface="Calibri"/>
              </a:defRPr>
            </a:pPr>
            <a:endParaRPr/>
          </a:p>
        </p:txBody>
      </p:sp>
      <p:sp>
        <p:nvSpPr>
          <p:cNvPr id="406" name="NSCLC"/>
          <p:cNvSpPr txBox="1"/>
          <p:nvPr/>
        </p:nvSpPr>
        <p:spPr>
          <a:xfrm>
            <a:off x="655319" y="3124200"/>
            <a:ext cx="1584962" cy="44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lnSpc>
                <a:spcPct val="90000"/>
              </a:lnSpc>
              <a:spcBef>
                <a:spcPts val="1600"/>
              </a:spcBef>
              <a:defRPr>
                <a:solidFill>
                  <a:srgbClr val="FFFFFF"/>
                </a:solidFill>
                <a:latin typeface="Calibri"/>
                <a:ea typeface="Calibri"/>
                <a:cs typeface="Calibri"/>
                <a:sym typeface="Calibri"/>
              </a:defRPr>
            </a:lvl1pPr>
          </a:lstStyle>
          <a:p>
            <a:r>
              <a:t>NSCLC</a:t>
            </a:r>
          </a:p>
        </p:txBody>
      </p:sp>
      <p:sp>
        <p:nvSpPr>
          <p:cNvPr id="407" name="SCLC"/>
          <p:cNvSpPr txBox="1"/>
          <p:nvPr/>
        </p:nvSpPr>
        <p:spPr>
          <a:xfrm>
            <a:off x="655319" y="4618037"/>
            <a:ext cx="1584962" cy="4447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lnSpc>
                <a:spcPct val="90000"/>
              </a:lnSpc>
              <a:spcBef>
                <a:spcPts val="1600"/>
              </a:spcBef>
              <a:defRPr>
                <a:solidFill>
                  <a:srgbClr val="FFFFFF"/>
                </a:solidFill>
                <a:latin typeface="Calibri"/>
                <a:ea typeface="Calibri"/>
                <a:cs typeface="Calibri"/>
                <a:sym typeface="Calibri"/>
              </a:defRPr>
            </a:lvl1pPr>
          </a:lstStyle>
          <a:p>
            <a:r>
              <a:t>SCLC</a:t>
            </a:r>
          </a:p>
        </p:txBody>
      </p:sp>
      <p:sp>
        <p:nvSpPr>
          <p:cNvPr id="408" name="Line"/>
          <p:cNvSpPr/>
          <p:nvPr/>
        </p:nvSpPr>
        <p:spPr>
          <a:xfrm>
            <a:off x="2057400" y="3390900"/>
            <a:ext cx="533400" cy="0"/>
          </a:xfrm>
          <a:prstGeom prst="line">
            <a:avLst/>
          </a:prstGeom>
          <a:ln w="28575">
            <a:solidFill>
              <a:srgbClr val="FFFFFF"/>
            </a:solidFill>
            <a:tailEnd type="triangle"/>
          </a:ln>
        </p:spPr>
        <p:txBody>
          <a:bodyPr lIns="45719" rIns="45719"/>
          <a:lstStyle/>
          <a:p>
            <a:pPr>
              <a:defRPr>
                <a:solidFill>
                  <a:srgbClr val="FFFFFF"/>
                </a:solidFill>
              </a:defRPr>
            </a:pPr>
            <a:endParaRPr/>
          </a:p>
        </p:txBody>
      </p:sp>
      <p:sp>
        <p:nvSpPr>
          <p:cNvPr id="409" name="Line"/>
          <p:cNvSpPr/>
          <p:nvPr/>
        </p:nvSpPr>
        <p:spPr>
          <a:xfrm>
            <a:off x="2057400" y="4876800"/>
            <a:ext cx="533400" cy="0"/>
          </a:xfrm>
          <a:prstGeom prst="line">
            <a:avLst/>
          </a:prstGeom>
          <a:ln w="28575">
            <a:solidFill>
              <a:srgbClr val="FFFFFF"/>
            </a:solidFill>
            <a:tailEnd type="triangle"/>
          </a:ln>
        </p:spPr>
        <p:txBody>
          <a:bodyPr lIns="45719" rIns="45719"/>
          <a:lstStyle/>
          <a:p>
            <a:pPr>
              <a:defRPr>
                <a:solidFill>
                  <a:srgbClr val="FFFFFF"/>
                </a:solidFill>
              </a:defRPr>
            </a:pPr>
            <a:endParaRPr/>
          </a:p>
        </p:txBody>
      </p:sp>
    </p:spTree>
  </p:cSld>
  <p:clrMapOvr>
    <a:masterClrMapping/>
  </p:clrMapOvr>
  <p:transition spd="med"/>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3" name="Potentially curable…"/>
          <p:cNvSpPr txBox="1">
            <a:spLocks noGrp="1"/>
          </p:cNvSpPr>
          <p:nvPr>
            <p:ph type="body" sz="quarter" idx="4294967295"/>
          </p:nvPr>
        </p:nvSpPr>
        <p:spPr>
          <a:xfrm>
            <a:off x="990600" y="2057400"/>
            <a:ext cx="3352800" cy="2046288"/>
          </a:xfrm>
          <a:prstGeom prst="rect">
            <a:avLst/>
          </a:prstGeom>
        </p:spPr>
        <p:txBody>
          <a:bodyPr>
            <a:normAutofit/>
          </a:bodyPr>
          <a:lstStyle/>
          <a:p>
            <a:pPr marL="0" indent="0">
              <a:spcBef>
                <a:spcPts val="600"/>
              </a:spcBef>
              <a:buSzTx/>
              <a:buNone/>
              <a:defRPr sz="2800">
                <a:solidFill>
                  <a:srgbClr val="73B83D"/>
                </a:solidFill>
                <a:latin typeface="Calibri"/>
                <a:ea typeface="Calibri"/>
                <a:cs typeface="Calibri"/>
                <a:sym typeface="Calibri"/>
              </a:defRPr>
            </a:pPr>
            <a:r>
              <a:t>Potentially curable</a:t>
            </a:r>
            <a:endParaRPr i="1"/>
          </a:p>
          <a:p>
            <a:pPr marL="0" indent="0">
              <a:spcBef>
                <a:spcPts val="600"/>
              </a:spcBef>
              <a:buClr>
                <a:srgbClr val="73B83D"/>
              </a:buClr>
              <a:buSzPct val="90000"/>
              <a:buFont typeface="Times Roman"/>
              <a:buChar char="•"/>
              <a:defRPr sz="2800">
                <a:latin typeface="Calibri"/>
                <a:ea typeface="Calibri"/>
                <a:cs typeface="Calibri"/>
                <a:sym typeface="Calibri"/>
              </a:defRPr>
            </a:pPr>
            <a:r>
              <a:t>asymptomatic</a:t>
            </a:r>
          </a:p>
          <a:p>
            <a:pPr marL="0" indent="0">
              <a:spcBef>
                <a:spcPts val="600"/>
              </a:spcBef>
              <a:buClr>
                <a:srgbClr val="73B83D"/>
              </a:buClr>
              <a:buSzPct val="90000"/>
              <a:buFont typeface="Times Roman"/>
              <a:buChar char="•"/>
              <a:defRPr sz="2800">
                <a:latin typeface="Calibri"/>
                <a:ea typeface="Calibri"/>
                <a:cs typeface="Calibri"/>
                <a:sym typeface="Calibri"/>
              </a:defRPr>
            </a:pPr>
            <a:r>
              <a:t>cough</a:t>
            </a:r>
          </a:p>
          <a:p>
            <a:pPr marL="0" indent="0">
              <a:spcBef>
                <a:spcPts val="600"/>
              </a:spcBef>
              <a:buClr>
                <a:srgbClr val="73B83D"/>
              </a:buClr>
              <a:buSzPct val="90000"/>
              <a:buFont typeface="Times Roman"/>
              <a:buChar char="•"/>
              <a:defRPr sz="2800">
                <a:latin typeface="Calibri"/>
                <a:ea typeface="Calibri"/>
                <a:cs typeface="Calibri"/>
                <a:sym typeface="Calibri"/>
              </a:defRPr>
            </a:pPr>
            <a:r>
              <a:t>hemoptysis</a:t>
            </a:r>
          </a:p>
        </p:txBody>
      </p:sp>
      <p:sp>
        <p:nvSpPr>
          <p:cNvPr id="414" name="Presenting symptoms"/>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Presenting symptoms</a:t>
            </a:r>
          </a:p>
        </p:txBody>
      </p:sp>
      <p:sp>
        <p:nvSpPr>
          <p:cNvPr id="415" name="Usually incurable…"/>
          <p:cNvSpPr txBox="1"/>
          <p:nvPr/>
        </p:nvSpPr>
        <p:spPr>
          <a:xfrm>
            <a:off x="4770120" y="2057400"/>
            <a:ext cx="4099560" cy="298475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p>
            <a:pPr>
              <a:spcBef>
                <a:spcPts val="600"/>
              </a:spcBef>
              <a:defRPr>
                <a:solidFill>
                  <a:srgbClr val="73B83D"/>
                </a:solidFill>
                <a:latin typeface="Calibri"/>
                <a:ea typeface="Calibri"/>
                <a:cs typeface="Calibri"/>
                <a:sym typeface="Calibri"/>
              </a:defRPr>
            </a:pPr>
            <a:r>
              <a:t>Usually incurable</a:t>
            </a:r>
            <a:endParaRPr i="1"/>
          </a:p>
          <a:p>
            <a:pPr>
              <a:spcBef>
                <a:spcPts val="600"/>
              </a:spcBef>
              <a:buClr>
                <a:srgbClr val="73B83D"/>
              </a:buClr>
              <a:buSzPct val="90000"/>
              <a:buFont typeface="Times Roman"/>
              <a:buChar char="•"/>
              <a:defRPr>
                <a:solidFill>
                  <a:srgbClr val="FFFFFF"/>
                </a:solidFill>
                <a:latin typeface="Calibri"/>
                <a:ea typeface="Calibri"/>
                <a:cs typeface="Calibri"/>
                <a:sym typeface="Calibri"/>
              </a:defRPr>
            </a:pPr>
            <a:r>
              <a:t>dyspnea</a:t>
            </a:r>
          </a:p>
          <a:p>
            <a:pPr>
              <a:spcBef>
                <a:spcPts val="600"/>
              </a:spcBef>
              <a:buClr>
                <a:srgbClr val="73B83D"/>
              </a:buClr>
              <a:buSzPct val="90000"/>
              <a:buFont typeface="Times Roman"/>
              <a:buChar char="•"/>
              <a:defRPr>
                <a:solidFill>
                  <a:srgbClr val="FFFFFF"/>
                </a:solidFill>
                <a:latin typeface="Calibri"/>
                <a:ea typeface="Calibri"/>
                <a:cs typeface="Calibri"/>
                <a:sym typeface="Calibri"/>
              </a:defRPr>
            </a:pPr>
            <a:r>
              <a:t>chest pain</a:t>
            </a:r>
          </a:p>
          <a:p>
            <a:pPr>
              <a:spcBef>
                <a:spcPts val="600"/>
              </a:spcBef>
              <a:buClr>
                <a:srgbClr val="73B83D"/>
              </a:buClr>
              <a:buSzPct val="90000"/>
              <a:buFont typeface="Times Roman"/>
              <a:buChar char="•"/>
              <a:defRPr>
                <a:solidFill>
                  <a:srgbClr val="FFFFFF"/>
                </a:solidFill>
                <a:latin typeface="Calibri"/>
                <a:ea typeface="Calibri"/>
                <a:cs typeface="Calibri"/>
                <a:sym typeface="Calibri"/>
              </a:defRPr>
            </a:pPr>
            <a:r>
              <a:t>anorexia &amp; weight loss</a:t>
            </a:r>
          </a:p>
          <a:p>
            <a:pPr>
              <a:spcBef>
                <a:spcPts val="600"/>
              </a:spcBef>
              <a:buClr>
                <a:srgbClr val="73B83D"/>
              </a:buClr>
              <a:buSzPct val="90000"/>
              <a:buFont typeface="Times Roman"/>
              <a:buChar char="•"/>
              <a:defRPr>
                <a:solidFill>
                  <a:srgbClr val="FFFFFF"/>
                </a:solidFill>
                <a:latin typeface="Calibri"/>
                <a:ea typeface="Calibri"/>
                <a:cs typeface="Calibri"/>
                <a:sym typeface="Calibri"/>
              </a:defRPr>
            </a:pPr>
            <a:r>
              <a:t>hoarseness</a:t>
            </a:r>
          </a:p>
          <a:p>
            <a:pPr>
              <a:spcBef>
                <a:spcPts val="600"/>
              </a:spcBef>
              <a:buClr>
                <a:srgbClr val="73B83D"/>
              </a:buClr>
              <a:buSzPct val="90000"/>
              <a:buFont typeface="Times Roman"/>
              <a:buChar char="•"/>
              <a:defRPr>
                <a:solidFill>
                  <a:srgbClr val="FFFFFF"/>
                </a:solidFill>
                <a:latin typeface="Calibri"/>
                <a:ea typeface="Calibri"/>
                <a:cs typeface="Calibri"/>
                <a:sym typeface="Calibri"/>
              </a:defRPr>
            </a:pPr>
            <a:r>
              <a:t>bone pain</a:t>
            </a:r>
          </a:p>
        </p:txBody>
      </p:sp>
    </p:spTree>
  </p:cSld>
  <p:clrMapOvr>
    <a:masterClrMapping/>
  </p:clrMapOvr>
  <p:transition spd="med"/>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7" name="At diagnosis, &gt;50% have metastases…"/>
          <p:cNvSpPr txBox="1">
            <a:spLocks noGrp="1"/>
          </p:cNvSpPr>
          <p:nvPr>
            <p:ph type="body" sz="quarter" idx="4294967295"/>
          </p:nvPr>
        </p:nvSpPr>
        <p:spPr>
          <a:xfrm>
            <a:off x="1905000" y="2590800"/>
            <a:ext cx="5867400" cy="1816100"/>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At diagnosis, &gt;50% have metastases </a:t>
            </a:r>
          </a:p>
          <a:p>
            <a:pPr>
              <a:spcBef>
                <a:spcPts val="1600"/>
              </a:spcBef>
              <a:buClr>
                <a:srgbClr val="73B83D"/>
              </a:buClr>
              <a:buSzPct val="90000"/>
              <a:buFont typeface="Times Roman"/>
              <a:buChar char="•"/>
              <a:defRPr sz="2800">
                <a:latin typeface="Calibri"/>
                <a:ea typeface="Calibri"/>
                <a:cs typeface="Calibri"/>
                <a:sym typeface="Calibri"/>
              </a:defRPr>
            </a:pPr>
            <a:r>
              <a:t>Overall (all stages) 5ys = 16%</a:t>
            </a:r>
          </a:p>
          <a:p>
            <a:pPr>
              <a:spcBef>
                <a:spcPts val="1600"/>
              </a:spcBef>
              <a:buClr>
                <a:srgbClr val="73B83D"/>
              </a:buClr>
              <a:buSzPct val="90000"/>
              <a:buFont typeface="Times Roman"/>
              <a:buChar char="•"/>
              <a:defRPr sz="2800">
                <a:latin typeface="Calibri"/>
                <a:ea typeface="Calibri"/>
                <a:cs typeface="Calibri"/>
                <a:sym typeface="Calibri"/>
              </a:defRPr>
            </a:pPr>
            <a:r>
              <a:t>Localized disease 5ys = 45%</a:t>
            </a:r>
          </a:p>
        </p:txBody>
      </p:sp>
      <p:sp>
        <p:nvSpPr>
          <p:cNvPr id="418" name="Survival statistics…bad."/>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Survival statistics…bad.</a:t>
            </a:r>
          </a:p>
        </p:txBody>
      </p:sp>
    </p:spTree>
  </p:cSld>
  <p:clrMapOvr>
    <a:masterClrMapping/>
  </p:clrMapOvr>
  <p:transition spd="med"/>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0" name="Rectangle 3"/>
          <p:cNvSpPr txBox="1">
            <a:spLocks noGrp="1"/>
          </p:cNvSpPr>
          <p:nvPr>
            <p:ph type="body" sz="half" idx="4294967295"/>
          </p:nvPr>
        </p:nvSpPr>
        <p:spPr>
          <a:xfrm>
            <a:off x="1752600" y="2197892"/>
            <a:ext cx="5867400" cy="3108544"/>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Most common type, especially in women and non-smokers</a:t>
            </a:r>
          </a:p>
          <a:p>
            <a:pPr>
              <a:spcBef>
                <a:spcPts val="1600"/>
              </a:spcBef>
              <a:buClr>
                <a:srgbClr val="73B83D"/>
              </a:buClr>
              <a:buSzPct val="90000"/>
              <a:buFont typeface="Times Roman"/>
              <a:buChar char="•"/>
              <a:defRPr sz="2800">
                <a:latin typeface="Calibri"/>
                <a:ea typeface="Calibri"/>
                <a:cs typeface="Calibri"/>
                <a:sym typeface="Calibri"/>
              </a:defRPr>
            </a:pPr>
            <a:r>
              <a:t>Usually peripherally located</a:t>
            </a:r>
          </a:p>
          <a:p>
            <a:pPr>
              <a:spcBef>
                <a:spcPts val="1600"/>
              </a:spcBef>
              <a:buClr>
                <a:srgbClr val="73B83D"/>
              </a:buClr>
              <a:buSzPct val="90000"/>
              <a:buFont typeface="Times Roman"/>
              <a:buChar char="•"/>
              <a:defRPr sz="2800">
                <a:latin typeface="Calibri"/>
                <a:ea typeface="Calibri"/>
                <a:cs typeface="Calibri"/>
                <a:sym typeface="Calibri"/>
              </a:defRPr>
            </a:pPr>
            <a:r>
              <a:t>Adenocarcinoma in situ is a rare form of adenocarcinoma with a better prognosis (5ys = 40%)</a:t>
            </a:r>
          </a:p>
        </p:txBody>
      </p:sp>
      <p:sp>
        <p:nvSpPr>
          <p:cNvPr id="421" name="Rectangle 6"/>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Adenocarcinoma</a:t>
            </a:r>
          </a:p>
        </p:txBody>
      </p:sp>
    </p:spTree>
  </p:cSld>
  <p:clrMapOvr>
    <a:masterClrMapping/>
  </p:clrMapOvr>
  <p:transition spd="med"/>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25"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Adenocarcinoma</a:t>
            </a:r>
          </a:p>
        </p:txBody>
      </p:sp>
      <p:pic>
        <p:nvPicPr>
          <p:cNvPr id="426" name="Picture 1035" descr="Picture 1035"/>
          <p:cNvPicPr>
            <a:picLocks noChangeAspect="1"/>
          </p:cNvPicPr>
          <p:nvPr/>
        </p:nvPicPr>
        <p:blipFill>
          <a:blip r:embed="rId3"/>
          <a:srcRect t="4886"/>
          <a:stretch>
            <a:fillRect/>
          </a:stretch>
        </p:blipFill>
        <p:spPr>
          <a:xfrm>
            <a:off x="0" y="-7938"/>
            <a:ext cx="9144000" cy="6180138"/>
          </a:xfrm>
          <a:prstGeom prst="rect">
            <a:avLst/>
          </a:prstGeom>
          <a:ln w="12700">
            <a:miter lim="400000"/>
          </a:ln>
        </p:spPr>
      </p:pic>
    </p:spTree>
  </p:cSld>
  <p:clrMapOvr>
    <a:masterClrMapping/>
  </p:clrMapOvr>
  <p:transition spd="med"/>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Adenocarcinoma in situ</a:t>
            </a:r>
          </a:p>
        </p:txBody>
      </p:sp>
      <p:pic>
        <p:nvPicPr>
          <p:cNvPr id="431" name="Picture 3" descr="Picture 3"/>
          <p:cNvPicPr>
            <a:picLocks noChangeAspect="1"/>
          </p:cNvPicPr>
          <p:nvPr/>
        </p:nvPicPr>
        <p:blipFill>
          <a:blip r:embed="rId3"/>
          <a:srcRect r="2993"/>
          <a:stretch>
            <a:fillRect/>
          </a:stretch>
        </p:blipFill>
        <p:spPr>
          <a:xfrm>
            <a:off x="-1" y="0"/>
            <a:ext cx="9144002" cy="6172200"/>
          </a:xfrm>
          <a:prstGeom prst="rect">
            <a:avLst/>
          </a:prstGeom>
          <a:ln w="12700">
            <a:miter lim="400000"/>
          </a:ln>
        </p:spPr>
      </p:pic>
    </p:spTree>
  </p:cSld>
  <p:clrMapOvr>
    <a:masterClrMapping/>
  </p:clrMapOvr>
  <p:transition spd="med"/>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5" name="Rectangle 3"/>
          <p:cNvSpPr txBox="1">
            <a:spLocks noGrp="1"/>
          </p:cNvSpPr>
          <p:nvPr>
            <p:ph type="body" sz="quarter" idx="4294967295"/>
          </p:nvPr>
        </p:nvSpPr>
        <p:spPr>
          <a:xfrm>
            <a:off x="1676400" y="2667000"/>
            <a:ext cx="6172200" cy="1816100"/>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Malignant tumor of squamous cells</a:t>
            </a:r>
          </a:p>
          <a:p>
            <a:pPr>
              <a:spcBef>
                <a:spcPts val="1600"/>
              </a:spcBef>
              <a:buClr>
                <a:srgbClr val="73B83D"/>
              </a:buClr>
              <a:buSzPct val="90000"/>
              <a:buFont typeface="Times Roman"/>
              <a:buChar char="•"/>
              <a:defRPr sz="2800">
                <a:latin typeface="Calibri"/>
                <a:ea typeface="Calibri"/>
                <a:cs typeface="Calibri"/>
                <a:sym typeface="Calibri"/>
              </a:defRPr>
            </a:pPr>
            <a:r>
              <a:t>Usually centrally located</a:t>
            </a:r>
          </a:p>
          <a:p>
            <a:pPr>
              <a:spcBef>
                <a:spcPts val="1600"/>
              </a:spcBef>
              <a:buClr>
                <a:srgbClr val="73B83D"/>
              </a:buClr>
              <a:buSzPct val="90000"/>
              <a:buFont typeface="Times Roman"/>
              <a:buChar char="•"/>
              <a:defRPr sz="2800">
                <a:latin typeface="Calibri"/>
                <a:ea typeface="Calibri"/>
                <a:cs typeface="Calibri"/>
                <a:sym typeface="Calibri"/>
              </a:defRPr>
            </a:pPr>
            <a:r>
              <a:t>Usually preceded by distinct lesions</a:t>
            </a:r>
          </a:p>
        </p:txBody>
      </p:sp>
      <p:sp>
        <p:nvSpPr>
          <p:cNvPr id="436" name="Rectangle 6"/>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Squamous cell carcinoma</a:t>
            </a:r>
          </a:p>
        </p:txBody>
      </p:sp>
    </p:spTree>
  </p:cSld>
  <p:clrMapOvr>
    <a:masterClrMapping/>
  </p:clrMapOvr>
  <p:transition spd="med"/>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Squamous cell carcinoma</a:t>
            </a:r>
          </a:p>
        </p:txBody>
      </p:sp>
      <p:pic>
        <p:nvPicPr>
          <p:cNvPr id="441" name="Picture 4" descr="Picture 4"/>
          <p:cNvPicPr>
            <a:picLocks noChangeAspect="1"/>
          </p:cNvPicPr>
          <p:nvPr/>
        </p:nvPicPr>
        <p:blipFill>
          <a:blip r:embed="rId3"/>
          <a:stretch>
            <a:fillRect/>
          </a:stretch>
        </p:blipFill>
        <p:spPr>
          <a:xfrm>
            <a:off x="2514600" y="111125"/>
            <a:ext cx="3962400" cy="6005513"/>
          </a:xfrm>
          <a:prstGeom prst="rect">
            <a:avLst/>
          </a:prstGeom>
          <a:ln w="12700">
            <a:miter lim="400000"/>
          </a:ln>
        </p:spPr>
      </p:pic>
    </p:spTree>
  </p:cSld>
  <p:clrMapOvr>
    <a:masterClrMapping/>
  </p:clrMapOvr>
  <p:transition spd="med"/>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5"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Squamous cell carcinoma</a:t>
            </a:r>
          </a:p>
        </p:txBody>
      </p:sp>
      <p:pic>
        <p:nvPicPr>
          <p:cNvPr id="446" name="Picture 7" descr="Picture 7"/>
          <p:cNvPicPr>
            <a:picLocks noChangeAspect="1"/>
          </p:cNvPicPr>
          <p:nvPr/>
        </p:nvPicPr>
        <p:blipFill>
          <a:blip r:embed="rId3"/>
          <a:srcRect l="10332"/>
          <a:stretch>
            <a:fillRect/>
          </a:stretch>
        </p:blipFill>
        <p:spPr>
          <a:xfrm rot="16200000">
            <a:off x="1485900" y="-1485900"/>
            <a:ext cx="6172200" cy="9144001"/>
          </a:xfrm>
          <a:prstGeom prst="rect">
            <a:avLst/>
          </a:prstGeom>
          <a:ln w="12700">
            <a:miter lim="400000"/>
          </a:ln>
        </p:spPr>
      </p:pic>
    </p:spTree>
  </p:cSld>
  <p:clrMapOvr>
    <a:masterClrMapping/>
  </p:clrMapOvr>
  <p:transition spd="med"/>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 name="Text Box 2"/>
          <p:cNvSpPr txBox="1"/>
          <p:nvPr/>
        </p:nvSpPr>
        <p:spPr>
          <a:xfrm>
            <a:off x="636269" y="914400"/>
            <a:ext cx="7871461" cy="49704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Squamous cell carcinoma precursor lesions</a:t>
            </a:r>
          </a:p>
        </p:txBody>
      </p:sp>
      <p:grpSp>
        <p:nvGrpSpPr>
          <p:cNvPr id="453" name="Group 1"/>
          <p:cNvGrpSpPr/>
          <p:nvPr/>
        </p:nvGrpSpPr>
        <p:grpSpPr>
          <a:xfrm>
            <a:off x="198120" y="2212975"/>
            <a:ext cx="2816861" cy="2963699"/>
            <a:chOff x="0" y="0"/>
            <a:chExt cx="2816860" cy="2963698"/>
          </a:xfrm>
        </p:grpSpPr>
        <p:pic>
          <p:nvPicPr>
            <p:cNvPr id="451" name="Picture 5" descr="Picture 5"/>
            <p:cNvPicPr>
              <a:picLocks noChangeAspect="1"/>
            </p:cNvPicPr>
            <p:nvPr/>
          </p:nvPicPr>
          <p:blipFill>
            <a:blip r:embed="rId3"/>
            <a:srcRect l="68323" b="53250"/>
            <a:stretch>
              <a:fillRect/>
            </a:stretch>
          </p:blipFill>
          <p:spPr>
            <a:xfrm>
              <a:off x="89217" y="0"/>
              <a:ext cx="2638426" cy="2604344"/>
            </a:xfrm>
            <a:prstGeom prst="rect">
              <a:avLst/>
            </a:prstGeom>
            <a:ln w="12700" cap="flat">
              <a:noFill/>
              <a:miter lim="400000"/>
            </a:ln>
            <a:effectLst/>
          </p:spPr>
        </p:pic>
        <p:sp>
          <p:nvSpPr>
            <p:cNvPr id="452" name="Text Box 2"/>
            <p:cNvSpPr txBox="1"/>
            <p:nvPr/>
          </p:nvSpPr>
          <p:spPr>
            <a:xfrm>
              <a:off x="0" y="2581125"/>
              <a:ext cx="2816861" cy="3825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spcBef>
                  <a:spcPts val="1300"/>
                </a:spcBef>
                <a:defRPr sz="2300">
                  <a:solidFill>
                    <a:srgbClr val="000000"/>
                  </a:solidFill>
                  <a:latin typeface="Calibri"/>
                  <a:ea typeface="Calibri"/>
                  <a:cs typeface="Calibri"/>
                  <a:sym typeface="Calibri"/>
                </a:defRPr>
              </a:lvl1pPr>
            </a:lstStyle>
            <a:p>
              <a:r>
                <a:t>squamous metaplasia</a:t>
              </a:r>
            </a:p>
          </p:txBody>
        </p:sp>
      </p:grpSp>
      <p:grpSp>
        <p:nvGrpSpPr>
          <p:cNvPr id="456" name="Group 2"/>
          <p:cNvGrpSpPr/>
          <p:nvPr/>
        </p:nvGrpSpPr>
        <p:grpSpPr>
          <a:xfrm>
            <a:off x="3152458" y="2209800"/>
            <a:ext cx="2816861" cy="2968611"/>
            <a:chOff x="0" y="0"/>
            <a:chExt cx="2816860" cy="2968610"/>
          </a:xfrm>
        </p:grpSpPr>
        <p:pic>
          <p:nvPicPr>
            <p:cNvPr id="454" name="Picture 6" descr="Picture 6"/>
            <p:cNvPicPr>
              <a:picLocks noChangeAspect="1"/>
            </p:cNvPicPr>
            <p:nvPr/>
          </p:nvPicPr>
          <p:blipFill>
            <a:blip r:embed="rId3"/>
            <a:srcRect t="48119" r="66447" b="5131"/>
            <a:stretch>
              <a:fillRect/>
            </a:stretch>
          </p:blipFill>
          <p:spPr>
            <a:xfrm>
              <a:off x="11429" y="0"/>
              <a:ext cx="2794002" cy="2603500"/>
            </a:xfrm>
            <a:prstGeom prst="rect">
              <a:avLst/>
            </a:prstGeom>
            <a:ln w="12700" cap="flat">
              <a:noFill/>
              <a:miter lim="400000"/>
            </a:ln>
            <a:effectLst/>
          </p:spPr>
        </p:pic>
        <p:sp>
          <p:nvSpPr>
            <p:cNvPr id="455" name="Text Box 2"/>
            <p:cNvSpPr txBox="1"/>
            <p:nvPr/>
          </p:nvSpPr>
          <p:spPr>
            <a:xfrm>
              <a:off x="0" y="2586037"/>
              <a:ext cx="2816861" cy="3825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spcBef>
                  <a:spcPts val="1300"/>
                </a:spcBef>
                <a:defRPr sz="2300">
                  <a:solidFill>
                    <a:srgbClr val="000000"/>
                  </a:solidFill>
                  <a:latin typeface="Calibri"/>
                  <a:ea typeface="Calibri"/>
                  <a:cs typeface="Calibri"/>
                  <a:sym typeface="Calibri"/>
                </a:defRPr>
              </a:lvl1pPr>
            </a:lstStyle>
            <a:p>
              <a:r>
                <a:t>dysplasia</a:t>
              </a:r>
            </a:p>
          </p:txBody>
        </p:sp>
      </p:grpSp>
      <p:grpSp>
        <p:nvGrpSpPr>
          <p:cNvPr id="459" name="Group 3"/>
          <p:cNvGrpSpPr/>
          <p:nvPr/>
        </p:nvGrpSpPr>
        <p:grpSpPr>
          <a:xfrm>
            <a:off x="6105207" y="2209800"/>
            <a:ext cx="2816862" cy="2968611"/>
            <a:chOff x="0" y="0"/>
            <a:chExt cx="2816860" cy="2968610"/>
          </a:xfrm>
        </p:grpSpPr>
        <p:pic>
          <p:nvPicPr>
            <p:cNvPr id="457" name="Picture 8" descr="Picture 8"/>
            <p:cNvPicPr>
              <a:picLocks noChangeAspect="1"/>
            </p:cNvPicPr>
            <p:nvPr/>
          </p:nvPicPr>
          <p:blipFill>
            <a:blip r:embed="rId3"/>
            <a:srcRect l="34619" t="48119" r="33048" b="5131"/>
            <a:stretch>
              <a:fillRect/>
            </a:stretch>
          </p:blipFill>
          <p:spPr>
            <a:xfrm>
              <a:off x="62229" y="0"/>
              <a:ext cx="2692401" cy="2603500"/>
            </a:xfrm>
            <a:prstGeom prst="rect">
              <a:avLst/>
            </a:prstGeom>
            <a:ln w="12700" cap="flat">
              <a:noFill/>
              <a:miter lim="400000"/>
            </a:ln>
            <a:effectLst/>
          </p:spPr>
        </p:pic>
        <p:sp>
          <p:nvSpPr>
            <p:cNvPr id="458" name="Text Box 2"/>
            <p:cNvSpPr txBox="1"/>
            <p:nvPr/>
          </p:nvSpPr>
          <p:spPr>
            <a:xfrm>
              <a:off x="0" y="2586037"/>
              <a:ext cx="2816861" cy="382574"/>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lgn="ctr">
                <a:spcBef>
                  <a:spcPts val="1300"/>
                </a:spcBef>
                <a:defRPr sz="2300">
                  <a:solidFill>
                    <a:srgbClr val="000000"/>
                  </a:solidFill>
                  <a:latin typeface="Calibri"/>
                  <a:ea typeface="Calibri"/>
                  <a:cs typeface="Calibri"/>
                  <a:sym typeface="Calibri"/>
                </a:defRPr>
              </a:lvl1pPr>
            </a:lstStyle>
            <a:p>
              <a:r>
                <a:t>carcinoma in situ</a:t>
              </a:r>
            </a:p>
          </p:txBody>
        </p:sp>
      </p:grpSp>
    </p:spTree>
  </p:cSld>
  <p:clrMapOvr>
    <a:masterClrMapping/>
  </p:clrMapOvr>
  <p:transition spd="med"/>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3" name="Rectangle 3"/>
          <p:cNvSpPr txBox="1">
            <a:spLocks noGrp="1"/>
          </p:cNvSpPr>
          <p:nvPr>
            <p:ph type="body" sz="half" idx="4294967295"/>
          </p:nvPr>
        </p:nvSpPr>
        <p:spPr>
          <a:xfrm>
            <a:off x="1066800" y="2209800"/>
            <a:ext cx="7239000" cy="2462214"/>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VERY high mortality</a:t>
            </a:r>
          </a:p>
          <a:p>
            <a:pPr>
              <a:spcBef>
                <a:spcPts val="1600"/>
              </a:spcBef>
              <a:buClr>
                <a:srgbClr val="73B83D"/>
              </a:buClr>
              <a:buSzPct val="90000"/>
              <a:buFont typeface="Times Roman"/>
              <a:buChar char="•"/>
              <a:defRPr sz="2800">
                <a:latin typeface="Calibri"/>
                <a:ea typeface="Calibri"/>
                <a:cs typeface="Calibri"/>
                <a:sym typeface="Calibri"/>
              </a:defRPr>
            </a:pPr>
            <a:r>
              <a:t>Small cells, minimal cytoplasm, “molding”</a:t>
            </a:r>
          </a:p>
          <a:p>
            <a:pPr>
              <a:spcBef>
                <a:spcPts val="1600"/>
              </a:spcBef>
              <a:buClr>
                <a:srgbClr val="73B83D"/>
              </a:buClr>
              <a:buSzPct val="90000"/>
              <a:buFont typeface="Times Roman"/>
              <a:buChar char="•"/>
              <a:defRPr sz="2800">
                <a:latin typeface="Calibri"/>
                <a:ea typeface="Calibri"/>
                <a:cs typeface="Calibri"/>
                <a:sym typeface="Calibri"/>
              </a:defRPr>
            </a:pPr>
            <a:r>
              <a:t>High growth fraction yet treatment ineffective</a:t>
            </a:r>
          </a:p>
          <a:p>
            <a:pPr>
              <a:spcBef>
                <a:spcPts val="1600"/>
              </a:spcBef>
              <a:buClr>
                <a:srgbClr val="73B83D"/>
              </a:buClr>
              <a:buSzPct val="90000"/>
              <a:buFont typeface="Times Roman"/>
              <a:buChar char="•"/>
              <a:defRPr sz="2800">
                <a:latin typeface="Calibri"/>
                <a:ea typeface="Calibri"/>
                <a:cs typeface="Calibri"/>
                <a:sym typeface="Calibri"/>
              </a:defRPr>
            </a:pPr>
            <a:r>
              <a:t>Median survival (with treatment) = 1 year</a:t>
            </a:r>
          </a:p>
        </p:txBody>
      </p:sp>
      <p:sp>
        <p:nvSpPr>
          <p:cNvPr id="464" name="Rectangle 6"/>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Small cell carcinoma</a:t>
            </a:r>
          </a:p>
        </p:txBody>
      </p:sp>
    </p:spTree>
  </p:cSld>
  <p:clrMapOvr>
    <a:masterClrMapping/>
  </p:clrMapOvr>
  <p:transition spd="med"/>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8"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Small cell carcinoma</a:t>
            </a:r>
          </a:p>
        </p:txBody>
      </p:sp>
      <p:pic>
        <p:nvPicPr>
          <p:cNvPr id="469" name="Picture 1035" descr="Picture 1035"/>
          <p:cNvPicPr>
            <a:picLocks noChangeAspect="1"/>
          </p:cNvPicPr>
          <p:nvPr/>
        </p:nvPicPr>
        <p:blipFill>
          <a:blip r:embed="rId2"/>
          <a:srcRect t="5035"/>
          <a:stretch>
            <a:fillRect/>
          </a:stretch>
        </p:blipFill>
        <p:spPr>
          <a:xfrm>
            <a:off x="0" y="0"/>
            <a:ext cx="9144000" cy="6172200"/>
          </a:xfrm>
          <a:prstGeom prst="rect">
            <a:avLst/>
          </a:prstGeom>
          <a:ln w="12700">
            <a:miter lim="400000"/>
          </a:ln>
        </p:spPr>
      </p:pic>
    </p:spTree>
  </p:cSld>
  <p:clrMapOvr>
    <a:masterClrMapping/>
  </p:clrMapOvr>
  <p:transition spd="med"/>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 name="Rectangle 3"/>
          <p:cNvSpPr txBox="1">
            <a:spLocks noGrp="1"/>
          </p:cNvSpPr>
          <p:nvPr>
            <p:ph type="body" sz="half" idx="4294967295"/>
          </p:nvPr>
        </p:nvSpPr>
        <p:spPr>
          <a:xfrm>
            <a:off x="1295400" y="2438400"/>
            <a:ext cx="7239000" cy="2462214"/>
          </a:xfrm>
          <a:prstGeom prst="rect">
            <a:avLst/>
          </a:prstGeom>
        </p:spPr>
        <p:txBody>
          <a:bodyPr>
            <a:normAutofit/>
          </a:bodyPr>
          <a:lstStyle/>
          <a:p>
            <a:pPr>
              <a:spcBef>
                <a:spcPts val="1600"/>
              </a:spcBef>
              <a:buClr>
                <a:srgbClr val="73B83D"/>
              </a:buClr>
              <a:buSzPct val="90000"/>
              <a:buFont typeface="Times Roman"/>
              <a:buChar char="•"/>
              <a:defRPr sz="2800">
                <a:latin typeface="Calibri"/>
                <a:ea typeface="Calibri"/>
                <a:cs typeface="Calibri"/>
                <a:sym typeface="Calibri"/>
              </a:defRPr>
            </a:pPr>
            <a:r>
              <a:t>Malignant tumor of mesothelial cells</a:t>
            </a:r>
          </a:p>
          <a:p>
            <a:pPr>
              <a:spcBef>
                <a:spcPts val="1600"/>
              </a:spcBef>
              <a:buClr>
                <a:srgbClr val="73B83D"/>
              </a:buClr>
              <a:buSzPct val="90000"/>
              <a:buFont typeface="Times Roman"/>
              <a:buChar char="•"/>
              <a:defRPr sz="2800">
                <a:latin typeface="Calibri"/>
                <a:ea typeface="Calibri"/>
                <a:cs typeface="Calibri"/>
                <a:sym typeface="Calibri"/>
              </a:defRPr>
            </a:pPr>
            <a:r>
              <a:t>Most patients have had asbestos exposure</a:t>
            </a:r>
          </a:p>
          <a:p>
            <a:pPr>
              <a:spcBef>
                <a:spcPts val="1600"/>
              </a:spcBef>
              <a:buClr>
                <a:srgbClr val="73B83D"/>
              </a:buClr>
              <a:buSzPct val="90000"/>
              <a:buFont typeface="Times Roman"/>
              <a:buChar char="•"/>
              <a:defRPr sz="2800">
                <a:latin typeface="Calibri"/>
                <a:ea typeface="Calibri"/>
                <a:cs typeface="Calibri"/>
                <a:sym typeface="Calibri"/>
              </a:defRPr>
            </a:pPr>
            <a:r>
              <a:t>Not related to smoking</a:t>
            </a:r>
          </a:p>
          <a:p>
            <a:pPr>
              <a:spcBef>
                <a:spcPts val="1600"/>
              </a:spcBef>
              <a:buClr>
                <a:srgbClr val="73B83D"/>
              </a:buClr>
              <a:buSzPct val="90000"/>
              <a:buFont typeface="Times Roman"/>
              <a:buChar char="•"/>
              <a:defRPr sz="2800">
                <a:latin typeface="Calibri"/>
                <a:ea typeface="Calibri"/>
                <a:cs typeface="Calibri"/>
                <a:sym typeface="Calibri"/>
              </a:defRPr>
            </a:pPr>
            <a:r>
              <a:t>Highly malignant; short survival.</a:t>
            </a:r>
          </a:p>
        </p:txBody>
      </p:sp>
      <p:sp>
        <p:nvSpPr>
          <p:cNvPr id="472" name="Rectangle 6"/>
          <p:cNvSpPr txBox="1">
            <a:spLocks noGrp="1"/>
          </p:cNvSpPr>
          <p:nvPr>
            <p:ph type="title" idx="4294967295"/>
          </p:nvPr>
        </p:nvSpPr>
        <p:spPr>
          <a:xfrm>
            <a:off x="685800" y="609600"/>
            <a:ext cx="7772400" cy="685800"/>
          </a:xfrm>
          <a:prstGeom prst="rect">
            <a:avLst/>
          </a:prstGeom>
        </p:spPr>
        <p:txBody>
          <a:bodyPr lIns="46037" tIns="46037" rIns="46037" bIns="46037">
            <a:normAutofit/>
          </a:bodyPr>
          <a:lstStyle>
            <a:lvl1pPr>
              <a:defRPr sz="3600" b="0">
                <a:solidFill>
                  <a:srgbClr val="E56900"/>
                </a:solidFill>
                <a:latin typeface="Calibri"/>
                <a:ea typeface="Calibri"/>
                <a:cs typeface="Calibri"/>
                <a:sym typeface="Calibri"/>
              </a:defRPr>
            </a:lvl1pPr>
          </a:lstStyle>
          <a:p>
            <a:r>
              <a:t>Mesothelioma</a:t>
            </a:r>
          </a:p>
        </p:txBody>
      </p:sp>
    </p:spTree>
  </p:cSld>
  <p:clrMapOvr>
    <a:masterClrMapping/>
  </p:clrMapOvr>
  <p:transition spd="med"/>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74" name="Rectangle 3"/>
          <p:cNvSpPr/>
          <p:nvPr/>
        </p:nvSpPr>
        <p:spPr>
          <a:xfrm>
            <a:off x="0" y="-1"/>
            <a:ext cx="9144000" cy="6170615"/>
          </a:xfrm>
          <a:prstGeom prst="rect">
            <a:avLst/>
          </a:prstGeom>
          <a:solidFill>
            <a:srgbClr val="000000"/>
          </a:solidFill>
          <a:ln w="12700">
            <a:miter lim="400000"/>
          </a:ln>
        </p:spPr>
        <p:txBody>
          <a:bodyPr lIns="45719" rIns="45719"/>
          <a:lstStyle/>
          <a:p>
            <a:pPr>
              <a:lnSpc>
                <a:spcPct val="90000"/>
              </a:lnSpc>
              <a:spcBef>
                <a:spcPts val="1400"/>
              </a:spcBef>
              <a:defRPr sz="600">
                <a:solidFill>
                  <a:srgbClr val="FFFFFF"/>
                </a:solidFill>
                <a:latin typeface="Calibri"/>
                <a:ea typeface="Calibri"/>
                <a:cs typeface="Calibri"/>
                <a:sym typeface="Calibri"/>
              </a:defRPr>
            </a:pPr>
            <a:endParaRPr/>
          </a:p>
        </p:txBody>
      </p:sp>
      <p:sp>
        <p:nvSpPr>
          <p:cNvPr id="475" name="Text Box 2"/>
          <p:cNvSpPr txBox="1"/>
          <p:nvPr/>
        </p:nvSpPr>
        <p:spPr>
          <a:xfrm>
            <a:off x="642619" y="6240462"/>
            <a:ext cx="7871461" cy="49704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45719" rIns="45719">
            <a:spAutoFit/>
          </a:bodyPr>
          <a:lstStyle>
            <a:lvl1pPr algn="ctr">
              <a:spcBef>
                <a:spcPts val="1900"/>
              </a:spcBef>
              <a:defRPr sz="3200">
                <a:solidFill>
                  <a:srgbClr val="000000"/>
                </a:solidFill>
                <a:latin typeface="Calibri"/>
                <a:ea typeface="Calibri"/>
                <a:cs typeface="Calibri"/>
                <a:sym typeface="Calibri"/>
              </a:defRPr>
            </a:lvl1pPr>
          </a:lstStyle>
          <a:p>
            <a:r>
              <a:t>Mesothelioma</a:t>
            </a:r>
          </a:p>
        </p:txBody>
      </p:sp>
      <p:pic>
        <p:nvPicPr>
          <p:cNvPr id="476" name="Picture 1" descr="Picture 1"/>
          <p:cNvPicPr>
            <a:picLocks noChangeAspect="1"/>
          </p:cNvPicPr>
          <p:nvPr/>
        </p:nvPicPr>
        <p:blipFill>
          <a:blip r:embed="rId2"/>
          <a:srcRect l="1008" r="1410" b="4814"/>
          <a:stretch>
            <a:fillRect/>
          </a:stretch>
        </p:blipFill>
        <p:spPr>
          <a:xfrm>
            <a:off x="1523999" y="-1"/>
            <a:ext cx="6083302" cy="6127751"/>
          </a:xfrm>
          <a:prstGeom prst="rect">
            <a:avLst/>
          </a:prstGeom>
          <a:ln w="12700">
            <a:miter lim="400000"/>
          </a:ln>
        </p:spPr>
      </p:pic>
    </p:spTree>
  </p:cSld>
  <p:clrMapOvr>
    <a:masterClrMapping/>
  </p:clrMapOvr>
  <p:transition spd="med"/>
</p:sld>
</file>

<file path=ppt/theme/theme1.xml><?xml version="1.0" encoding="utf-8"?>
<a:theme xmlns:a="http://schemas.openxmlformats.org/drawingml/2006/main" name="PERFECT MASTER">
  <a:themeElements>
    <a:clrScheme name="PERFECT MASTER">
      <a:dk1>
        <a:srgbClr val="160048"/>
      </a:dk1>
      <a:lt1>
        <a:srgbClr val="131313"/>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PERFECT MASTER">
      <a:majorFont>
        <a:latin typeface="Helvetica"/>
        <a:ea typeface="Helvetica"/>
        <a:cs typeface="Helvetica"/>
      </a:majorFont>
      <a:minorFont>
        <a:latin typeface="Times New Roman"/>
        <a:ea typeface="Times New Roman"/>
        <a:cs typeface="Times New Roman"/>
      </a:minorFont>
    </a:fontScheme>
    <a:fmtScheme name="PERFECT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PERFECT MASTER">
  <a:themeElements>
    <a:clrScheme name="PERFECT MASTER">
      <a:dk1>
        <a:srgbClr val="000000"/>
      </a:dk1>
      <a:lt1>
        <a:srgbClr val="FFFFFF"/>
      </a:lt1>
      <a:dk2>
        <a:srgbClr val="A7A7A7"/>
      </a:dk2>
      <a:lt2>
        <a:srgbClr val="535353"/>
      </a:lt2>
      <a:accent1>
        <a:srgbClr val="00CC99"/>
      </a:accent1>
      <a:accent2>
        <a:srgbClr val="3333CC"/>
      </a:accent2>
      <a:accent3>
        <a:srgbClr val="9BBB59"/>
      </a:accent3>
      <a:accent4>
        <a:srgbClr val="8064A2"/>
      </a:accent4>
      <a:accent5>
        <a:srgbClr val="4BACC6"/>
      </a:accent5>
      <a:accent6>
        <a:srgbClr val="F79646"/>
      </a:accent6>
      <a:hlink>
        <a:srgbClr val="0000FF"/>
      </a:hlink>
      <a:folHlink>
        <a:srgbClr val="FF00FF"/>
      </a:folHlink>
    </a:clrScheme>
    <a:fontScheme name="PERFECT MASTER">
      <a:majorFont>
        <a:latin typeface="Helvetica"/>
        <a:ea typeface="Helvetica"/>
        <a:cs typeface="Helvetica"/>
      </a:majorFont>
      <a:minorFont>
        <a:latin typeface="Times New Roman"/>
        <a:ea typeface="Times New Roman"/>
        <a:cs typeface="Times New Roman"/>
      </a:minorFont>
    </a:fontScheme>
    <a:fmtScheme name="PERFECT MASTE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outerShdw blurRad="38100" dist="20000" dir="5400000" rotWithShape="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outerShdw blurRad="38100" dist="20000" dir="5400000" rotWithShape="0">
            <a:srgbClr val="000000">
              <a:alpha val="38000"/>
            </a:srgbClr>
          </a:outerShdw>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2800" b="0" i="0" u="none" strike="noStrike" cap="none" spc="0" normalizeH="0" baseline="0">
            <a:ln>
              <a:noFill/>
            </a:ln>
            <a:solidFill>
              <a:srgbClr val="160048"/>
            </a:solidFill>
            <a:effectLst/>
            <a:uFillTx/>
            <a:latin typeface="Garamond"/>
            <a:ea typeface="Garamond"/>
            <a:cs typeface="Garamond"/>
            <a:sym typeface="Garamond"/>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1294</Words>
  <Application>Microsoft Macintosh PowerPoint</Application>
  <PresentationFormat>On-screen Show (4:3)</PresentationFormat>
  <Paragraphs>279</Paragraphs>
  <Slides>74</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74</vt:i4>
      </vt:variant>
    </vt:vector>
  </HeadingPairs>
  <TitlesOfParts>
    <vt:vector size="80" baseType="lpstr">
      <vt:lpstr>Arial</vt:lpstr>
      <vt:lpstr>Franklin Gothic Medium</vt:lpstr>
      <vt:lpstr>Garamond</vt:lpstr>
      <vt:lpstr>Times New Roman</vt:lpstr>
      <vt:lpstr>Times Roman</vt:lpstr>
      <vt:lpstr>PERFECT MASTER</vt:lpstr>
      <vt:lpstr>PowerPoint Presentation</vt:lpstr>
      <vt:lpstr>Respiratory Pathology Learning Objectives</vt:lpstr>
      <vt:lpstr>Respiratory Pathology Learning Objectives</vt:lpstr>
      <vt:lpstr>Respiratory Pathology Learning Objectives</vt:lpstr>
      <vt:lpstr>Respiratory Pathology Learning Objectives</vt:lpstr>
      <vt:lpstr>PowerPoint Presentation</vt:lpstr>
      <vt:lpstr>PowerPoint Presentation</vt:lpstr>
      <vt:lpstr>PowerPoint Presentation</vt:lpstr>
      <vt:lpstr>Respiratory Pathology Outline</vt:lpstr>
      <vt:lpstr>Respiratory Pathology Outline</vt:lpstr>
      <vt:lpstr>PowerPoint Presentation</vt:lpstr>
      <vt:lpstr>PowerPoint Presentation</vt:lpstr>
      <vt:lpstr>PowerPoint Presentation</vt:lpstr>
      <vt:lpstr>Respiratory Pathology Outline</vt:lpstr>
      <vt:lpstr>Respiratory Pathology Outline</vt:lpstr>
      <vt:lpstr>Emphysema</vt:lpstr>
      <vt:lpstr>PowerPoint Presentation</vt:lpstr>
      <vt:lpstr>PowerPoint Presentation</vt:lpstr>
      <vt:lpstr>PowerPoint Presentation</vt:lpstr>
      <vt:lpstr>PowerPoint Presentation</vt:lpstr>
      <vt:lpstr>Chronic Bronchitis</vt:lpstr>
      <vt:lpstr>PowerPoint Presentation</vt:lpstr>
      <vt:lpstr>Asthma</vt:lpstr>
      <vt:lpstr>PowerPoint Presentation</vt:lpstr>
      <vt:lpstr>PowerPoint Presentation</vt:lpstr>
      <vt:lpstr>PowerPoint Presentation</vt:lpstr>
      <vt:lpstr>Bronchiectasis</vt:lpstr>
      <vt:lpstr>PowerPoint Presentation</vt:lpstr>
      <vt:lpstr>Respiratory Pathology Outline</vt:lpstr>
      <vt:lpstr>Idiopathic pulmonary fibrosis</vt:lpstr>
      <vt:lpstr>PowerPoint Presentation</vt:lpstr>
      <vt:lpstr>PowerPoint Presentation</vt:lpstr>
      <vt:lpstr>Pneumoconioses</vt:lpstr>
      <vt:lpstr>PowerPoint Presentation</vt:lpstr>
      <vt:lpstr>Respiratory Pathology Outline</vt:lpstr>
      <vt:lpstr>Pulmonary embolism</vt:lpstr>
      <vt:lpstr>PowerPoint Presentation</vt:lpstr>
      <vt:lpstr>PowerPoint Presentation</vt:lpstr>
      <vt:lpstr>Respiratory Pathology Outline</vt:lpstr>
      <vt:lpstr>PowerPoint Presentation</vt:lpstr>
      <vt:lpstr>PowerPoint Presentation</vt:lpstr>
      <vt:lpstr>PowerPoint Presentation</vt:lpstr>
      <vt:lpstr>PowerPoint Presentation</vt:lpstr>
      <vt:lpstr>Lung abscess</vt:lpstr>
      <vt:lpstr>PowerPoint Presentation</vt:lpstr>
      <vt:lpstr>Tuberculosis</vt:lpstr>
      <vt:lpstr>PowerPoint Presentation</vt:lpstr>
      <vt:lpstr>PowerPoint Presentation</vt:lpstr>
      <vt:lpstr>PowerPoint Presentation</vt:lpstr>
      <vt:lpstr>PowerPoint Presentation</vt:lpstr>
      <vt:lpstr>PowerPoint Presentation</vt:lpstr>
      <vt:lpstr>PowerPoint Presentation</vt:lpstr>
      <vt:lpstr>Opportunistic pneumonias</vt:lpstr>
      <vt:lpstr>PowerPoint Presentation</vt:lpstr>
      <vt:lpstr>PowerPoint Presentation</vt:lpstr>
      <vt:lpstr>PowerPoint Presentation</vt:lpstr>
      <vt:lpstr>Respiratory Pathology Outline</vt:lpstr>
      <vt:lpstr>PowerPoint Presentation</vt:lpstr>
      <vt:lpstr>PowerPoint Presentation</vt:lpstr>
      <vt:lpstr>Types of lung cancer</vt:lpstr>
      <vt:lpstr>Types of lung cancer</vt:lpstr>
      <vt:lpstr>Presenting symptoms</vt:lpstr>
      <vt:lpstr>Survival statistics…bad.</vt:lpstr>
      <vt:lpstr>Adenocarcinoma</vt:lpstr>
      <vt:lpstr>PowerPoint Presentation</vt:lpstr>
      <vt:lpstr>PowerPoint Presentation</vt:lpstr>
      <vt:lpstr>Squamous cell carcinoma</vt:lpstr>
      <vt:lpstr>PowerPoint Presentation</vt:lpstr>
      <vt:lpstr>PowerPoint Presentation</vt:lpstr>
      <vt:lpstr>PowerPoint Presentation</vt:lpstr>
      <vt:lpstr>Small cell carcinoma</vt:lpstr>
      <vt:lpstr>PowerPoint Presentation</vt:lpstr>
      <vt:lpstr>Mesothelioma</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Kristine P Krafts</cp:lastModifiedBy>
  <cp:revision>1</cp:revision>
  <dcterms:modified xsi:type="dcterms:W3CDTF">2026-09-22T16:29:49Z</dcterms:modified>
</cp:coreProperties>
</file>