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  <p:sldMasterId id="2147483654" r:id="rId2"/>
    <p:sldMasterId id="2147483691" r:id="rId3"/>
    <p:sldMasterId id="2147483729" r:id="rId4"/>
  </p:sldMasterIdLst>
  <p:notesMasterIdLst>
    <p:notesMasterId r:id="rId62"/>
  </p:notesMasterIdLst>
  <p:handoutMasterIdLst>
    <p:handoutMasterId r:id="rId63"/>
  </p:handoutMasterIdLst>
  <p:sldIdLst>
    <p:sldId id="1032" r:id="rId5"/>
    <p:sldId id="1540" r:id="rId6"/>
    <p:sldId id="453" r:id="rId7"/>
    <p:sldId id="1557" r:id="rId8"/>
    <p:sldId id="1558" r:id="rId9"/>
    <p:sldId id="1559" r:id="rId10"/>
    <p:sldId id="1561" r:id="rId11"/>
    <p:sldId id="1560" r:id="rId12"/>
    <p:sldId id="1513" r:id="rId13"/>
    <p:sldId id="1273" r:id="rId14"/>
    <p:sldId id="1514" r:id="rId15"/>
    <p:sldId id="1515" r:id="rId16"/>
    <p:sldId id="1516" r:id="rId17"/>
    <p:sldId id="1553" r:id="rId18"/>
    <p:sldId id="1510" r:id="rId19"/>
    <p:sldId id="1554" r:id="rId20"/>
    <p:sldId id="1555" r:id="rId21"/>
    <p:sldId id="1534" r:id="rId22"/>
    <p:sldId id="1408" r:id="rId23"/>
    <p:sldId id="1508" r:id="rId24"/>
    <p:sldId id="1517" r:id="rId25"/>
    <p:sldId id="1404" r:id="rId26"/>
    <p:sldId id="1509" r:id="rId27"/>
    <p:sldId id="1506" r:id="rId28"/>
    <p:sldId id="1332" r:id="rId29"/>
    <p:sldId id="1533" r:id="rId30"/>
    <p:sldId id="1552" r:id="rId31"/>
    <p:sldId id="1507" r:id="rId32"/>
    <p:sldId id="1429" r:id="rId33"/>
    <p:sldId id="1418" r:id="rId34"/>
    <p:sldId id="1518" r:id="rId35"/>
    <p:sldId id="1556" r:id="rId36"/>
    <p:sldId id="1535" r:id="rId37"/>
    <p:sldId id="1519" r:id="rId38"/>
    <p:sldId id="1520" r:id="rId39"/>
    <p:sldId id="1522" r:id="rId40"/>
    <p:sldId id="1419" r:id="rId41"/>
    <p:sldId id="1541" r:id="rId42"/>
    <p:sldId id="1420" r:id="rId43"/>
    <p:sldId id="1523" r:id="rId44"/>
    <p:sldId id="1425" r:id="rId45"/>
    <p:sldId id="1426" r:id="rId46"/>
    <p:sldId id="1527" r:id="rId47"/>
    <p:sldId id="1427" r:id="rId48"/>
    <p:sldId id="1428" r:id="rId49"/>
    <p:sldId id="1542" r:id="rId50"/>
    <p:sldId id="1430" r:id="rId51"/>
    <p:sldId id="1528" r:id="rId52"/>
    <p:sldId id="1529" r:id="rId53"/>
    <p:sldId id="1543" r:id="rId54"/>
    <p:sldId id="1434" r:id="rId55"/>
    <p:sldId id="1435" r:id="rId56"/>
    <p:sldId id="1294" r:id="rId57"/>
    <p:sldId id="1436" r:id="rId58"/>
    <p:sldId id="1437" r:id="rId59"/>
    <p:sldId id="1530" r:id="rId60"/>
    <p:sldId id="1531" r:id="rId6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308"/>
    <p:restoredTop sz="94726"/>
  </p:normalViewPr>
  <p:slideViewPr>
    <p:cSldViewPr>
      <p:cViewPr varScale="1">
        <p:scale>
          <a:sx n="80" d="100"/>
          <a:sy n="80" d="100"/>
        </p:scale>
        <p:origin x="184" y="1048"/>
      </p:cViewPr>
      <p:guideLst>
        <p:guide orient="horz" pos="254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16"/>
    </p:cViewPr>
  </p:sorterViewPr>
  <p:notesViewPr>
    <p:cSldViewPr>
      <p:cViewPr varScale="1">
        <p:scale>
          <a:sx n="58" d="100"/>
          <a:sy n="58" d="100"/>
        </p:scale>
        <p:origin x="-177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5E211CE-1188-614C-A8B3-E5B26D6A5E1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81E19A6-A25D-4B4F-A32C-0A497D6EC36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9DCF671E-952E-0747-B7D4-6E9B83977CE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0287FF96-726D-994B-AE68-EC0F6DE3589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26C17FC-3DA6-D447-860A-55C4EC9C12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04T23:57:00.898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1 133 24575,'50'-13'0,"-13"4"0,-14 0 0,-13 4 0,3 0 0,-4 1 0,0-1 0,1 1 0,0 0 0,1 0 0,3 1 0,8 0 0,12 0 0,9 1 0,6 1 0,-2-1 0,-7 0 0,-4-1 0,-4-1 0,4 1 0,5-2 0,5 2 0,5-1 0,-1 1 0,-2 1 0,-2 1 0,2 1 0,8 0 0,19 0 0,16 1 0,7 2 0,-2-1 0,-11 2 0,-9-1 0,-2-1 0,6 0 0,12-1 0,-37-1 0,1 1 0,4-1 0,2 1 0,1 0 0,0 0 0,0-1 0,-1 1 0,-4-1 0,-1 0 0,-5 0 0,-1 0 0,40-1 0,-10 0 0,-5-2 0,-1 0 0,-6 0 0,-5 1 0,-3-1 0,4-1 0,8 0 0,9 0 0,4-2 0,-8 1 0,-16 0 0,-22 1 0,-20 3 0,-15 1 0,2 6 0,1-4 0,6 3 0,6-4 0,5 1 0,-1-1 0,-2 0 0,-4-1 0,11 1 0,23-1 0,34 2 0,-31-1 0,2 0 0,1 0 0,-1 0 0,39 1 0,-26-2 0,-19-1 0,1 1 0,15 0 0,19 0 0,-36 0 0,0 0 0,2 0 0,-1 0 0,39 0 0,-19 0 0,-19 0 0,-9 0 0,1 0 0,7 0 0,4 1 0,-1-1 0,-9 1 0,-7 0 0,-5 0 0,8 0 0,9 1 0,9 0 0,4 1 0,-8-1 0,-7 0 0,-3 0 0,3 0 0,12 1 0,20 1 0,-30 0 0,2-1 0,5 1 0,1 0 0,0 0 0,0-1 0,-5 1 0,-2-1 0,35 1 0,-16 0 0,-14-2 0,-12 1 0,-8-2 0,-7 1 0,-8-2 0,-6 1 0,-6-1 0,-1 1 0,-2-1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04T23:57:06.849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1 24575,'24'9'0,"-2"-1"0,-11-5 0,3 0 0,0 0 0,-1-1 0,0 0 0,2 0 0,5 1 0,6 0 0,6 1 0,2-1 0,-4 0 0,-5-1 0,-9-1 0,-6 0 0,-1-1 0,0 0 0,3 1 0,4 0 0,4 0 0,5 2 0,0 0 0,0 0 0,-3-1 0,-1 0 0,-2-1 0,1 0 0,0 1 0,-1 0 0,0 0 0,-1 0 0,2 1 0,1-1 0,2 1 0,1 0 0,0 0 0,-1-1 0,1 1 0,-8 0 0,4 0 0,-4 1 0,6 0 0,3 0 0,-1-1 0,-4 0 0,-6-2 0,-4 0 0,-2-1 0,0 1 0,2 1 0,2-1 0,0 1 0,-2-1 0,-2 0 0,3 0 0,3 1 0,6 2 0,0-1 0,-2 1 0,-4-2 0,-3-1 0,0 1 0,-1-1 0,3 1 0,1 0 0,2 1 0,-2 0 0,-1-1 0,-1 0 0,-1 1 0,1-1 0,4 1 0,1 0 0,1 0 0,-2-1 0,-4 0 0,-3-1 0,-1 0 0,1 0 0,2-1 0,1 1 0,0 0 0,-2 0 0,-2 0 0,3 0 0,-2-1 0,4 1 0,-4 0 0,1 0 0,0 0 0,-2 0 0,3 0 0,-1 0 0,1 1 0,1 0 0,-1-1 0,0 1 0,-3-1 0,1 0 0,1 0 0,-1 1 0,3-1 0,-5 0 0,4 0 0,-1 1 0,0-1 0,1 1 0,-3-1 0,0 0 0,3 0 0,-2 0 0,0 0 0,0-1 0,1 1 0,2-1 0,0 0 0,-3 0 0,-1 0 0,3-1 0,-4 0 0,5 0 0,-3 0 0,-1 0 0,2 1 0,-1-1 0,1 0 0,-1 1 0,1 0 0,-1 1 0,-1-1 0,4 1 0,-4 0 0,1 0 0,2-1 0,-5 0 0,6 1 0,-4-1 0,3 1 0,-3-1 0,2 0 0,-36 1 0,16-1 0,-27 2 0,25-3 0,2 1 0,0-1 0,2 1 0,-3-1 0,3 0 0,-4 0 0,5 0 0,-2-1 0,0-1 0,0-1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04T23:57:17.052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12 49 24575,'23'0'0,"-4"-1"0,-12 1 0,1 0 0,2 0 0,1 1 0,-1 0 0,-1 0 0,1 0 0,-2 0 0,2 2 0,-1-2 0,-2 1 0,5-1 0,-5-1 0,3 0 0,1 0 0,-4-1 0,4-1 0,0-2 0,-4 2 0,5-3 0,-6 2 0,3-1 0,-37 10 0,17-5 0,-27 6 0,25-7 0,2-1 0,2 1 0,-1-1 0,1-1 0,-1 0 0,2 0 0,-3-2 0,4 2 0,-4-2 0,2 2 0,-2-1 0,1 1 0,1 0 0,0 0 0,1-2 0,1 0 0,-1-1 0,-1-1 0,37 12 0,-12-3 0,26 5 0,-24-6 0,-6-1 0,-4-1 0,4 0 0,-1 0 0,3 0 0,-5-1 0,-2 1 0,5 0 0,-1 0 0,2 0 0,-1 0 0,-5 0 0,3 0 0,-1 0 0,-1 1 0,4-1 0,-6 1 0,4 1 0,0 0 0,-2 1 0,4-1 0,-3-1 0,1-1 0,1 0 0,-4 0 0,5 0 0,-4-1 0,2 0 0,-1 0 0,0 0 0,1-1 0,1 1 0,-3 0 0,2 0 0,-2 1 0,1 4 0,-1 0 0,0 3 0,1-3 0,-1-2 0,2-1 0,-1 0 0,1-1 0,1 1 0,-1-1 0,0 1 0,-2-1 0,1 0 0,1-1 0,-2 0 0,2-1 0,-2 1 0,2-1 0,0 2 0,-2 0 0,1 0 0,1 0 0,-1 0 0,0-1 0,0-1 0,-1 0 0,2 0 0,-1 2 0,0 0 0,3 0 0,-2 0 0,3 1 0,-5-1 0,0 0 0,2-1 0,-1 1 0,2 0 0,-2-1 0,-1 1 0,3-1 0,-3 0 0,2 0 0,-35 0 0,18 0 0,-25 1 0,27 0 0,0-1 0,-8 1 0,6-1 0,-6 1 0,5-1 0,0 1 0,-3 0 0,2 0 0,-3-1 0,5 1 0,-4 0 0,2 0 0,1 0 0,36 2 0,-15-1 0,27 0 0,-26-1 0,-3 0 0,-1 0 0,0 0 0,0 0 0,-1 0 0,1-1 0,-2 1 0,2 0 0,0 0 0,-1-1 0,2 1 0,-5 0 0,6-1 0,-3 1 0,1 0 0,2 0 0,-3 0 0,2 0 0,-2 1 0,-1-1 0,5 0 0,-1 0 0,-1 0 0,-1 0 0,-2 0 0,1 0 0,0 0 0,1 0 0,1 0 0,-1 1 0,2-1 0,-1 0 0,0 0 0,-1 0 0,-2 0 0,3 0 0,-4 0 0,4 0 0,-3-1 0,2-1 0,-1 1 0,0-1 0,-1 2 0,2 0 0,-1 0 0,2 0 0,-2 1 0,0-1 0,1 1 0,-1-1 0,0 0 0,3-1 0,-6 1 0,7-2 0,-6 2 0,3-1 0,0 0 0,-3 0 0,5-1 0,-3 1 0,1 0 0,0 1 0,-1 0 0,0-1 0,1 1 0,-2 0 0,3-1 0,-4 1 0,4-1 0,-3 1 0,1 0 0,1-1 0,-1 1 0,2-2 0,-2 2 0,0-1 0,0 0 0,-1 0 0,2 0 0,0-1 0,-3 1 0,4 0 0,-3 0 0,1 1 0,0-1 0,0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04T23:57:21.986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1 47 24575,'35'-3'0,"0"-1"0,-2 0 0,10 0 0,11 0 0,5 0 0,0 0 0,-3 0 0,-6 2 0,-4-1 0,-5 1 0,-1-1 0,4 1 0,7 0 0,5 1 0,3 1 0,6 0 0,8 0 0,9 1 0,8 0 0,10 0 0,-45 0 0,2 0 0,3 0 0,2 1 0,3 0 0,1 1 0,2 0 0,-1 0 0,-1-1 0,-1 1 0,-4-1 0,-2 0 0,-4-1 0,-2 0 0,44-1 0,-4 2 0,7 1 0,-45-1 0,1 1 0,3-1 0,0 1 0,0 0 0,-2-1 0,-5 0 0,-3-1 0,31 1 0,-16-1 0,2 1 0,20 1 0,-34-2 0,2 0 0,4 0 0,0 0 0,-2-1 0,-1 0 0,37 0 0,-17-1 0,-12-1 0,-4 1 0,2 0 0,10 1 0,9 0 0,0 0 0,-5 0 0,-10 0 0,-3 0 0,13 1 0,22 2 0,-38-1 0,2 0 0,6 1 0,2 0 0,-1 0 0,0-1 0,-5 0 0,-2 0 0,-5 0 0,-1-1 0,-1 0 0,1 1 0,17 0 0,-2 0 0,26 0 0,-17 0 0,2-1 0,-23 0 0,-1-1 0,10 0 0,0 0 0,-7 1 0,-4-1 0,20-1 0,-15 1 0,20-1 0,-27 1 0,32-2 0,-40 0 0,4 1 0,-17 0 0,-16 1 0,-8 0 0,-4 0 0,0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0-04T23:57:25.771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0 120 24575,'24'-4'0,"-4"0"0,-10 3 0,5-1 0,6-1 0,5-1 0,3-1 0,7-1 0,7-2 0,8-1 0,11-3 0,7 0 0,0 3 0,-4 1 0,-11 5 0,-4 1 0,7 1 0,19 0 0,-27 1 0,3 0 0,9 0 0,2 0 0,5 0 0,0 0 0,-1-1 0,-2 1 0,-5-1 0,-3 0 0,41-1 0,-13 0 0,-5-1 0,1 0 0,-1 1 0,-1 0 0,1 3 0,4 1 0,6 1 0,4 2 0,-24 0 0,5 0 0,16 1 0,4 1 0,-26-3 0,1 0 0,1 0 0,3 0 0,1 0 0,-2-1 0,25 1 0,-2-1 0,-6 0 0,-1-2 0,-2 1 0,-2-1 0,-4-1 0,-1-1 0,-5 0 0,0-1 0,-4-1 0,-1 0 0,-5 0 0,-2 0 0,-8-1 0,-1 2 0,39-3 0,-9 1 0,9 0 0,-37 1 0,1 1 0,6 0 0,2 0 0,3-1 0,2 1 0,1 0 0,1-1 0,-2 1 0,1-1 0,-1 0 0,0 0 0,0 0 0,1 1 0,-1 0 0,0 0 0,-2 1 0,0 0 0,-3 0 0,-1 0 0,-5 1 0,-1 0 0,-4-1 0,-2 1 0,43 0 0,-7 0 0,-7 0 0,-8 1 0,-4-1 0,-5 1 0,-7 1 0,0-1 0,0 1 0,-1 1 0,0-1 0,0 2 0,1 0 0,-2 0 0,-5-1 0,-7-1 0,-7 0 0,-4-1 0,1 0 0,1 0 0,4 1 0,7 1 0,8-1 0,5 1 0,-3-1 0,-5 0 0,-4 0 0,-3 0 0,1 0 0,-2-1 0,-1 1 0,-4 0 0,-13-1 0,6 0 0,-3 1 0,7 0 0,0-1 0,-10 0 0,-6-1 0,-3 0 0,-2 0 0,-1 1 0,2-1 0,-1 0 0,-1 1 0,-5-1 0,-2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8E72C491-BEBB-3347-83F8-B72A1671536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D1F96674-F9BF-9D47-8499-2E40AAA169F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>
            <a:extLst>
              <a:ext uri="{FF2B5EF4-FFF2-40B4-BE49-F238E27FC236}">
                <a16:creationId xmlns:a16="http://schemas.microsoft.com/office/drawing/2014/main" id="{3F969B96-F39B-A1BD-6530-280482A29A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0B195B9B-9F70-4941-9F02-C9A26FA68E9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9034915F-F059-0A41-80E0-E92E7953170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50C486A3-A66C-304D-B06D-C62502589D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C0EC6C25-F2FF-3D4A-805F-43CC072EF81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FE8C26FA-E116-6782-87EC-35CA62B475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EEE9568A-788E-C647-BC44-9B73FF1AB147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FD71A759-A5E5-D9B6-B703-147EAAAAB0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601539" name="Rectangle 3">
            <a:extLst>
              <a:ext uri="{FF2B5EF4-FFF2-40B4-BE49-F238E27FC236}">
                <a16:creationId xmlns:a16="http://schemas.microsoft.com/office/drawing/2014/main" id="{65F1B0B3-1CC1-CA44-A0B6-E29FF0A2A8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D9398211-067F-EEEA-39FE-F65A9F4CA1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1BC62B54-5763-804F-BF58-571BB8687FAB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3D6314FD-A95D-F03D-A21B-9738E5FB1D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904067" name="Rectangle 3">
            <a:extLst>
              <a:ext uri="{FF2B5EF4-FFF2-40B4-BE49-F238E27FC236}">
                <a16:creationId xmlns:a16="http://schemas.microsoft.com/office/drawing/2014/main" id="{727A6AE6-C06E-DC43-A01E-E58BB6B758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FA0D9-E3F3-0741-430A-D81C6C50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D501E4-349F-E733-ACC3-B2811A56F4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058E5D-16B8-65F5-92BD-63AFDA30C4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C321E-D0F3-A56C-57DD-489BA8A183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3218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3FF5-A8A4-2D4A-D70C-4CBCEC3B1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B044CB-884A-894E-7562-5496F15F6F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81359C-AC80-5B08-0CC3-35DE7F434F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B3F9E4-6500-A398-EF15-743E67A706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6389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6904C-4250-C767-CBA7-FC8976EB6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40D444-BB6B-7699-C57C-519708B840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CD1B49-D496-CCB6-D239-9857BDC9F9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444587-2417-F70C-4AF6-968ABCBC3E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5689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8A309-BAD9-B5C1-25A4-9109F8263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C85811-B174-4C5C-4CFB-66ADA00B19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120AD6-DD3A-C047-46F5-F82562A7D6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31B313-E2BA-B5E4-F73E-9D9E255B9F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282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74456-7BC7-AC0C-DB67-6B0D80EB2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09A258-8101-8967-E990-F1DF08852C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1E0A24-7627-B02D-B2EF-88F1A45669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E0F54E-E669-34B7-5134-DFF0683746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22836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430B01C3-B360-6E93-7E8F-02F03B1418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0CA0C894-0A77-2B4C-A0A3-35528BB2737F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1202" name="Rectangle 1026">
            <a:extLst>
              <a:ext uri="{FF2B5EF4-FFF2-40B4-BE49-F238E27FC236}">
                <a16:creationId xmlns:a16="http://schemas.microsoft.com/office/drawing/2014/main" id="{C7D5EABB-6124-7898-3198-F443F7AF5C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51203" name="Rectangle 1027">
            <a:extLst>
              <a:ext uri="{FF2B5EF4-FFF2-40B4-BE49-F238E27FC236}">
                <a16:creationId xmlns:a16="http://schemas.microsoft.com/office/drawing/2014/main" id="{E2A51B05-CFE4-8A58-559F-50841134DD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lvl="2"/>
            <a:r>
              <a:rPr lang="en-US" altLang="en-US" sz="1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5587B17B-EC7B-77BE-2AD8-B6DC2AA509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3F1EE04C-1430-F544-B1A2-68801196D9F4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D8FDA38D-4407-2C11-8AA1-70BE49B204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4979" name="Rectangle 3">
            <a:extLst>
              <a:ext uri="{FF2B5EF4-FFF2-40B4-BE49-F238E27FC236}">
                <a16:creationId xmlns:a16="http://schemas.microsoft.com/office/drawing/2014/main" id="{3915A53B-D7BF-C142-928A-728A54929F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buClr>
                <a:srgbClr val="66CCFF"/>
              </a:buClr>
              <a:buSzPct val="90000"/>
              <a:defRPr/>
            </a:pPr>
            <a:r>
              <a:rPr lang="en-US" sz="1400" b="1" dirty="0">
                <a:latin typeface="Calibri" charset="0"/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DDA36C08-163E-A6A5-8113-D8F16C0A8E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85E6B426-9061-C94A-804E-FD0F5A4CA852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5298" name="Rectangle 1026">
            <a:extLst>
              <a:ext uri="{FF2B5EF4-FFF2-40B4-BE49-F238E27FC236}">
                <a16:creationId xmlns:a16="http://schemas.microsoft.com/office/drawing/2014/main" id="{A8BFE996-95D7-FA0D-F366-6CD7874A41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09859" name="Rectangle 1027">
            <a:extLst>
              <a:ext uri="{FF2B5EF4-FFF2-40B4-BE49-F238E27FC236}">
                <a16:creationId xmlns:a16="http://schemas.microsoft.com/office/drawing/2014/main" id="{B24E749E-711D-9741-BE26-9E2410928C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48CB6E1C-8CA9-FB6B-8FC4-0FC8E320B2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600B6890-29F6-B240-8C02-049E2665CA4F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4ECC1279-39E1-C1F6-8BFC-7D7CD7E3A5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11907" name="Rectangle 3">
            <a:extLst>
              <a:ext uri="{FF2B5EF4-FFF2-40B4-BE49-F238E27FC236}">
                <a16:creationId xmlns:a16="http://schemas.microsoft.com/office/drawing/2014/main" id="{5CD0E3DA-29CB-224D-9809-5B091AC5CA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77A92E4F-1135-709F-4498-42E2D3A917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F5D7C9F3-5413-DF45-938E-464852B54BD0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9394" name="Rectangle 1026">
            <a:extLst>
              <a:ext uri="{FF2B5EF4-FFF2-40B4-BE49-F238E27FC236}">
                <a16:creationId xmlns:a16="http://schemas.microsoft.com/office/drawing/2014/main" id="{811004C6-96B2-0AE5-6E41-B586095B2E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13955" name="Rectangle 1027">
            <a:extLst>
              <a:ext uri="{FF2B5EF4-FFF2-40B4-BE49-F238E27FC236}">
                <a16:creationId xmlns:a16="http://schemas.microsoft.com/office/drawing/2014/main" id="{C96E2A1D-8EFA-1940-BCA7-A84E96EE6D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336FDB13-5193-2AC0-19DF-CD034006D0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B1EBD79C-5A20-5E44-8DCB-D3E7C58B7619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42" name="Rectangle 1026">
            <a:extLst>
              <a:ext uri="{FF2B5EF4-FFF2-40B4-BE49-F238E27FC236}">
                <a16:creationId xmlns:a16="http://schemas.microsoft.com/office/drawing/2014/main" id="{3F21D344-B6FE-360A-87BC-1FBEC2F135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2691" name="Rectangle 1027">
            <a:extLst>
              <a:ext uri="{FF2B5EF4-FFF2-40B4-BE49-F238E27FC236}">
                <a16:creationId xmlns:a16="http://schemas.microsoft.com/office/drawing/2014/main" id="{4A2456D7-FDED-2942-AEFA-7C9D091DB7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900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6E49DD6D-5E2F-8A70-8F3B-ED13D5406D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75A31C57-702F-0144-B344-FE0AC42A97B8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34D07B15-067E-A57A-3A09-8EF908784C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6CB6A73D-862B-8198-3F33-B9B585FE04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1143000" lvl="2" indent="-228600"/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>
            <a:extLst>
              <a:ext uri="{FF2B5EF4-FFF2-40B4-BE49-F238E27FC236}">
                <a16:creationId xmlns:a16="http://schemas.microsoft.com/office/drawing/2014/main" id="{D36AE119-F22B-2404-C903-026EB81C94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B6879520-56C8-BE4E-8501-0324567CC3E1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C8136202-E845-B69D-9B20-CB4A619A06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EE473C13-6C93-DBD8-94F1-69BD78BF47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1143000" lvl="2" indent="-228600"/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>
            <a:extLst>
              <a:ext uri="{FF2B5EF4-FFF2-40B4-BE49-F238E27FC236}">
                <a16:creationId xmlns:a16="http://schemas.microsoft.com/office/drawing/2014/main" id="{1ECB306A-C2FD-6F82-CE68-702C6E7C3A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587C6CC4-52D9-3440-B62F-000CE2018D25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4085C06C-0F5D-8137-237C-327BC9B694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3347" name="Rectangle 3">
            <a:extLst>
              <a:ext uri="{FF2B5EF4-FFF2-40B4-BE49-F238E27FC236}">
                <a16:creationId xmlns:a16="http://schemas.microsoft.com/office/drawing/2014/main" id="{2FC3299F-2554-F946-AC6F-0A42DD6C62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endParaRPr lang="en-US" sz="900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>
            <a:extLst>
              <a:ext uri="{FF2B5EF4-FFF2-40B4-BE49-F238E27FC236}">
                <a16:creationId xmlns:a16="http://schemas.microsoft.com/office/drawing/2014/main" id="{381914E9-0D00-D258-00D8-388FD9C9E7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62B04ADB-B2B6-2846-83E5-54854AA3D375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C38225B6-EA42-27C8-44D7-FBD29DFA20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3347" name="Rectangle 3">
            <a:extLst>
              <a:ext uri="{FF2B5EF4-FFF2-40B4-BE49-F238E27FC236}">
                <a16:creationId xmlns:a16="http://schemas.microsoft.com/office/drawing/2014/main" id="{2FC3299F-2554-F946-AC6F-0A42DD6C62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endParaRPr lang="en-US" sz="900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>
            <a:extLst>
              <a:ext uri="{FF2B5EF4-FFF2-40B4-BE49-F238E27FC236}">
                <a16:creationId xmlns:a16="http://schemas.microsoft.com/office/drawing/2014/main" id="{986D8AA1-2B80-942A-07B6-FED37856CD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D4E59567-96F6-0C4C-B29E-159F2BC0F09F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85CA2E1D-33BA-0CCE-6E93-B5EDD542E1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469891" name="Rectangle 3">
            <a:extLst>
              <a:ext uri="{FF2B5EF4-FFF2-40B4-BE49-F238E27FC236}">
                <a16:creationId xmlns:a16="http://schemas.microsoft.com/office/drawing/2014/main" id="{D4079A93-463E-3443-AFEA-E2005409BE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sz="1000" dirty="0"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>
            <a:extLst>
              <a:ext uri="{FF2B5EF4-FFF2-40B4-BE49-F238E27FC236}">
                <a16:creationId xmlns:a16="http://schemas.microsoft.com/office/drawing/2014/main" id="{0B629C2A-86A0-3C8F-1EA0-FACD03641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0FCC8CC-EE67-0D4E-B40D-6A4B296C3E4B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780B950A-3FDA-84C9-B30B-6C71A8C27B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3AC2BC6C-EB52-8802-844C-9DB056AB36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1143000" lvl="2" indent="-228600"/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>
            <a:extLst>
              <a:ext uri="{FF2B5EF4-FFF2-40B4-BE49-F238E27FC236}">
                <a16:creationId xmlns:a16="http://schemas.microsoft.com/office/drawing/2014/main" id="{186836FE-33B6-6A20-276B-26E6015626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7FEC379E-C231-8443-8796-C14B6E2296E7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5778" name="Rectangle 1026">
            <a:extLst>
              <a:ext uri="{FF2B5EF4-FFF2-40B4-BE49-F238E27FC236}">
                <a16:creationId xmlns:a16="http://schemas.microsoft.com/office/drawing/2014/main" id="{8ED6BF03-6C6E-D751-616A-74F00F7609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16003" name="Rectangle 1027">
            <a:extLst>
              <a:ext uri="{FF2B5EF4-FFF2-40B4-BE49-F238E27FC236}">
                <a16:creationId xmlns:a16="http://schemas.microsoft.com/office/drawing/2014/main" id="{6885D4CB-01D3-8D4A-97AE-821793C405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>
            <a:extLst>
              <a:ext uri="{FF2B5EF4-FFF2-40B4-BE49-F238E27FC236}">
                <a16:creationId xmlns:a16="http://schemas.microsoft.com/office/drawing/2014/main" id="{A9197EA1-ACE2-17BA-5298-AC05E3CF43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459CA7DA-72A5-EF4D-A9C4-1D9012F273D6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C5AB1923-29DB-231F-52CE-9FA1F32AEE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1699" name="Rectangle 3">
            <a:extLst>
              <a:ext uri="{FF2B5EF4-FFF2-40B4-BE49-F238E27FC236}">
                <a16:creationId xmlns:a16="http://schemas.microsoft.com/office/drawing/2014/main" id="{96B120D7-7126-A945-93C5-04E4FF963E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1000" dirty="0">
                <a:cs typeface="+mn-cs"/>
              </a:rPr>
              <a:t> </a:t>
            </a:r>
            <a:endParaRPr lang="en-US" sz="2800" dirty="0">
              <a:latin typeface="Garamond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>
            <a:extLst>
              <a:ext uri="{FF2B5EF4-FFF2-40B4-BE49-F238E27FC236}">
                <a16:creationId xmlns:a16="http://schemas.microsoft.com/office/drawing/2014/main" id="{CDB1CA5E-69E1-2E0E-9E33-9CC68F55A8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32DD4BC1-8830-DC4A-BE0B-40475B86440C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7DAD9207-C6F7-C67F-7289-3C24E3FCD5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798595" name="Rectangle 3">
            <a:extLst>
              <a:ext uri="{FF2B5EF4-FFF2-40B4-BE49-F238E27FC236}">
                <a16:creationId xmlns:a16="http://schemas.microsoft.com/office/drawing/2014/main" id="{237B2F92-0095-184E-9F55-AA566F80DB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defRPr/>
            </a:pPr>
            <a:r>
              <a:rPr lang="en-US" sz="1600" dirty="0">
                <a:solidFill>
                  <a:schemeClr val="tx2"/>
                </a:solidFill>
                <a:latin typeface="Calibri" charset="0"/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>
            <a:extLst>
              <a:ext uri="{FF2B5EF4-FFF2-40B4-BE49-F238E27FC236}">
                <a16:creationId xmlns:a16="http://schemas.microsoft.com/office/drawing/2014/main" id="{83A8F9B5-DB10-86EF-FC07-C690639AC8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417F20E-C1E0-0F4E-9260-3AA124F2D370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25F6FD2B-A6CD-FD8B-D73F-6315DD5F8A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2451" name="Rectangle 3">
            <a:extLst>
              <a:ext uri="{FF2B5EF4-FFF2-40B4-BE49-F238E27FC236}">
                <a16:creationId xmlns:a16="http://schemas.microsoft.com/office/drawing/2014/main" id="{E822303B-1062-1F49-9236-788C22420D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>
            <a:extLst>
              <a:ext uri="{FF2B5EF4-FFF2-40B4-BE49-F238E27FC236}">
                <a16:creationId xmlns:a16="http://schemas.microsoft.com/office/drawing/2014/main" id="{C1109631-C5C9-5DA3-79A4-8E96B34827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4D30131B-8753-1C4F-8B30-673013DCC7E0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F7CAD6D2-663B-A1BF-9FA3-9480239762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8883" name="Rectangle 3">
            <a:extLst>
              <a:ext uri="{FF2B5EF4-FFF2-40B4-BE49-F238E27FC236}">
                <a16:creationId xmlns:a16="http://schemas.microsoft.com/office/drawing/2014/main" id="{0B451087-E1D4-924D-AC45-D43BC9213E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>
            <a:extLst>
              <a:ext uri="{FF2B5EF4-FFF2-40B4-BE49-F238E27FC236}">
                <a16:creationId xmlns:a16="http://schemas.microsoft.com/office/drawing/2014/main" id="{78953409-4C41-00CC-4C63-85C7230131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B5CA3DE9-9062-9C4E-A7BE-137B05D325AA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6018" name="Rectangle 1026">
            <a:extLst>
              <a:ext uri="{FF2B5EF4-FFF2-40B4-BE49-F238E27FC236}">
                <a16:creationId xmlns:a16="http://schemas.microsoft.com/office/drawing/2014/main" id="{492C044D-E4C6-4201-4525-30D9FFD5ED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1299" name="Rectangle 1027">
            <a:extLst>
              <a:ext uri="{FF2B5EF4-FFF2-40B4-BE49-F238E27FC236}">
                <a16:creationId xmlns:a16="http://schemas.microsoft.com/office/drawing/2014/main" id="{CE8A8E96-11AF-6344-8DBE-38FBFB61E5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>
            <a:extLst>
              <a:ext uri="{FF2B5EF4-FFF2-40B4-BE49-F238E27FC236}">
                <a16:creationId xmlns:a16="http://schemas.microsoft.com/office/drawing/2014/main" id="{0D1C8D5D-C11D-F64A-2593-EB1299B5E7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52D46200-958A-854B-AD6B-277660DC85D4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8066" name="Rectangle 1026">
            <a:extLst>
              <a:ext uri="{FF2B5EF4-FFF2-40B4-BE49-F238E27FC236}">
                <a16:creationId xmlns:a16="http://schemas.microsoft.com/office/drawing/2014/main" id="{1831725E-42EC-59DB-1CFC-BC10C2829E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1027">
            <a:extLst>
              <a:ext uri="{FF2B5EF4-FFF2-40B4-BE49-F238E27FC236}">
                <a16:creationId xmlns:a16="http://schemas.microsoft.com/office/drawing/2014/main" id="{F2B32614-1DCA-E84D-CA40-4ACB244906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solidFill>
                <a:srgbClr val="292929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>
            <a:extLst>
              <a:ext uri="{FF2B5EF4-FFF2-40B4-BE49-F238E27FC236}">
                <a16:creationId xmlns:a16="http://schemas.microsoft.com/office/drawing/2014/main" id="{E8350A5F-CF06-75D4-ED1B-26095D16F7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425BD314-2860-6D40-8CB5-F2762CBE30E3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21C2219C-5ECB-EE77-4CAC-5AB7A3894B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794499" name="Rectangle 3">
            <a:extLst>
              <a:ext uri="{FF2B5EF4-FFF2-40B4-BE49-F238E27FC236}">
                <a16:creationId xmlns:a16="http://schemas.microsoft.com/office/drawing/2014/main" id="{3FF193CD-062B-294B-8D40-8A97F5F1C3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 marL="228600" indent="-228600"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>
            <a:extLst>
              <a:ext uri="{FF2B5EF4-FFF2-40B4-BE49-F238E27FC236}">
                <a16:creationId xmlns:a16="http://schemas.microsoft.com/office/drawing/2014/main" id="{63658F4E-138A-85EB-551E-9F4E3ACFFA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8012C1DF-3099-314A-B5C2-A70466688CC5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2ACC38FF-738F-05CF-DCEE-B4A6C2C675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2B9E60A7-75A9-4DBC-090A-83B7FD79D1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lvl="2"/>
            <a:endParaRPr lang="en-US" altLang="en-US" sz="100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>
            <a:extLst>
              <a:ext uri="{FF2B5EF4-FFF2-40B4-BE49-F238E27FC236}">
                <a16:creationId xmlns:a16="http://schemas.microsoft.com/office/drawing/2014/main" id="{C824F96D-E710-3F23-0540-6451A70431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6E2B9D99-0C5C-7146-9842-A03057AD657C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7EB9559F-8793-B939-DC20-C62052528D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00611" name="Rectangle 3">
            <a:extLst>
              <a:ext uri="{FF2B5EF4-FFF2-40B4-BE49-F238E27FC236}">
                <a16:creationId xmlns:a16="http://schemas.microsoft.com/office/drawing/2014/main" id="{6869701F-13C5-F946-8F13-BB4DBF46C6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lnSpc>
                <a:spcPct val="90000"/>
              </a:lnSpc>
              <a:defRPr/>
            </a:pPr>
            <a:r>
              <a:rPr lang="en-US" sz="1000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>
            <a:extLst>
              <a:ext uri="{FF2B5EF4-FFF2-40B4-BE49-F238E27FC236}">
                <a16:creationId xmlns:a16="http://schemas.microsoft.com/office/drawing/2014/main" id="{A0DD0498-F31C-1401-9CD3-BF4AE3FAE3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BFA5E7DE-ECAC-FB4F-86DD-247AE382D810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6258" name="Rectangle 1026">
            <a:extLst>
              <a:ext uri="{FF2B5EF4-FFF2-40B4-BE49-F238E27FC236}">
                <a16:creationId xmlns:a16="http://schemas.microsoft.com/office/drawing/2014/main" id="{697097C8-96F8-7CDB-2B38-BA33287833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18051" name="Rectangle 1027">
            <a:extLst>
              <a:ext uri="{FF2B5EF4-FFF2-40B4-BE49-F238E27FC236}">
                <a16:creationId xmlns:a16="http://schemas.microsoft.com/office/drawing/2014/main" id="{9997F784-BA5B-4345-938A-EF244E5894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>
            <a:extLst>
              <a:ext uri="{FF2B5EF4-FFF2-40B4-BE49-F238E27FC236}">
                <a16:creationId xmlns:a16="http://schemas.microsoft.com/office/drawing/2014/main" id="{9C18E719-A47A-9F46-A69F-A56EA1E283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A3848376-10C3-C74A-BA24-1EE2C4BA4A6C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8306" name="Rectangle 1026">
            <a:extLst>
              <a:ext uri="{FF2B5EF4-FFF2-40B4-BE49-F238E27FC236}">
                <a16:creationId xmlns:a16="http://schemas.microsoft.com/office/drawing/2014/main" id="{5A48CFD6-9CD2-72D2-E088-A72C147B6B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77443" name="Rectangle 1027">
            <a:extLst>
              <a:ext uri="{FF2B5EF4-FFF2-40B4-BE49-F238E27FC236}">
                <a16:creationId xmlns:a16="http://schemas.microsoft.com/office/drawing/2014/main" id="{945B3CA3-2654-A447-8322-2114B1E615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>
            <a:extLst>
              <a:ext uri="{FF2B5EF4-FFF2-40B4-BE49-F238E27FC236}">
                <a16:creationId xmlns:a16="http://schemas.microsoft.com/office/drawing/2014/main" id="{929B5933-3084-E703-5AEC-81C0DDE3A9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2D065533-F238-BF44-9741-10BA373667CC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0354" name="Rectangle 1026">
            <a:extLst>
              <a:ext uri="{FF2B5EF4-FFF2-40B4-BE49-F238E27FC236}">
                <a16:creationId xmlns:a16="http://schemas.microsoft.com/office/drawing/2014/main" id="{B76500C9-B3BE-4E5B-53C2-D4F83D2ABC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20099" name="Rectangle 1027">
            <a:extLst>
              <a:ext uri="{FF2B5EF4-FFF2-40B4-BE49-F238E27FC236}">
                <a16:creationId xmlns:a16="http://schemas.microsoft.com/office/drawing/2014/main" id="{792A6904-16D7-184D-B239-6AB29CB298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>
            <a:extLst>
              <a:ext uri="{FF2B5EF4-FFF2-40B4-BE49-F238E27FC236}">
                <a16:creationId xmlns:a16="http://schemas.microsoft.com/office/drawing/2014/main" id="{97BBA230-FA27-E7E2-BCE1-5D007D37CA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F2C87D30-C905-D540-81BE-045C0EB5CEFE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2402" name="Rectangle 1026">
            <a:extLst>
              <a:ext uri="{FF2B5EF4-FFF2-40B4-BE49-F238E27FC236}">
                <a16:creationId xmlns:a16="http://schemas.microsoft.com/office/drawing/2014/main" id="{B86D20DD-A846-2AA4-918C-85EED172F2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22147" name="Rectangle 1027">
            <a:extLst>
              <a:ext uri="{FF2B5EF4-FFF2-40B4-BE49-F238E27FC236}">
                <a16:creationId xmlns:a16="http://schemas.microsoft.com/office/drawing/2014/main" id="{4A49DABD-F213-3643-9509-01C8562073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>
            <a:extLst>
              <a:ext uri="{FF2B5EF4-FFF2-40B4-BE49-F238E27FC236}">
                <a16:creationId xmlns:a16="http://schemas.microsoft.com/office/drawing/2014/main" id="{18EF9C0A-AC3C-3444-D51D-CF58AFEDC8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0057ED1-AA43-D946-9486-C04E82637F48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F124636B-B7E7-8C89-AA81-29040E9F58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830339" name="Rectangle 3">
            <a:extLst>
              <a:ext uri="{FF2B5EF4-FFF2-40B4-BE49-F238E27FC236}">
                <a16:creationId xmlns:a16="http://schemas.microsoft.com/office/drawing/2014/main" id="{66074D2C-72F1-EB4B-912C-5882CBE7AB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None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>
            <a:extLst>
              <a:ext uri="{FF2B5EF4-FFF2-40B4-BE49-F238E27FC236}">
                <a16:creationId xmlns:a16="http://schemas.microsoft.com/office/drawing/2014/main" id="{B41CE513-44B9-B2AD-0BC7-4E0FE996C9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8978F65E-91C2-A74B-B067-E1338BAA49C2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3A927189-DF72-480E-C46E-BF6FEA4947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04707" name="Rectangle 3">
            <a:extLst>
              <a:ext uri="{FF2B5EF4-FFF2-40B4-BE49-F238E27FC236}">
                <a16:creationId xmlns:a16="http://schemas.microsoft.com/office/drawing/2014/main" id="{D2B28798-DA11-EE43-AE84-E69F0B8752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lnSpc>
                <a:spcPct val="90000"/>
              </a:lnSpc>
              <a:defRPr/>
            </a:pPr>
            <a:r>
              <a:rPr lang="en-US" sz="1000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>
            <a:extLst>
              <a:ext uri="{FF2B5EF4-FFF2-40B4-BE49-F238E27FC236}">
                <a16:creationId xmlns:a16="http://schemas.microsoft.com/office/drawing/2014/main" id="{C7AB93F9-C267-1848-5EDF-ED3392FA09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CEF2D757-2893-7E4C-BB98-7516EFBB953C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D05EC8A5-9796-7BB7-E2E8-6730A876AA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6115" name="Rectangle 3">
            <a:extLst>
              <a:ext uri="{FF2B5EF4-FFF2-40B4-BE49-F238E27FC236}">
                <a16:creationId xmlns:a16="http://schemas.microsoft.com/office/drawing/2014/main" id="{202FEEED-C67A-014B-A260-80BF52B701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>
            <a:extLst>
              <a:ext uri="{FF2B5EF4-FFF2-40B4-BE49-F238E27FC236}">
                <a16:creationId xmlns:a16="http://schemas.microsoft.com/office/drawing/2014/main" id="{F4286A18-6082-5B8C-F215-5B4593D30E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EB981D46-5D71-D34D-A2A3-CAB6A218C5BF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2EB27521-4100-4BD0-9587-B1A9889FF4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06755" name="Rectangle 3">
            <a:extLst>
              <a:ext uri="{FF2B5EF4-FFF2-40B4-BE49-F238E27FC236}">
                <a16:creationId xmlns:a16="http://schemas.microsoft.com/office/drawing/2014/main" id="{212D52AB-C4C8-0247-AA40-E68FC0EC81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lnSpc>
                <a:spcPct val="80000"/>
              </a:lnSpc>
              <a:defRPr/>
            </a:pPr>
            <a:r>
              <a:rPr lang="en-US" sz="1000" dirty="0">
                <a:cs typeface="+mn-cs"/>
              </a:rPr>
              <a:t> </a:t>
            </a:r>
          </a:p>
          <a:p>
            <a:pPr>
              <a:lnSpc>
                <a:spcPct val="80000"/>
              </a:lnSpc>
              <a:defRPr/>
            </a:pPr>
            <a:r>
              <a:rPr lang="en-US" sz="1000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>
            <a:extLst>
              <a:ext uri="{FF2B5EF4-FFF2-40B4-BE49-F238E27FC236}">
                <a16:creationId xmlns:a16="http://schemas.microsoft.com/office/drawing/2014/main" id="{5D52F60B-716A-AA3A-71D6-508840CB63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4C772A5B-2EB1-204C-A0CB-D10442BF8289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E4E52C82-5E09-C271-BA23-C06AA5CDBF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32387" name="Rectangle 3">
            <a:extLst>
              <a:ext uri="{FF2B5EF4-FFF2-40B4-BE49-F238E27FC236}">
                <a16:creationId xmlns:a16="http://schemas.microsoft.com/office/drawing/2014/main" id="{D0CB0F56-EC49-D74E-8A63-E2290F44BE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>
            <a:extLst>
              <a:ext uri="{FF2B5EF4-FFF2-40B4-BE49-F238E27FC236}">
                <a16:creationId xmlns:a16="http://schemas.microsoft.com/office/drawing/2014/main" id="{21D110F3-27F1-0AED-99E4-1ECD4A01FA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2FEE9FBD-0C80-2641-ACC3-F3C3F29757DF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F210A2D6-C207-8771-61DC-83E2B40E0A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16995" name="Rectangle 3">
            <a:extLst>
              <a:ext uri="{FF2B5EF4-FFF2-40B4-BE49-F238E27FC236}">
                <a16:creationId xmlns:a16="http://schemas.microsoft.com/office/drawing/2014/main" id="{C1831C69-40A9-EC4E-BA3D-A05887C68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lnSpc>
                <a:spcPct val="90000"/>
              </a:lnSpc>
              <a:defRPr/>
            </a:pPr>
            <a:r>
              <a:rPr lang="en-US" dirty="0">
                <a:cs typeface="+mn-cs"/>
              </a:rPr>
              <a:t> </a:t>
            </a:r>
            <a:endParaRPr lang="en-US" sz="2800" dirty="0">
              <a:latin typeface="Garamond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>
            <a:extLst>
              <a:ext uri="{FF2B5EF4-FFF2-40B4-BE49-F238E27FC236}">
                <a16:creationId xmlns:a16="http://schemas.microsoft.com/office/drawing/2014/main" id="{B12CF35E-AA1B-0CA0-2862-00C2875849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CC5CFD68-A73A-E842-92C3-76F7602D39E5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31F54829-5ADF-B2EF-E8C2-C9002FB824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21091" name="Rectangle 3">
            <a:extLst>
              <a:ext uri="{FF2B5EF4-FFF2-40B4-BE49-F238E27FC236}">
                <a16:creationId xmlns:a16="http://schemas.microsoft.com/office/drawing/2014/main" id="{53874910-06C0-F844-9E1F-43527DC9EB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>
            <a:extLst>
              <a:ext uri="{FF2B5EF4-FFF2-40B4-BE49-F238E27FC236}">
                <a16:creationId xmlns:a16="http://schemas.microsoft.com/office/drawing/2014/main" id="{C95FB978-6F33-754D-4CAE-23FFF02604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ECA512A3-ED30-8B49-8BCD-AAE2EB8EF230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F01DF766-EFF4-2F6C-8473-078501A5AE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40579" name="Rectangle 3">
            <a:extLst>
              <a:ext uri="{FF2B5EF4-FFF2-40B4-BE49-F238E27FC236}">
                <a16:creationId xmlns:a16="http://schemas.microsoft.com/office/drawing/2014/main" id="{269195D1-A953-A548-B658-3D398A6CED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>
            <a:extLst>
              <a:ext uri="{FF2B5EF4-FFF2-40B4-BE49-F238E27FC236}">
                <a16:creationId xmlns:a16="http://schemas.microsoft.com/office/drawing/2014/main" id="{647A70AE-6A79-7C16-E127-2485498C59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E748EAF1-877E-8B4D-AF43-4D36B6E15266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2882" name="Rectangle 2">
            <a:extLst>
              <a:ext uri="{FF2B5EF4-FFF2-40B4-BE49-F238E27FC236}">
                <a16:creationId xmlns:a16="http://schemas.microsoft.com/office/drawing/2014/main" id="{FD9002D9-D1F7-B18A-E48B-521C7A5504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23139" name="Rectangle 3">
            <a:extLst>
              <a:ext uri="{FF2B5EF4-FFF2-40B4-BE49-F238E27FC236}">
                <a16:creationId xmlns:a16="http://schemas.microsoft.com/office/drawing/2014/main" id="{C640827F-D4BC-5041-9F47-345DF12532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>
            <a:extLst>
              <a:ext uri="{FF2B5EF4-FFF2-40B4-BE49-F238E27FC236}">
                <a16:creationId xmlns:a16="http://schemas.microsoft.com/office/drawing/2014/main" id="{F43ACF73-6F4D-A659-3BBD-84E52391AB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035E5AE-8604-9C4C-8400-20FA9FB25642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F9672897-581B-4EB9-49B5-671CE05A76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1C953B78-D39C-A5AA-9408-8427D34CDA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400"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>
            <a:extLst>
              <a:ext uri="{FF2B5EF4-FFF2-40B4-BE49-F238E27FC236}">
                <a16:creationId xmlns:a16="http://schemas.microsoft.com/office/drawing/2014/main" id="{9D020555-A0A0-14E3-A48F-D84684E247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B546E7DF-89D2-EA49-8768-2D56A0A2C73C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E7AE40D6-8FDC-7677-9939-E64AC20626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908163" name="Rectangle 3">
            <a:extLst>
              <a:ext uri="{FF2B5EF4-FFF2-40B4-BE49-F238E27FC236}">
                <a16:creationId xmlns:a16="http://schemas.microsoft.com/office/drawing/2014/main" id="{685AD7C3-7AE0-EE4A-BC16-B721037517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>
            <a:extLst>
              <a:ext uri="{FF2B5EF4-FFF2-40B4-BE49-F238E27FC236}">
                <a16:creationId xmlns:a16="http://schemas.microsoft.com/office/drawing/2014/main" id="{D596195E-F38E-D7FE-D46F-0B7A33EF26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CBD9450B-6775-9449-B209-A9154040DAC4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9026" name="Rectangle 2">
            <a:extLst>
              <a:ext uri="{FF2B5EF4-FFF2-40B4-BE49-F238E27FC236}">
                <a16:creationId xmlns:a16="http://schemas.microsoft.com/office/drawing/2014/main" id="{1DB1D75E-A7EB-B559-F382-77C31103D1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C9B27896-B67C-94FF-DD23-33712F3157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lvl="1">
              <a:lnSpc>
                <a:spcPct val="90000"/>
              </a:lnSpc>
            </a:pPr>
            <a:r>
              <a:rPr lang="en-US" altLang="en-US" sz="1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>
            <a:extLst>
              <a:ext uri="{FF2B5EF4-FFF2-40B4-BE49-F238E27FC236}">
                <a16:creationId xmlns:a16="http://schemas.microsoft.com/office/drawing/2014/main" id="{D04AC4C8-D56E-539A-A5B5-1F63F8C6D9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2E98F3CF-BC9F-2447-90FA-4F32D71BE487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18650001-2D2C-86E8-8C7B-0E52579CDB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42627" name="Rectangle 3">
            <a:extLst>
              <a:ext uri="{FF2B5EF4-FFF2-40B4-BE49-F238E27FC236}">
                <a16:creationId xmlns:a16="http://schemas.microsoft.com/office/drawing/2014/main" id="{9424A8FB-E6D9-F343-BDC8-B6B9E7A69F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>
            <a:extLst>
              <a:ext uri="{FF2B5EF4-FFF2-40B4-BE49-F238E27FC236}">
                <a16:creationId xmlns:a16="http://schemas.microsoft.com/office/drawing/2014/main" id="{2DA364B1-5473-8439-6708-DFA27C8F03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4BE02235-419E-9446-89A8-7354EE4DD539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49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56AAAFF4-E977-A4F9-D7B3-ED76F77EE0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44675" name="Rectangle 3">
            <a:extLst>
              <a:ext uri="{FF2B5EF4-FFF2-40B4-BE49-F238E27FC236}">
                <a16:creationId xmlns:a16="http://schemas.microsoft.com/office/drawing/2014/main" id="{9BFF9E9C-F9EF-2145-8077-6F5CA9D12F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7">
            <a:extLst>
              <a:ext uri="{FF2B5EF4-FFF2-40B4-BE49-F238E27FC236}">
                <a16:creationId xmlns:a16="http://schemas.microsoft.com/office/drawing/2014/main" id="{86B22633-7DD0-2A10-CCF3-B95D752A3E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6DE867C5-8965-DC42-B14B-6B36CA8BC5C7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3B9FB3BB-80FD-928A-5455-4C307C986B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910211" name="Rectangle 3">
            <a:extLst>
              <a:ext uri="{FF2B5EF4-FFF2-40B4-BE49-F238E27FC236}">
                <a16:creationId xmlns:a16="http://schemas.microsoft.com/office/drawing/2014/main" id="{65DF9313-8A1D-6141-B01B-6FD4FF864C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7">
            <a:extLst>
              <a:ext uri="{FF2B5EF4-FFF2-40B4-BE49-F238E27FC236}">
                <a16:creationId xmlns:a16="http://schemas.microsoft.com/office/drawing/2014/main" id="{3772AA40-FE7A-7F60-F639-D2DFF2457E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E1C82627-64FB-2A47-BE28-714E3E2A042E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9E2FC4F9-DEE4-C08E-76FF-E051B0353C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37475" name="Rectangle 3">
            <a:extLst>
              <a:ext uri="{FF2B5EF4-FFF2-40B4-BE49-F238E27FC236}">
                <a16:creationId xmlns:a16="http://schemas.microsoft.com/office/drawing/2014/main" id="{C82B4190-36B4-A441-8F7D-DACFFB205C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>
            <a:extLst>
              <a:ext uri="{FF2B5EF4-FFF2-40B4-BE49-F238E27FC236}">
                <a16:creationId xmlns:a16="http://schemas.microsoft.com/office/drawing/2014/main" id="{05DE8171-0528-D312-2D3E-E196232FE5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41FB2554-5F3E-2640-80C9-613A7E307C7E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9266" name="Rectangle 2">
            <a:extLst>
              <a:ext uri="{FF2B5EF4-FFF2-40B4-BE49-F238E27FC236}">
                <a16:creationId xmlns:a16="http://schemas.microsoft.com/office/drawing/2014/main" id="{78EF5BE4-A12A-2168-9DA2-981C1EB140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39523" name="Rectangle 3">
            <a:extLst>
              <a:ext uri="{FF2B5EF4-FFF2-40B4-BE49-F238E27FC236}">
                <a16:creationId xmlns:a16="http://schemas.microsoft.com/office/drawing/2014/main" id="{308E7227-531D-3148-9CC5-29E9CC504E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lnSpc>
                <a:spcPct val="80000"/>
              </a:lnSpc>
              <a:defRPr/>
            </a:pPr>
            <a:r>
              <a:rPr lang="en-US" dirty="0">
                <a:cs typeface="+mn-cs"/>
              </a:rPr>
              <a:t> </a:t>
            </a:r>
            <a:endParaRPr lang="en-US" sz="900" dirty="0">
              <a:cs typeface="+mn-cs"/>
              <a:sym typeface="Symbol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7">
            <a:extLst>
              <a:ext uri="{FF2B5EF4-FFF2-40B4-BE49-F238E27FC236}">
                <a16:creationId xmlns:a16="http://schemas.microsoft.com/office/drawing/2014/main" id="{AEB23CC0-9EA7-2361-9A68-8795E1C0F1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C2195724-0B89-5841-8D97-C2153933F0F8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F9A98229-748C-7B66-08AA-EF864F9F66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7987" name="Rectangle 3">
            <a:extLst>
              <a:ext uri="{FF2B5EF4-FFF2-40B4-BE49-F238E27FC236}">
                <a16:creationId xmlns:a16="http://schemas.microsoft.com/office/drawing/2014/main" id="{7A4B0F69-11B2-F94D-9A23-34382CF9C3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7">
            <a:extLst>
              <a:ext uri="{FF2B5EF4-FFF2-40B4-BE49-F238E27FC236}">
                <a16:creationId xmlns:a16="http://schemas.microsoft.com/office/drawing/2014/main" id="{7D03CD8E-539F-4083-8BFC-9E669AD01D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C9A106E2-8495-104E-9296-2E985F526D17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224B287B-0703-831F-0810-FDFC842D25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41571" name="Rectangle 3">
            <a:extLst>
              <a:ext uri="{FF2B5EF4-FFF2-40B4-BE49-F238E27FC236}">
                <a16:creationId xmlns:a16="http://schemas.microsoft.com/office/drawing/2014/main" id="{3705156C-FB37-0F4B-9000-FCCE03E339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buClr>
                <a:srgbClr val="73B83D"/>
              </a:buClr>
              <a:buSzPct val="90000"/>
              <a:buFont typeface="Times" charset="0"/>
              <a:buNone/>
              <a:defRPr/>
            </a:pPr>
            <a:r>
              <a:rPr lang="en-US" sz="1400" dirty="0">
                <a:latin typeface="Calibri" charset="0"/>
                <a:cs typeface="+mn-cs"/>
              </a:rPr>
              <a:t> </a:t>
            </a:r>
            <a:endParaRPr lang="en-US" sz="900" dirty="0">
              <a:cs typeface="+mn-cs"/>
              <a:sym typeface="Symbol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7">
            <a:extLst>
              <a:ext uri="{FF2B5EF4-FFF2-40B4-BE49-F238E27FC236}">
                <a16:creationId xmlns:a16="http://schemas.microsoft.com/office/drawing/2014/main" id="{9AB77D3A-3A41-D14B-FDBF-A9CE045912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7264B7D6-4724-3442-AE7A-C61EA9A7C509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0123B40A-49EE-9DF4-0BC5-2F627B2D86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543619" name="Rectangle 3">
            <a:extLst>
              <a:ext uri="{FF2B5EF4-FFF2-40B4-BE49-F238E27FC236}">
                <a16:creationId xmlns:a16="http://schemas.microsoft.com/office/drawing/2014/main" id="{39601FA1-DDCD-044F-AB05-CEB66F7D7A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7">
            <a:extLst>
              <a:ext uri="{FF2B5EF4-FFF2-40B4-BE49-F238E27FC236}">
                <a16:creationId xmlns:a16="http://schemas.microsoft.com/office/drawing/2014/main" id="{AD3BB3DC-A6CE-95D2-4955-B455B5D5D9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F1291E55-4EDE-794C-A3A0-C948C53CEE9D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7458" name="Rectangle 2">
            <a:extLst>
              <a:ext uri="{FF2B5EF4-FFF2-40B4-BE49-F238E27FC236}">
                <a16:creationId xmlns:a16="http://schemas.microsoft.com/office/drawing/2014/main" id="{FB0FCCD4-A652-19D9-7F94-7F3970DAE5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48771" name="Rectangle 3">
            <a:extLst>
              <a:ext uri="{FF2B5EF4-FFF2-40B4-BE49-F238E27FC236}">
                <a16:creationId xmlns:a16="http://schemas.microsoft.com/office/drawing/2014/main" id="{8CD17E1C-9CFD-3842-A938-2A3B5C6E70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7">
            <a:extLst>
              <a:ext uri="{FF2B5EF4-FFF2-40B4-BE49-F238E27FC236}">
                <a16:creationId xmlns:a16="http://schemas.microsoft.com/office/drawing/2014/main" id="{60E2ED16-E29D-1AC7-3B23-A6A22FBB62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A886541-2989-3240-8ED4-E724C39E6077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417D592F-2A50-E21A-E996-7205142450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50819" name="Rectangle 3">
            <a:extLst>
              <a:ext uri="{FF2B5EF4-FFF2-40B4-BE49-F238E27FC236}">
                <a16:creationId xmlns:a16="http://schemas.microsoft.com/office/drawing/2014/main" id="{5CF5015B-EAD7-994C-93B0-66303ACE26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A59E83-4379-C6C6-828A-FBC8308A05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820EB1-F105-C973-5647-E7D906186C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BCF64F6-FD17-C80E-EFA8-158AF0B0BB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5AABD-3A02-2A49-8AC9-DFCE73518E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7622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22FC4D-5E53-97C8-5DB2-63F2945DB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BEF5A4-FC94-A3AB-D719-EECE2E3C9E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122AAF-DA7C-8AAB-DE34-95F61800E6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47F19-C0CA-0743-B5A7-762518AAAD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7711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47B4BF-6AFE-FB7F-40A2-31AC7D7AED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E82A22-63F4-A926-B74E-BAA036FD48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ADB16A-94E5-5C4A-EFAD-76FADDA3F6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6F4921-B3FC-0340-ABB8-DD2A6C9510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8952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8E7955-8774-868F-B18B-350A76A12B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848FE9-BE19-0697-DC44-C52A373264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686BC9-66E4-6B39-9973-E1F3B353D4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00CDCA-E030-D148-A475-D8D7F580CE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247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124868D-F562-D82D-4A10-38CB824A16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DC6CD53-7E26-70C1-A909-3A2537F6F1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24D94C7-6B86-2C7A-34AA-BD88FFCC27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32D99D-8309-AE46-B603-7E0E453CA2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450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916939F-8E94-F191-226A-2F66288581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B852837-987A-B3D3-F9D6-1F1D567535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3E5182C-BCB4-7FFB-D2E1-C1A8FDFAEB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26504D-2ECB-054C-9DA9-318760DE8A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674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5246A2A-FCCF-4A05-57AB-9552529AA1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D3A32B5-D6AD-8368-06C3-C840FBAB69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12B429-B2BD-9187-4274-FD5B0C8E94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BDE14D-205D-4C46-9B13-2C206C25D5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286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016A48-0D2D-09FC-A5D8-0E50840E5B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31AB58-08F3-A1BB-80F3-2DCC1FECE6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3F8B8D-11C0-C03B-2315-A6D87621BC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357EE-D7D1-9748-94CF-F8D92C070E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1348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CE4978-EC32-F22C-B286-CF33C55405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AD1121-62FE-2624-E1DA-288CD78059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0C7236-66A5-1409-71E1-82A9DB5923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BD4B42-4C72-064F-9D6D-ED6D241325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8565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2DF454-714A-11CE-40C4-B5BDF86AC1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9ABAD56-996F-1D7D-819E-9660629D44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C600629-1725-3B1C-3B7B-BCAA130D62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D23FF6-473E-934A-991C-6CF5F72822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4400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1E664B-EB8B-1904-B0DF-B72AFDFE48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6E6CBE-849E-5EB7-EE09-8ED13C1B3C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577C75-C583-9209-F6B3-C1F5149EA9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F65288-C682-5242-8A75-8E31A63ACD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2214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4EB71F7-9129-6B36-2A03-DD0E7779E7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776BEE-CDCA-CFDA-21F2-88A7B349D6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F75275-64D8-A320-CB8C-F58C04AD52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F20076-CA1C-7048-BB6C-BBF1D2AC7B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6706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F74BDE-6E21-BD1D-D311-A331C2E154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31E4C3-2746-EC7B-0E42-A958860C9A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129475-A8F2-6FD5-3A3E-2E5777738E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ACD144-7DF0-6C4F-8084-BA89B06632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5322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8416AB-1E47-309F-2199-1906F72FA4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E253A73-3EFC-9CE0-8F23-6ACBCAAAA7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5F095C5-3956-0D51-D847-46DE5B0A89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37F2AF-0DAC-1C41-8302-CA36B1E6D5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4945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72D2DB-44EA-B5D0-DE53-B9C6425C13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F7CCD6-0EF0-C928-0DD5-10EF563A32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93B8DF-32CA-CCA9-D6E8-FDA44E31DE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D84E7F-DF73-884F-8D9A-F5047CBA9A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862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C7FE11-7F42-0CC2-82FF-8A5DA4A668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D0556DA-9F93-2820-F846-2E37397C74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F4409B-1D8F-84FD-EA4C-1C3185F491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28F1D2-EE09-6542-AD0E-C5462CE2C4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3744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1E4E5D-9D5A-F372-7A7B-C60168C2B4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229E00-0F19-41BF-4F0D-9FE4D194FC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FC3959-56FD-CE5B-06A3-4107CF7C13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4D4DB9-39CB-AC40-A8C2-FFD91DFD34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9686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70CBE3F-0EBE-4B21-C0A7-CCC64F51DD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0F07049-6B7D-34FE-7C7B-24C026BED2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271C765-28B9-5F3F-7543-C84E641D20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904ADC-4BFC-A74D-929A-8FBF4C6FCB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33520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3564BC2-BD2D-D47C-E8F2-546451CF26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AD15539-7BDE-1E2C-8692-D0E8028717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2A2AC7A-9E13-11E7-441E-AE03D7B10D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26C57E-9370-0245-A221-6A7877F81A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5987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FC3D33D-D195-6C31-E115-3087A73002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BECD171-4E2B-DF7C-BA4C-4399F0D2DE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7B12780-97FA-6A22-BD08-8176D85C1C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860A63-AF5A-5A47-9B7A-26C9882F22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96397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BA19AE-D165-85E7-F280-0E49585D8E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E94687-DD74-9A00-B0CC-1798EE73F0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04A59A-0CE8-AC9A-8698-EAFBA11A86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9FF19E-B35F-6D4B-850F-2CFF577AB4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9762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1FFE66-E59F-D301-E871-A4C9F66E74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191958-5FDF-A04A-067B-1E196C5BB8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CCF1FE-943A-42BA-3D12-30D0052205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D8BD73-65C6-9248-8E5D-DF03C66CB4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05457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27B5A6-DC25-6E3A-9048-10DF91F510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C48E3FD-E285-9820-ACCE-C3FCE2833E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D1269A-6442-1E62-76E7-C19F05AD52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E16CCB-CC44-5941-8224-AFB3DE1F1B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8157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B2AFAC-858C-22DB-6F23-B69254043C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FFF9DC0-B785-A771-99F5-5DCA355E1B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DA4EF4-FA6A-7124-404D-BA96ECDAA7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85B662-EC97-6244-960A-A592AA381F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51436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021428C-F278-32EF-5F1A-41DF3F1E1A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447187-8319-2AF1-F5B2-BCEEC83AFC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409C8D1-48D2-C3C0-5EEC-D49B62C3D0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70C348-BC73-434A-9E4F-AFD606E9D0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0223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D91241-EE5F-273A-4A3D-3BFA4BCA62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06C607D-A6F8-A3CE-FDF9-E2AFCC0BF0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9AC1E2-DB61-008A-5F47-BE1E690238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C0F419-423C-7441-9606-AA490ED599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2275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7FAD501-EF9D-7073-A3E8-873543C622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8A3150-84CC-7915-BF0C-A2A3A6A04F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3FB287-7520-C5EC-DA2C-65451E9120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3DE583-5ABC-4949-8079-4D80249904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49724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F0FCD0-44B8-C6E3-9B53-61D0692304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76E0C7-898B-EBE3-FC08-7F4EF67F95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D0515E-F19B-58B6-3623-E44617671E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8B0013-FE82-A443-B5EB-0DA2AFC0AF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48025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E2BD782-84A9-3AAD-142D-F19B34F030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019C910-2414-0833-CE2C-0DBDAE350E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ABA6CD9-12E9-A485-EB63-28578705BE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4AA3F-E970-9542-83F5-C204842DEA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2122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CB5F7E0-2350-3507-7B43-207FEF1042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7D359D1-4B82-637C-738C-551E402407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80C5FCC-FE87-5B89-5A1C-AFBF8F2C5C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E51032-3685-324A-BAE3-B0C0A82F86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43032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B87BAD4-BB93-5B23-FA71-CEC474E18F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EE0DDB-B30F-C354-C0E9-1563CDCC7C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01D4950-4D52-56D6-447E-36C19903C3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6B3533-5AFC-F34E-B69C-7140EFF3DE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0665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BAD861-B7C3-AA83-249C-2D559BCC7B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A97226-3B11-71BC-4103-3F08BEEF05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4F89B5-A3AE-E824-F922-27F335C741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8A57C7-64DA-1640-BD60-73D1DC550B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4222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FE53AF-88F7-C430-62E1-A2F7779ED9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7B0D8B-EA4F-DCAB-F1CE-44CFE68B59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1A5FAB-9A90-129C-37B3-5996A1AD29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AD122C-4F98-BD43-8C6C-858256040A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69805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991C7CD-8799-4069-88A1-18B5C3F199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3638A8-066C-1F9C-E106-58110ACCFC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AF1E1E-F1FE-14CF-C518-EFE1F59F9C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5E3A23-7C0C-9046-BBB3-79FFAD655D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43817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1323BB-A795-2DE0-F794-E652614FA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2B74F0-8E02-1093-9EDA-7DD912F0E3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E05B5A1-6AFF-96D3-1170-32D1F48735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4EC6E1-B8F5-0540-8F58-FAABEFB7DC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08265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46022C-50E1-ED08-90FE-31EE878792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5C16A4-2F7F-2366-1697-30712DBE35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0D6016E-7321-41E6-F577-470B605970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9984F5-2EC7-3D4F-9AA3-1E7A0280C2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3244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531B47-5DAC-06B4-5C99-2740DAB30D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4160FE-3AB8-7028-7354-FB8EAE1CC6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615931-2D07-A48D-09CA-CEA4F95862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81A2C6-6ECD-4640-83B6-6C36A66277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0162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9DA06C-4CA9-0742-AFE7-5F020FD229DF}" type="datetime1">
              <a:rPr lang="en-US" smtClean="0"/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43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FD5051C-5783-FB43-D4A0-966269865F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66FD4DD-C528-51AA-ABA0-375737EFB0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85EE38A0-ACDC-D244-A561-F39474A24C2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82D6B035-BDB9-CD4B-8B25-431EE1C35F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F7259C11-557A-5B43-920C-041E6406408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43FEFAED-9EB0-E548-A468-8CB9AA8FDA1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FFFF"/>
        </a:buClr>
        <a:buSzPct val="110000"/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C914DF5-DF65-84CF-34AD-C7533FBE53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D249067-3DAA-D11C-7EF4-87DB99F1DC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280452" name="Rectangle 4">
            <a:extLst>
              <a:ext uri="{FF2B5EF4-FFF2-40B4-BE49-F238E27FC236}">
                <a16:creationId xmlns:a16="http://schemas.microsoft.com/office/drawing/2014/main" id="{2815460C-CC9C-7343-8484-37328D67670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80453" name="Rectangle 5">
            <a:extLst>
              <a:ext uri="{FF2B5EF4-FFF2-40B4-BE49-F238E27FC236}">
                <a16:creationId xmlns:a16="http://schemas.microsoft.com/office/drawing/2014/main" id="{2010FF63-98B5-2D44-8C2C-F70079925C9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80454" name="Rectangle 6">
            <a:extLst>
              <a:ext uri="{FF2B5EF4-FFF2-40B4-BE49-F238E27FC236}">
                <a16:creationId xmlns:a16="http://schemas.microsoft.com/office/drawing/2014/main" id="{E6814D12-A07E-1240-90F4-73F1E8073CE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71F3E1B8-016B-AF4D-BEE2-A715CA27576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FFFF"/>
        </a:buClr>
        <a:buSzPct val="110000"/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0084D332-DB4D-2F5F-A9B9-A2368922ED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3345C96C-DA09-22ED-AEAA-E6AD72BD2E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BF7BBD93-9C63-EA4B-A2E2-4DF2457D466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rgbClr val="FFFFFF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E59CB8E2-6CBA-6743-9A81-00758AAE798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rgbClr val="FFFFFF"/>
                </a:solidFill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39E024B3-A898-FC48-A686-6ED7B7139A8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fld id="{17AAFBF2-C5AA-8D4F-8A3E-1D9FFED212B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FFFF"/>
        </a:buClr>
        <a:buSzPct val="110000"/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7232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tif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5.png"/><Relationship Id="rId12" Type="http://schemas.openxmlformats.org/officeDocument/2006/relationships/customXml" Target="../ink/ink5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2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>
            <a:extLst>
              <a:ext uri="{FF2B5EF4-FFF2-40B4-BE49-F238E27FC236}">
                <a16:creationId xmlns:a16="http://schemas.microsoft.com/office/drawing/2014/main" id="{92A20F4D-90FB-A850-41AE-E768171332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Rectangle 9">
            <a:extLst>
              <a:ext uri="{FF2B5EF4-FFF2-40B4-BE49-F238E27FC236}">
                <a16:creationId xmlns:a16="http://schemas.microsoft.com/office/drawing/2014/main" id="{842FE24E-17D8-C6DA-351A-9B9E50858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9144000" cy="3733800"/>
          </a:xfrm>
          <a:prstGeom prst="rect">
            <a:avLst/>
          </a:pr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4035" name="Text Box 7">
            <a:extLst>
              <a:ext uri="{FF2B5EF4-FFF2-40B4-BE49-F238E27FC236}">
                <a16:creationId xmlns:a16="http://schemas.microsoft.com/office/drawing/2014/main" id="{FE41748E-05E5-6B8B-6094-6E3C0275E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486400"/>
            <a:ext cx="8991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FontTx/>
              <a:buNone/>
            </a:pPr>
            <a:r>
              <a:rPr lang="en-US" altLang="en-US" sz="4000"/>
              <a:t>Liver, Gallbladder, and Pancreas Pathology</a:t>
            </a:r>
          </a:p>
        </p:txBody>
      </p:sp>
      <p:sp>
        <p:nvSpPr>
          <p:cNvPr id="44036" name="Text Box 10">
            <a:extLst>
              <a:ext uri="{FF2B5EF4-FFF2-40B4-BE49-F238E27FC236}">
                <a16:creationId xmlns:a16="http://schemas.microsoft.com/office/drawing/2014/main" id="{FA2D3185-2710-EA6E-C944-395342972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96000"/>
            <a:ext cx="914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FontTx/>
              <a:buNone/>
            </a:pPr>
            <a:r>
              <a:rPr lang="en-US" altLang="en-US" sz="3600"/>
              <a:t>Kristine Krafts, M.D.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3042" name="Rectangle 2">
            <a:extLst>
              <a:ext uri="{FF2B5EF4-FFF2-40B4-BE49-F238E27FC236}">
                <a16:creationId xmlns:a16="http://schemas.microsoft.com/office/drawing/2014/main" id="{1938FD39-677B-C546-B8BE-B58671531E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GI Pathology Outline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2903043" name="Rectangle 3">
            <a:extLst>
              <a:ext uri="{FF2B5EF4-FFF2-40B4-BE49-F238E27FC236}">
                <a16:creationId xmlns:a16="http://schemas.microsoft.com/office/drawing/2014/main" id="{C0DC1C7B-DC85-ED4C-A9FB-6DBF2063E1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0400" y="1752600"/>
            <a:ext cx="5334000" cy="49530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solidFill>
                  <a:srgbClr val="5F5F5F"/>
                </a:solidFill>
                <a:latin typeface="Calibri" charset="0"/>
                <a:cs typeface="+mn-cs"/>
              </a:rPr>
              <a:t>Esophagus</a:t>
            </a:r>
          </a:p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solidFill>
                  <a:srgbClr val="5F5F5F"/>
                </a:solidFill>
                <a:latin typeface="Calibri" charset="0"/>
                <a:cs typeface="+mn-cs"/>
              </a:rPr>
              <a:t>Stomach</a:t>
            </a:r>
            <a:endParaRPr lang="en-US" sz="2800">
              <a:latin typeface="Calibri" charset="0"/>
              <a:cs typeface="+mn-cs"/>
            </a:endParaRPr>
          </a:p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solidFill>
                  <a:srgbClr val="5F5F5F"/>
                </a:solidFill>
                <a:latin typeface="Calibri" charset="0"/>
                <a:cs typeface="+mn-cs"/>
              </a:rPr>
              <a:t>Intestine</a:t>
            </a:r>
            <a:endParaRPr lang="en-US" sz="2800">
              <a:latin typeface="Calibri" charset="0"/>
              <a:cs typeface="+mn-cs"/>
            </a:endParaRPr>
          </a:p>
          <a:p>
            <a:pPr>
              <a:spcBef>
                <a:spcPct val="300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Liver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Hepatitis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Alcoholic liver disease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Hemochromatosis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Wilson disease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Carcinoma</a:t>
            </a:r>
          </a:p>
        </p:txBody>
      </p:sp>
      <p:sp>
        <p:nvSpPr>
          <p:cNvPr id="48131" name="Line 4">
            <a:extLst>
              <a:ext uri="{FF2B5EF4-FFF2-40B4-BE49-F238E27FC236}">
                <a16:creationId xmlns:a16="http://schemas.microsoft.com/office/drawing/2014/main" id="{793748E8-1809-7125-5FF6-1DF351224E3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52400"/>
            <a:ext cx="8991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/>
              <a:t>Liver Learning Objectives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533400" y="1219200"/>
            <a:ext cx="8268155" cy="5257800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2800" dirty="0"/>
              <a:t>For hepatitis A, B, and C, compare and contrast the transmission, and risk of developing chronic hepatitis and carcinoma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FFFFFF"/>
                </a:solidFill>
              </a:rPr>
              <a:t>Explain normal bilirubin metabolism (How is it made? What happens to it in the liver? How is it excreted?)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FFFFFF"/>
                </a:solidFill>
              </a:rPr>
              <a:t>What’s the difference between conjugated and unconjugated bilirubin?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Explain why conjugated bilirubin could appear in excess in the blood, and list two specific causes. 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Same thing for unconjugated hyperbilirubinemia – why would it happen? List 3 causes. </a:t>
            </a:r>
          </a:p>
        </p:txBody>
      </p:sp>
    </p:spTree>
    <p:extLst>
      <p:ext uri="{BB962C8B-B14F-4D97-AF65-F5344CB8AC3E}">
        <p14:creationId xmlns:p14="http://schemas.microsoft.com/office/powerpoint/2010/main" val="4216625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9A977-2CB7-1845-5B02-90041E4F7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4">
            <a:extLst>
              <a:ext uri="{FF2B5EF4-FFF2-40B4-BE49-F238E27FC236}">
                <a16:creationId xmlns:a16="http://schemas.microsoft.com/office/drawing/2014/main" id="{D3987810-94E7-2835-6CEF-10E9FE8DC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19200"/>
            <a:ext cx="8268155" cy="5257800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2800" dirty="0"/>
              <a:t>What’s the difference between hepatocyte integrity and hepatocyte function? What lab tests could you use to distinguish between the two?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FFFFFF"/>
                </a:solidFill>
              </a:rPr>
              <a:t>What substances increase in the blood when the biliary tree is damaged or not working?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FFFFFF"/>
                </a:solidFill>
              </a:rPr>
              <a:t>Describe what a liver with cirrhosis looks like. What causes cirrhosis? What are the potential consequences?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How would you define portal hypertension in your own words? What’s the usual cause? What are four clinical consequences?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2E4D6D57-18B7-487B-3FC6-1566087EE0A8}"/>
              </a:ext>
            </a:extLst>
          </p:cNvPr>
          <p:cNvSpPr txBox="1">
            <a:spLocks/>
          </p:cNvSpPr>
          <p:nvPr/>
        </p:nvSpPr>
        <p:spPr>
          <a:xfrm>
            <a:off x="0" y="152400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E0540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200"/>
              <a:t>Liver Learning Objectives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28125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B78C6-8C26-2F2B-EB25-87635381B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4">
            <a:extLst>
              <a:ext uri="{FF2B5EF4-FFF2-40B4-BE49-F238E27FC236}">
                <a16:creationId xmlns:a16="http://schemas.microsoft.com/office/drawing/2014/main" id="{7154B63B-6152-DE66-C709-DCC1DE117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19200"/>
            <a:ext cx="8268155" cy="5257800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2800" dirty="0"/>
              <a:t>List typical causes and symptoms of liver failure.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FFFFFF"/>
                </a:solidFill>
              </a:rPr>
              <a:t>What oral manifestations could you see in someone with a damaged liver?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FFFFFF"/>
                </a:solidFill>
              </a:rPr>
              <a:t>What are two liver conditions caused by excessive alcohol use that are typically reversible with abstinence?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What typically happens to the liver if a person continues to use alcohol excessively and chronically?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What are some causes of death in end-stage alcoholism?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19D0E7CB-85C8-2722-697B-867B3AD6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8991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/>
              <a:t>Liver Learning Objectives</a:t>
            </a:r>
          </a:p>
        </p:txBody>
      </p:sp>
    </p:spTree>
    <p:extLst>
      <p:ext uri="{BB962C8B-B14F-4D97-AF65-F5344CB8AC3E}">
        <p14:creationId xmlns:p14="http://schemas.microsoft.com/office/powerpoint/2010/main" val="1029777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CE9C8-D41E-8946-8AF1-1AEFE8E1F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4">
            <a:extLst>
              <a:ext uri="{FF2B5EF4-FFF2-40B4-BE49-F238E27FC236}">
                <a16:creationId xmlns:a16="http://schemas.microsoft.com/office/drawing/2014/main" id="{632189C6-1F2C-F40F-C71A-E10F94B01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19200"/>
            <a:ext cx="8268155" cy="5257800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2800" dirty="0"/>
              <a:t>Describe the inheritance pattern of hereditary hemochromatosis. What does the mutation in the hemochromatosis gene cause? What are some symptoms and treatments of this disease?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FFFFFF"/>
                </a:solidFill>
              </a:rPr>
              <a:t>Same questions for Wilson disease!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FFFFFF"/>
                </a:solidFill>
              </a:rPr>
              <a:t>What are the causes, symptoms, and general mortality (not numbers) of liver carcinoma? 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1A78E64B-9690-C513-87ED-7A5808036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8991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/>
              <a:t>Liver Learning Objectives</a:t>
            </a:r>
          </a:p>
        </p:txBody>
      </p:sp>
    </p:spTree>
    <p:extLst>
      <p:ext uri="{BB962C8B-B14F-4D97-AF65-F5344CB8AC3E}">
        <p14:creationId xmlns:p14="http://schemas.microsoft.com/office/powerpoint/2010/main" val="157548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83ABC-CB84-951C-2AB5-07595279B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4">
            <a:extLst>
              <a:ext uri="{FF2B5EF4-FFF2-40B4-BE49-F238E27FC236}">
                <a16:creationId xmlns:a16="http://schemas.microsoft.com/office/drawing/2014/main" id="{BB37BE9E-29F7-3490-9918-947A8B6EA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19200"/>
            <a:ext cx="8268155" cy="52578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2800" dirty="0"/>
              <a:t>What’s the difference between cholelithiasis and cholecystitis? 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List risk factors for cholesterol stones and pigment stones. 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List the possible presentations of cholelithiasis. 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968EE866-FAB9-C5B3-457A-27F660F7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8991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/>
              <a:t>Gallbladder Learning Objectives</a:t>
            </a:r>
          </a:p>
        </p:txBody>
      </p:sp>
    </p:spTree>
    <p:extLst>
      <p:ext uri="{BB962C8B-B14F-4D97-AF65-F5344CB8AC3E}">
        <p14:creationId xmlns:p14="http://schemas.microsoft.com/office/powerpoint/2010/main" val="1481787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C8AB8-2E52-62D6-2D62-2F9196874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4">
            <a:extLst>
              <a:ext uri="{FF2B5EF4-FFF2-40B4-BE49-F238E27FC236}">
                <a16:creationId xmlns:a16="http://schemas.microsoft.com/office/drawing/2014/main" id="{57C3BC9B-CC27-7EC1-9A20-0624E260B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19200"/>
            <a:ext cx="8496755" cy="5257800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2800" dirty="0"/>
              <a:t>Define acute pancreatitis, list how it presents and what causes it, and list two substances that increase in the blood. What’s the general prognosis?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FFFFFF"/>
                </a:solidFill>
              </a:rPr>
              <a:t>Define chronic pancreatitis, identify the most common cause, and describe its symptoms and prognosis.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rgbClr val="FFFFFF"/>
                </a:solidFill>
              </a:rPr>
              <a:t>What’s the biggest risk factor for pancreatic carcinoma? Why is the mortality so </a:t>
            </a:r>
            <a:r>
              <a:rPr lang="en-US" sz="2800">
                <a:solidFill>
                  <a:srgbClr val="FFFFFF"/>
                </a:solidFill>
              </a:rPr>
              <a:t>high?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BE325268-1AA2-0EC4-1414-68AF843BD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8991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/>
              <a:t>Pancreas Learning Objectives</a:t>
            </a:r>
          </a:p>
        </p:txBody>
      </p:sp>
    </p:spTree>
    <p:extLst>
      <p:ext uri="{BB962C8B-B14F-4D97-AF65-F5344CB8AC3E}">
        <p14:creationId xmlns:p14="http://schemas.microsoft.com/office/powerpoint/2010/main" val="3067049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6787" name="Rectangle 3">
            <a:extLst>
              <a:ext uri="{FF2B5EF4-FFF2-40B4-BE49-F238E27FC236}">
                <a16:creationId xmlns:a16="http://schemas.microsoft.com/office/drawing/2014/main" id="{D053ECA2-D95F-6A42-87A9-B04A32D766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368550"/>
            <a:ext cx="7848600" cy="3340100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Caused by Hepatitis A, B, or C viruses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Some cases asymptomatic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Some cases symptomatic: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Acute (jaundice)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Chronic (may </a:t>
            </a:r>
            <a:r>
              <a:rPr lang="en-US" sz="2800">
                <a:latin typeface="Calibri" charset="0"/>
                <a:cs typeface="Lucida Grande" charset="0"/>
              </a:rPr>
              <a:t>lead to</a:t>
            </a:r>
            <a:r>
              <a:rPr lang="en-US" sz="2800">
                <a:latin typeface="Calibri" charset="0"/>
              </a:rPr>
              <a:t> cirrhosis and liver failure)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Fulminant (liver failure)</a:t>
            </a:r>
          </a:p>
        </p:txBody>
      </p:sp>
      <p:sp>
        <p:nvSpPr>
          <p:cNvPr id="2806790" name="Rectangle 6">
            <a:extLst>
              <a:ext uri="{FF2B5EF4-FFF2-40B4-BE49-F238E27FC236}">
                <a16:creationId xmlns:a16="http://schemas.microsoft.com/office/drawing/2014/main" id="{6F6E4D49-68A0-AC42-92EB-6BC1A537FE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Viral Hepatitis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50179" name="Line 7">
            <a:extLst>
              <a:ext uri="{FF2B5EF4-FFF2-40B4-BE49-F238E27FC236}">
                <a16:creationId xmlns:a16="http://schemas.microsoft.com/office/drawing/2014/main" id="{A2D6C20B-868D-1886-44F4-F225FA4A0AF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4113" name="Group 161">
            <a:extLst>
              <a:ext uri="{FF2B5EF4-FFF2-40B4-BE49-F238E27FC236}">
                <a16:creationId xmlns:a16="http://schemas.microsoft.com/office/drawing/2014/main" id="{2A37D03F-0CD9-D94B-AC69-41153A560ED4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255588" y="798513"/>
          <a:ext cx="8632825" cy="5221287"/>
        </p:xfrm>
        <a:graphic>
          <a:graphicData uri="http://schemas.openxmlformats.org/drawingml/2006/table">
            <a:tbl>
              <a:tblPr/>
              <a:tblGrid>
                <a:gridCol w="2192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68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68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54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ＭＳ Ｐゴシック" charset="0"/>
                      </a:endParaRPr>
                    </a:p>
                  </a:txBody>
                  <a:tcPr marL="91457" marR="91457" marT="45716" marB="45716" anchor="ctr" anchorCtr="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Hepatitis A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6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Hepatitis B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B8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Hepatitis C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7E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Transmission</a:t>
                      </a:r>
                    </a:p>
                  </a:txBody>
                  <a:tcPr marL="91457" marR="91457" marT="45716" marB="4571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Fecal-oral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6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Body fluids</a:t>
                      </a:r>
                      <a:b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</a:b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Needles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B83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Body fluids</a:t>
                      </a:r>
                      <a:b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</a:b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Needles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7EFB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669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Chronic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Hepatitis</a:t>
                      </a:r>
                    </a:p>
                  </a:txBody>
                  <a:tcPr marL="91457" marR="91457" marT="45716" marB="4571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None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6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5%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B83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&gt;85%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7EFB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669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Carcinoma</a:t>
                      </a:r>
                    </a:p>
                  </a:txBody>
                  <a:tcPr marL="91457" marR="91457" marT="45716" marB="4571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No 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6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Yes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B83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Yes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7EFB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669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Other stuff</a:t>
                      </a:r>
                    </a:p>
                  </a:txBody>
                  <a:tcPr marL="91457" marR="91457" marT="45716" marB="4571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50% of people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&gt; 50 are +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6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Vaccine effective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B83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New drugs are promising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7EFB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7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Bottom line</a:t>
                      </a:r>
                    </a:p>
                  </a:txBody>
                  <a:tcPr marL="91457" marR="91457" marT="45716" marB="4571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2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Benign, self-limited disease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6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Most recover;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small % die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B83D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Nasty! Almost 10% die</a:t>
                      </a:r>
                    </a:p>
                  </a:txBody>
                  <a:tcPr marL="91457" marR="91457" marT="45716" marB="4571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7EFB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1026">
            <a:extLst>
              <a:ext uri="{FF2B5EF4-FFF2-40B4-BE49-F238E27FC236}">
                <a16:creationId xmlns:a16="http://schemas.microsoft.com/office/drawing/2014/main" id="{62C0EA39-B1A9-61B3-0D57-61C39BE09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Acute viral hepatitis</a:t>
            </a:r>
          </a:p>
        </p:txBody>
      </p:sp>
      <p:sp>
        <p:nvSpPr>
          <p:cNvPr id="54275" name="Rectangle 1028">
            <a:extLst>
              <a:ext uri="{FF2B5EF4-FFF2-40B4-BE49-F238E27FC236}">
                <a16:creationId xmlns:a16="http://schemas.microsoft.com/office/drawing/2014/main" id="{7260BAE5-2FD5-C8C3-A04D-E3BF02FB5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4276" name="Rectangle 1040">
            <a:extLst>
              <a:ext uri="{FF2B5EF4-FFF2-40B4-BE49-F238E27FC236}">
                <a16:creationId xmlns:a16="http://schemas.microsoft.com/office/drawing/2014/main" id="{EDBE391C-BB52-C434-694E-2655A7D86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54277" name="Picture 1">
            <a:extLst>
              <a:ext uri="{FF2B5EF4-FFF2-40B4-BE49-F238E27FC236}">
                <a16:creationId xmlns:a16="http://schemas.microsoft.com/office/drawing/2014/main" id="{53B3FA00-D962-1D29-8E6B-5575E54C9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4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1026">
            <a:extLst>
              <a:ext uri="{FF2B5EF4-FFF2-40B4-BE49-F238E27FC236}">
                <a16:creationId xmlns:a16="http://schemas.microsoft.com/office/drawing/2014/main" id="{432177AC-E9FE-E74F-D7EC-67C8A74ED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Chronic viral hepatitis</a:t>
            </a:r>
          </a:p>
        </p:txBody>
      </p:sp>
      <p:sp>
        <p:nvSpPr>
          <p:cNvPr id="56323" name="Rectangle 1027">
            <a:extLst>
              <a:ext uri="{FF2B5EF4-FFF2-40B4-BE49-F238E27FC236}">
                <a16:creationId xmlns:a16="http://schemas.microsoft.com/office/drawing/2014/main" id="{8E830A24-7CBF-EFE7-C3AF-60687982D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6324" name="Rectangle 1028">
            <a:extLst>
              <a:ext uri="{FF2B5EF4-FFF2-40B4-BE49-F238E27FC236}">
                <a16:creationId xmlns:a16="http://schemas.microsoft.com/office/drawing/2014/main" id="{880EA2DA-101D-BF57-424B-B24EAF59F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56325" name="Picture 1">
            <a:extLst>
              <a:ext uri="{FF2B5EF4-FFF2-40B4-BE49-F238E27FC236}">
                <a16:creationId xmlns:a16="http://schemas.microsoft.com/office/drawing/2014/main" id="{A64616FE-3063-7E1E-E823-ED65844293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00"/>
            <a:ext cx="9144000" cy="617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>
            <a:extLst>
              <a:ext uri="{FF2B5EF4-FFF2-40B4-BE49-F238E27FC236}">
                <a16:creationId xmlns:a16="http://schemas.microsoft.com/office/drawing/2014/main" id="{FC97978F-45D6-3DB5-C3B5-D67E84E9B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Chronic viral hepatitis: ground-glass hepatocytes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43BF752D-45F6-8B99-96C5-E91B7C375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87CA4BC1-9160-2106-565A-DB7379A74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58373" name="Picture 3">
            <a:extLst>
              <a:ext uri="{FF2B5EF4-FFF2-40B4-BE49-F238E27FC236}">
                <a16:creationId xmlns:a16="http://schemas.microsoft.com/office/drawing/2014/main" id="{34932403-AA9D-90E5-B2C8-A5A2C556FB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26">
            <a:extLst>
              <a:ext uri="{FF2B5EF4-FFF2-40B4-BE49-F238E27FC236}">
                <a16:creationId xmlns:a16="http://schemas.microsoft.com/office/drawing/2014/main" id="{2F728386-C365-4EB6-11F0-CD930F797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60419" name="Rectangle 1027">
            <a:extLst>
              <a:ext uri="{FF2B5EF4-FFF2-40B4-BE49-F238E27FC236}">
                <a16:creationId xmlns:a16="http://schemas.microsoft.com/office/drawing/2014/main" id="{AAC298AB-91CD-E2C3-EA4D-BE7C1565E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60420" name="Picture 1031" descr="bili">
            <a:extLst>
              <a:ext uri="{FF2B5EF4-FFF2-40B4-BE49-F238E27FC236}">
                <a16:creationId xmlns:a16="http://schemas.microsoft.com/office/drawing/2014/main" id="{1AE6754A-1938-64B5-9AEF-14E2D19A2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3657600" y="43434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1" name="Picture 1032" descr="bili">
            <a:extLst>
              <a:ext uri="{FF2B5EF4-FFF2-40B4-BE49-F238E27FC236}">
                <a16:creationId xmlns:a16="http://schemas.microsoft.com/office/drawing/2014/main" id="{2B39F45F-7FAE-429A-B995-ECAE1B66B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5321300" y="41021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2" name="Picture 1033" descr="bili">
            <a:extLst>
              <a:ext uri="{FF2B5EF4-FFF2-40B4-BE49-F238E27FC236}">
                <a16:creationId xmlns:a16="http://schemas.microsoft.com/office/drawing/2014/main" id="{CDB10239-0A15-9F40-43B2-A268CFC55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4711700" y="3517900"/>
            <a:ext cx="609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Picture 1034" descr="bili">
            <a:extLst>
              <a:ext uri="{FF2B5EF4-FFF2-40B4-BE49-F238E27FC236}">
                <a16:creationId xmlns:a16="http://schemas.microsoft.com/office/drawing/2014/main" id="{8228EDE8-A65E-66B6-C5A4-102B2225B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5600700" y="30607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4" name="Picture 1035" descr="bili">
            <a:extLst>
              <a:ext uri="{FF2B5EF4-FFF2-40B4-BE49-F238E27FC236}">
                <a16:creationId xmlns:a16="http://schemas.microsoft.com/office/drawing/2014/main" id="{0988453F-F4D2-9F1B-404E-E614D5C03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5029200" y="20574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5" name="Picture 1036" descr="bili">
            <a:extLst>
              <a:ext uri="{FF2B5EF4-FFF2-40B4-BE49-F238E27FC236}">
                <a16:creationId xmlns:a16="http://schemas.microsoft.com/office/drawing/2014/main" id="{49143F67-EA88-726E-C153-A2AAF1A55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2743200" y="1219200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6" name="Picture 1037" descr="bili">
            <a:extLst>
              <a:ext uri="{FF2B5EF4-FFF2-40B4-BE49-F238E27FC236}">
                <a16:creationId xmlns:a16="http://schemas.microsoft.com/office/drawing/2014/main" id="{E68439C6-23E2-94EB-F3BE-59B4FE88F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4800600" y="0"/>
            <a:ext cx="1752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7" name="Text Box 1029">
            <a:extLst>
              <a:ext uri="{FF2B5EF4-FFF2-40B4-BE49-F238E27FC236}">
                <a16:creationId xmlns:a16="http://schemas.microsoft.com/office/drawing/2014/main" id="{B2BF2522-D4D7-A274-57BE-6176F9A8F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33400"/>
            <a:ext cx="23622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Bilirubin metabolism and elimination</a:t>
            </a:r>
          </a:p>
        </p:txBody>
      </p:sp>
      <p:pic>
        <p:nvPicPr>
          <p:cNvPr id="60428" name="Picture 1">
            <a:extLst>
              <a:ext uri="{FF2B5EF4-FFF2-40B4-BE49-F238E27FC236}">
                <a16:creationId xmlns:a16="http://schemas.microsoft.com/office/drawing/2014/main" id="{9D67A62C-24A0-0552-D953-8932CFDE6E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0"/>
            <a:ext cx="4637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9619" name="Rectangle 3">
            <a:extLst>
              <a:ext uri="{FF2B5EF4-FFF2-40B4-BE49-F238E27FC236}">
                <a16:creationId xmlns:a16="http://schemas.microsoft.com/office/drawing/2014/main" id="{34627AD0-B53F-B142-9133-2DF9AAA842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772400" cy="3813175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Yellow discoloration of the skin due to hyperbilirubinemia (</a:t>
            </a:r>
            <a:r>
              <a:rPr lang="en-US" sz="2600" dirty="0">
                <a:latin typeface="Calibri" charset="0"/>
              </a:rPr>
              <a:t>excess bilirubin in the blood</a:t>
            </a:r>
            <a:r>
              <a:rPr lang="en-US" sz="2600" dirty="0">
                <a:latin typeface="Calibri" charset="0"/>
                <a:cs typeface="+mn-cs"/>
              </a:rPr>
              <a:t>)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The amount of bilirubin in the blood depends on the rate of:</a:t>
            </a:r>
          </a:p>
          <a:p>
            <a:pPr lvl="1">
              <a:buClr>
                <a:schemeClr val="tx1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bilirubin production (from breakdown of red cells)</a:t>
            </a:r>
          </a:p>
          <a:p>
            <a:pPr lvl="1">
              <a:buClr>
                <a:schemeClr val="tx1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bilirubin uptake by the liver</a:t>
            </a:r>
          </a:p>
          <a:p>
            <a:pPr lvl="1">
              <a:buClr>
                <a:schemeClr val="tx1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bilirubin conjugation by the liver</a:t>
            </a:r>
          </a:p>
          <a:p>
            <a:pPr lvl="1">
              <a:buClr>
                <a:schemeClr val="tx1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bilirubin excretion into bile ducts</a:t>
            </a:r>
          </a:p>
        </p:txBody>
      </p:sp>
      <p:sp>
        <p:nvSpPr>
          <p:cNvPr id="2799622" name="Rectangle 6">
            <a:extLst>
              <a:ext uri="{FF2B5EF4-FFF2-40B4-BE49-F238E27FC236}">
                <a16:creationId xmlns:a16="http://schemas.microsoft.com/office/drawing/2014/main" id="{81EF96E9-B999-E34F-8244-F8AC7399B9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Jaundice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62467" name="Line 7">
            <a:extLst>
              <a:ext uri="{FF2B5EF4-FFF2-40B4-BE49-F238E27FC236}">
                <a16:creationId xmlns:a16="http://schemas.microsoft.com/office/drawing/2014/main" id="{33861720-2DDB-7967-A0F9-11179998FD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9619" name="Rectangle 3">
            <a:extLst>
              <a:ext uri="{FF2B5EF4-FFF2-40B4-BE49-F238E27FC236}">
                <a16:creationId xmlns:a16="http://schemas.microsoft.com/office/drawing/2014/main" id="{34627AD0-B53F-B142-9133-2DF9AAA842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610600" cy="4786313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Conjugated bilirubin = water-soluble (excreted in urine)</a:t>
            </a:r>
          </a:p>
          <a:p>
            <a:pPr>
              <a:spcBef>
                <a:spcPts val="18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Unconjugated bilirubin = insoluble (toxic to tissues!)</a:t>
            </a:r>
          </a:p>
          <a:p>
            <a:pPr>
              <a:spcBef>
                <a:spcPts val="18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Causes of </a:t>
            </a:r>
            <a:r>
              <a:rPr lang="en-US" sz="2600" dirty="0">
                <a:solidFill>
                  <a:srgbClr val="EC6600"/>
                </a:solidFill>
                <a:latin typeface="Calibri" charset="0"/>
                <a:cs typeface="+mn-cs"/>
              </a:rPr>
              <a:t>conjugated</a:t>
            </a:r>
            <a:r>
              <a:rPr lang="en-US" sz="2600" dirty="0">
                <a:latin typeface="Calibri" charset="0"/>
                <a:cs typeface="+mn-cs"/>
              </a:rPr>
              <a:t> hyperbilirubinemia: </a:t>
            </a:r>
          </a:p>
          <a:p>
            <a:pPr lvl="1">
              <a:spcBef>
                <a:spcPts val="500"/>
              </a:spcBef>
              <a:buClr>
                <a:schemeClr val="tx1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sym typeface="Symbol" charset="0"/>
              </a:rPr>
              <a:t>blockage in </a:t>
            </a:r>
            <a:r>
              <a:rPr lang="en-US" sz="2600" dirty="0">
                <a:latin typeface="Calibri" charset="0"/>
              </a:rPr>
              <a:t>bile flow (e.g., tumor near bile duct)</a:t>
            </a:r>
          </a:p>
          <a:p>
            <a:pPr lvl="1">
              <a:spcBef>
                <a:spcPts val="500"/>
              </a:spcBef>
              <a:buClr>
                <a:schemeClr val="tx1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</a:rPr>
              <a:t>congenital disorders affecting bile excretion</a:t>
            </a:r>
          </a:p>
          <a:p>
            <a:pPr>
              <a:spcBef>
                <a:spcPts val="18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</a:rPr>
              <a:t>Causes of </a:t>
            </a:r>
            <a:r>
              <a:rPr lang="en-US" sz="2600" dirty="0">
                <a:solidFill>
                  <a:srgbClr val="EC6600"/>
                </a:solidFill>
                <a:latin typeface="Calibri" charset="0"/>
                <a:cs typeface="+mn-cs"/>
              </a:rPr>
              <a:t>unconjugated</a:t>
            </a:r>
            <a:r>
              <a:rPr lang="en-US" sz="2600" dirty="0">
                <a:latin typeface="Calibri" charset="0"/>
                <a:cs typeface="+mn-cs"/>
              </a:rPr>
              <a:t> hyperbilirubinemia:</a:t>
            </a:r>
          </a:p>
          <a:p>
            <a:pPr lvl="1">
              <a:spcBef>
                <a:spcPts val="500"/>
              </a:spcBef>
              <a:buClr>
                <a:schemeClr val="tx1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sym typeface="Symbol" charset="0"/>
              </a:rPr>
              <a:t>excess bilirubin production </a:t>
            </a:r>
            <a:r>
              <a:rPr lang="en-US" sz="2600" dirty="0">
                <a:latin typeface="Calibri" charset="0"/>
              </a:rPr>
              <a:t>(e.g., </a:t>
            </a:r>
            <a:r>
              <a:rPr lang="en-US" sz="2600" dirty="0">
                <a:latin typeface="Calibri" charset="0"/>
                <a:cs typeface="+mn-cs"/>
              </a:rPr>
              <a:t>massive hemolysis)</a:t>
            </a:r>
          </a:p>
          <a:p>
            <a:pPr lvl="1">
              <a:spcBef>
                <a:spcPts val="500"/>
              </a:spcBef>
              <a:buClr>
                <a:schemeClr val="tx1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sym typeface="Symbol" charset="0"/>
              </a:rPr>
              <a:t>impaired bilirubin uptake by liver</a:t>
            </a:r>
          </a:p>
          <a:p>
            <a:pPr lvl="1">
              <a:spcBef>
                <a:spcPts val="500"/>
              </a:spcBef>
              <a:buClr>
                <a:schemeClr val="tx1"/>
              </a:buClr>
              <a:buSzPct val="90000"/>
              <a:buFont typeface="Times" charset="0"/>
              <a:buChar char="•"/>
              <a:defRPr/>
            </a:pPr>
            <a:r>
              <a:rPr lang="en-US" sz="2600" dirty="0">
                <a:latin typeface="Calibri" charset="0"/>
                <a:cs typeface="+mn-cs"/>
                <a:sym typeface="Symbol" charset="0"/>
              </a:rPr>
              <a:t>Impaired bilirubin conjugation</a:t>
            </a:r>
            <a:endParaRPr lang="en-US" sz="2600" dirty="0">
              <a:latin typeface="Calibri" charset="0"/>
              <a:cs typeface="+mn-cs"/>
            </a:endParaRPr>
          </a:p>
        </p:txBody>
      </p:sp>
      <p:sp>
        <p:nvSpPr>
          <p:cNvPr id="2799622" name="Rectangle 6">
            <a:extLst>
              <a:ext uri="{FF2B5EF4-FFF2-40B4-BE49-F238E27FC236}">
                <a16:creationId xmlns:a16="http://schemas.microsoft.com/office/drawing/2014/main" id="{81EF96E9-B999-E34F-8244-F8AC7399B9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Hyperbilirubinemia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64515" name="Line 7">
            <a:extLst>
              <a:ext uri="{FF2B5EF4-FFF2-40B4-BE49-F238E27FC236}">
                <a16:creationId xmlns:a16="http://schemas.microsoft.com/office/drawing/2014/main" id="{09B2891D-08A4-D6D9-B657-C8323706995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26">
            <a:extLst>
              <a:ext uri="{FF2B5EF4-FFF2-40B4-BE49-F238E27FC236}">
                <a16:creationId xmlns:a16="http://schemas.microsoft.com/office/drawing/2014/main" id="{E6FD695C-9EAC-309A-AF2F-D158F4587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68611" name="Rectangle 1027">
            <a:extLst>
              <a:ext uri="{FF2B5EF4-FFF2-40B4-BE49-F238E27FC236}">
                <a16:creationId xmlns:a16="http://schemas.microsoft.com/office/drawing/2014/main" id="{540DBB91-CE10-588F-DE71-77460E08B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68612" name="Picture 1029" descr="bili">
            <a:extLst>
              <a:ext uri="{FF2B5EF4-FFF2-40B4-BE49-F238E27FC236}">
                <a16:creationId xmlns:a16="http://schemas.microsoft.com/office/drawing/2014/main" id="{34EE7E48-88D7-2092-BC2E-3B1116646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3657600" y="43434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1030" descr="bili">
            <a:extLst>
              <a:ext uri="{FF2B5EF4-FFF2-40B4-BE49-F238E27FC236}">
                <a16:creationId xmlns:a16="http://schemas.microsoft.com/office/drawing/2014/main" id="{8EA36E92-216D-53FC-4861-55BBEB210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5321300" y="41021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4" name="Picture 1031" descr="bili">
            <a:extLst>
              <a:ext uri="{FF2B5EF4-FFF2-40B4-BE49-F238E27FC236}">
                <a16:creationId xmlns:a16="http://schemas.microsoft.com/office/drawing/2014/main" id="{69E3F08D-6A2B-932B-9D5E-0D82D3A74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4711700" y="3517900"/>
            <a:ext cx="609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5" name="Picture 1032" descr="bili">
            <a:extLst>
              <a:ext uri="{FF2B5EF4-FFF2-40B4-BE49-F238E27FC236}">
                <a16:creationId xmlns:a16="http://schemas.microsoft.com/office/drawing/2014/main" id="{C3D0A1FA-72BC-B01C-F877-2AF9D29D9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5600700" y="30607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6" name="Picture 1033" descr="bili">
            <a:extLst>
              <a:ext uri="{FF2B5EF4-FFF2-40B4-BE49-F238E27FC236}">
                <a16:creationId xmlns:a16="http://schemas.microsoft.com/office/drawing/2014/main" id="{D15D0219-552A-0C2A-8699-6F4B0A4FF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5029200" y="20574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7" name="Picture 1034" descr="bili">
            <a:extLst>
              <a:ext uri="{FF2B5EF4-FFF2-40B4-BE49-F238E27FC236}">
                <a16:creationId xmlns:a16="http://schemas.microsoft.com/office/drawing/2014/main" id="{B9DF2ED3-FA05-1B30-1570-22F688325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2743200" y="1219200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8" name="Picture 1035" descr="bili">
            <a:extLst>
              <a:ext uri="{FF2B5EF4-FFF2-40B4-BE49-F238E27FC236}">
                <a16:creationId xmlns:a16="http://schemas.microsoft.com/office/drawing/2014/main" id="{C74F7AEB-C985-4570-90DE-329A4E9B3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4800600" y="0"/>
            <a:ext cx="1752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9" name="Text Box 1039">
            <a:extLst>
              <a:ext uri="{FF2B5EF4-FFF2-40B4-BE49-F238E27FC236}">
                <a16:creationId xmlns:a16="http://schemas.microsoft.com/office/drawing/2014/main" id="{11EAB458-8D50-92F1-E574-E7CC46B48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16650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 dirty="0">
                <a:solidFill>
                  <a:srgbClr val="000000"/>
                </a:solidFill>
              </a:rPr>
              <a:t>Icterus (only eyes are yellow; may precede jaundice)</a:t>
            </a:r>
          </a:p>
        </p:txBody>
      </p:sp>
      <p:pic>
        <p:nvPicPr>
          <p:cNvPr id="68620" name="Picture 1">
            <a:extLst>
              <a:ext uri="{FF2B5EF4-FFF2-40B4-BE49-F238E27FC236}">
                <a16:creationId xmlns:a16="http://schemas.microsoft.com/office/drawing/2014/main" id="{605D937F-9E6E-9113-627A-5157AD373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16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6">
            <a:extLst>
              <a:ext uri="{FF2B5EF4-FFF2-40B4-BE49-F238E27FC236}">
                <a16:creationId xmlns:a16="http://schemas.microsoft.com/office/drawing/2014/main" id="{25A985A2-4AA1-BA29-6092-B9D8C11D1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66563" name="Rectangle 1027">
            <a:extLst>
              <a:ext uri="{FF2B5EF4-FFF2-40B4-BE49-F238E27FC236}">
                <a16:creationId xmlns:a16="http://schemas.microsoft.com/office/drawing/2014/main" id="{836C070C-18A8-14AE-6E80-98BDCC2E60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66564" name="Picture 1029" descr="bili">
            <a:extLst>
              <a:ext uri="{FF2B5EF4-FFF2-40B4-BE49-F238E27FC236}">
                <a16:creationId xmlns:a16="http://schemas.microsoft.com/office/drawing/2014/main" id="{C6C7B995-62D6-A974-6000-8FDCD82D2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3657600" y="43434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1030" descr="bili">
            <a:extLst>
              <a:ext uri="{FF2B5EF4-FFF2-40B4-BE49-F238E27FC236}">
                <a16:creationId xmlns:a16="http://schemas.microsoft.com/office/drawing/2014/main" id="{FFB0FF92-2BE1-58C2-0103-02E0895C7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5321300" y="41021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6" name="Picture 1031" descr="bili">
            <a:extLst>
              <a:ext uri="{FF2B5EF4-FFF2-40B4-BE49-F238E27FC236}">
                <a16:creationId xmlns:a16="http://schemas.microsoft.com/office/drawing/2014/main" id="{8F059F0B-C5D9-E73F-7A98-912EEF38C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4711700" y="3517900"/>
            <a:ext cx="609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7" name="Picture 1032" descr="bili">
            <a:extLst>
              <a:ext uri="{FF2B5EF4-FFF2-40B4-BE49-F238E27FC236}">
                <a16:creationId xmlns:a16="http://schemas.microsoft.com/office/drawing/2014/main" id="{8F6BEC4E-B5C0-3F34-884D-D1376F45A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5600700" y="30607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8" name="Picture 1033" descr="bili">
            <a:extLst>
              <a:ext uri="{FF2B5EF4-FFF2-40B4-BE49-F238E27FC236}">
                <a16:creationId xmlns:a16="http://schemas.microsoft.com/office/drawing/2014/main" id="{4B782727-810D-3DB9-86EF-BBE93BF1D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5029200" y="20574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9" name="Picture 1034" descr="bili">
            <a:extLst>
              <a:ext uri="{FF2B5EF4-FFF2-40B4-BE49-F238E27FC236}">
                <a16:creationId xmlns:a16="http://schemas.microsoft.com/office/drawing/2014/main" id="{35857614-9043-355A-7C61-4D3FF4CA1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2743200" y="1219200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70" name="Picture 1035" descr="bili">
            <a:extLst>
              <a:ext uri="{FF2B5EF4-FFF2-40B4-BE49-F238E27FC236}">
                <a16:creationId xmlns:a16="http://schemas.microsoft.com/office/drawing/2014/main" id="{F912FD4B-F9FB-5FBD-1EE3-671F388A7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42" r="85794" b="19891"/>
          <a:stretch>
            <a:fillRect/>
          </a:stretch>
        </p:blipFill>
        <p:spPr bwMode="auto">
          <a:xfrm>
            <a:off x="4800600" y="0"/>
            <a:ext cx="1752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71" name="Text Box 1039">
            <a:extLst>
              <a:ext uri="{FF2B5EF4-FFF2-40B4-BE49-F238E27FC236}">
                <a16:creationId xmlns:a16="http://schemas.microsoft.com/office/drawing/2014/main" id="{216DBF1C-35A4-E011-9E2B-93D78C4DA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 dirty="0">
                <a:solidFill>
                  <a:srgbClr val="000000"/>
                </a:solidFill>
              </a:rPr>
              <a:t>Jaundice (yellow skin, eyes, mucous membranes)</a:t>
            </a:r>
          </a:p>
        </p:txBody>
      </p:sp>
      <p:pic>
        <p:nvPicPr>
          <p:cNvPr id="66572" name="Picture 1">
            <a:extLst>
              <a:ext uri="{FF2B5EF4-FFF2-40B4-BE49-F238E27FC236}">
                <a16:creationId xmlns:a16="http://schemas.microsoft.com/office/drawing/2014/main" id="{91F729DA-4441-BAF7-5235-AC16363FF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564563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8866" name="Rectangle 2">
            <a:extLst>
              <a:ext uri="{FF2B5EF4-FFF2-40B4-BE49-F238E27FC236}">
                <a16:creationId xmlns:a16="http://schemas.microsoft.com/office/drawing/2014/main" id="{22EEDE5A-8222-DA42-8B2E-4AF24FCAFC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rgbClr val="292929"/>
                </a:solidFill>
                <a:latin typeface="Calibri" charset="0"/>
                <a:cs typeface="+mj-cs"/>
              </a:rPr>
              <a:t>Laboratory</a:t>
            </a:r>
            <a:r>
              <a:rPr lang="en-US" sz="3600">
                <a:latin typeface="Calibri" charset="0"/>
                <a:cs typeface="+mj-cs"/>
              </a:rPr>
              <a:t> </a:t>
            </a:r>
            <a:r>
              <a:rPr lang="en-US" sz="3600">
                <a:solidFill>
                  <a:srgbClr val="292929"/>
                </a:solidFill>
                <a:latin typeface="Calibri" charset="0"/>
                <a:cs typeface="+mj-cs"/>
              </a:rPr>
              <a:t>Tests</a:t>
            </a:r>
            <a:endParaRPr lang="en-US" sz="3600">
              <a:latin typeface="Calibri" charset="0"/>
              <a:cs typeface="+mj-cs"/>
            </a:endParaRPr>
          </a:p>
        </p:txBody>
      </p:sp>
      <p:graphicFrame>
        <p:nvGraphicFramePr>
          <p:cNvPr id="2468931" name="Group 67">
            <a:extLst>
              <a:ext uri="{FF2B5EF4-FFF2-40B4-BE49-F238E27FC236}">
                <a16:creationId xmlns:a16="http://schemas.microsoft.com/office/drawing/2014/main" id="{357EDC36-85D5-434E-9DD8-C14A18A9D14D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228600" y="1600200"/>
          <a:ext cx="8686800" cy="4648200"/>
        </p:xfrm>
        <a:graphic>
          <a:graphicData uri="http://schemas.openxmlformats.org/drawingml/2006/table">
            <a:tbl>
              <a:tblPr/>
              <a:tblGrid>
                <a:gridCol w="3148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38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4700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FFFF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Hepatocyte integrity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6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FFFF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Serum aspartate aminotransferase (AST)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6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FFFF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Serum alanine aminotransferase (ALT)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6900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700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FFFF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Biliary function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B83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FFFF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Serum bilirubin (total and direct)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B83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FFFF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Serum alkaline phosphatase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B83D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700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FFFF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Hepatocyte function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7E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FFFF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Serum albumin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7EFB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4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00FFFF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</a:rPr>
                        <a:t>Prothrombin time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77EFB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23" name="Rectangle 3">
            <a:extLst>
              <a:ext uri="{FF2B5EF4-FFF2-40B4-BE49-F238E27FC236}">
                <a16:creationId xmlns:a16="http://schemas.microsoft.com/office/drawing/2014/main" id="{65F73D80-B1E1-DF4D-9E81-9F7E38A629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9200" y="2586038"/>
            <a:ext cx="7391400" cy="2443162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Fibrotic, nodular liver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Causes: alcoholism, hepatitis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Leads to portal hypertension and liver failure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Increased risk of liver carcinoma</a:t>
            </a:r>
          </a:p>
        </p:txBody>
      </p:sp>
      <p:sp>
        <p:nvSpPr>
          <p:cNvPr id="2795526" name="Rectangle 6">
            <a:extLst>
              <a:ext uri="{FF2B5EF4-FFF2-40B4-BE49-F238E27FC236}">
                <a16:creationId xmlns:a16="http://schemas.microsoft.com/office/drawing/2014/main" id="{CDE745F8-738E-6B4E-BE71-E330D9E831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Cirrhosis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72707" name="Line 7">
            <a:extLst>
              <a:ext uri="{FF2B5EF4-FFF2-40B4-BE49-F238E27FC236}">
                <a16:creationId xmlns:a16="http://schemas.microsoft.com/office/drawing/2014/main" id="{25F72A0A-33ED-9C8F-68A0-A5765DE9E3B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031">
            <a:extLst>
              <a:ext uri="{FF2B5EF4-FFF2-40B4-BE49-F238E27FC236}">
                <a16:creationId xmlns:a16="http://schemas.microsoft.com/office/drawing/2014/main" id="{D515136E-9C36-AF13-5FAA-D3695E64F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4755" name="Text Box 1026">
            <a:extLst>
              <a:ext uri="{FF2B5EF4-FFF2-40B4-BE49-F238E27FC236}">
                <a16:creationId xmlns:a16="http://schemas.microsoft.com/office/drawing/2014/main" id="{EF637576-AD0E-CB18-F083-5B5A1C08A7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Cirrhosis</a:t>
            </a:r>
          </a:p>
        </p:txBody>
      </p:sp>
      <p:sp>
        <p:nvSpPr>
          <p:cNvPr id="74756" name="Rectangle 1027">
            <a:extLst>
              <a:ext uri="{FF2B5EF4-FFF2-40B4-BE49-F238E27FC236}">
                <a16:creationId xmlns:a16="http://schemas.microsoft.com/office/drawing/2014/main" id="{660E1594-F984-1F17-7451-EC6C002CB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74757" name="Rectangle 1028">
            <a:extLst>
              <a:ext uri="{FF2B5EF4-FFF2-40B4-BE49-F238E27FC236}">
                <a16:creationId xmlns:a16="http://schemas.microsoft.com/office/drawing/2014/main" id="{1E8EF929-C050-0DBA-BCC4-451D8A7EE9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74758" name="Picture 1">
            <a:extLst>
              <a:ext uri="{FF2B5EF4-FFF2-40B4-BE49-F238E27FC236}">
                <a16:creationId xmlns:a16="http://schemas.microsoft.com/office/drawing/2014/main" id="{43542D6C-A9B3-211C-A2F3-57C82E9CBC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" b="1553"/>
          <a:stretch/>
        </p:blipFill>
        <p:spPr bwMode="auto">
          <a:xfrm>
            <a:off x="0" y="762000"/>
            <a:ext cx="9144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>
            <a:extLst>
              <a:ext uri="{FF2B5EF4-FFF2-40B4-BE49-F238E27FC236}">
                <a16:creationId xmlns:a16="http://schemas.microsoft.com/office/drawing/2014/main" id="{5632B81F-54DE-C62A-C868-BE86DD44D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Cirrhosis</a:t>
            </a:r>
          </a:p>
        </p:txBody>
      </p:sp>
      <p:pic>
        <p:nvPicPr>
          <p:cNvPr id="76803" name="Picture 1">
            <a:extLst>
              <a:ext uri="{FF2B5EF4-FFF2-40B4-BE49-F238E27FC236}">
                <a16:creationId xmlns:a16="http://schemas.microsoft.com/office/drawing/2014/main" id="{719DBAC2-AD21-D03C-AE3C-BACB1AB98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4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7571" name="Rectangle 3">
            <a:extLst>
              <a:ext uri="{FF2B5EF4-FFF2-40B4-BE49-F238E27FC236}">
                <a16:creationId xmlns:a16="http://schemas.microsoft.com/office/drawing/2014/main" id="{EC7864AE-BE2F-CC44-B903-C2D7739C9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905000"/>
            <a:ext cx="8077200" cy="4530725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Impaired flow of blood through liver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Blood backs up in portal system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Most common cause: cirrhosis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Four main clinical consequences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ascites (↑ fluid in peritoneal cavity)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esophageal varices (dilated esophageal veins)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congestive splenomegaly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hepatic encephalopathy</a:t>
            </a:r>
          </a:p>
        </p:txBody>
      </p:sp>
      <p:sp>
        <p:nvSpPr>
          <p:cNvPr id="2797574" name="Rectangle 6">
            <a:extLst>
              <a:ext uri="{FF2B5EF4-FFF2-40B4-BE49-F238E27FC236}">
                <a16:creationId xmlns:a16="http://schemas.microsoft.com/office/drawing/2014/main" id="{A34B5870-F2BD-5F46-BE0D-E19C3C9728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Portal Hypertension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78851" name="Line 7">
            <a:extLst>
              <a:ext uri="{FF2B5EF4-FFF2-40B4-BE49-F238E27FC236}">
                <a16:creationId xmlns:a16="http://schemas.microsoft.com/office/drawing/2014/main" id="{66636E5A-B7CB-721A-A977-B892D995F65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5">
            <a:extLst>
              <a:ext uri="{FF2B5EF4-FFF2-40B4-BE49-F238E27FC236}">
                <a16:creationId xmlns:a16="http://schemas.microsoft.com/office/drawing/2014/main" id="{08195FF7-B967-22DB-94B9-FBDBFD468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80899" name="Rectangle 17">
            <a:extLst>
              <a:ext uri="{FF2B5EF4-FFF2-40B4-BE49-F238E27FC236}">
                <a16:creationId xmlns:a16="http://schemas.microsoft.com/office/drawing/2014/main" id="{2E8107FB-D023-73C0-8F45-3C5BE2CB0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80900" name="Picture 18" descr="portal">
            <a:extLst>
              <a:ext uri="{FF2B5EF4-FFF2-40B4-BE49-F238E27FC236}">
                <a16:creationId xmlns:a16="http://schemas.microsoft.com/office/drawing/2014/main" id="{A9FDD361-4743-CCF4-78EA-389522FA9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3"/>
          <a:stretch>
            <a:fillRect/>
          </a:stretch>
        </p:blipFill>
        <p:spPr bwMode="auto">
          <a:xfrm>
            <a:off x="2362200" y="76200"/>
            <a:ext cx="4389438" cy="676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1" name="Text Box 19">
            <a:extLst>
              <a:ext uri="{FF2B5EF4-FFF2-40B4-BE49-F238E27FC236}">
                <a16:creationId xmlns:a16="http://schemas.microsoft.com/office/drawing/2014/main" id="{4EA667A3-2102-FC5D-013D-7E151624D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685800"/>
            <a:ext cx="3200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Consequences of portal hypertension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>
            <a:extLst>
              <a:ext uri="{FF2B5EF4-FFF2-40B4-BE49-F238E27FC236}">
                <a16:creationId xmlns:a16="http://schemas.microsoft.com/office/drawing/2014/main" id="{844D941E-A1A6-8C6C-1929-5CAF2932A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6191250"/>
            <a:ext cx="6934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Esophageal varices</a:t>
            </a:r>
          </a:p>
        </p:txBody>
      </p:sp>
      <p:pic>
        <p:nvPicPr>
          <p:cNvPr id="82947" name="Picture 1">
            <a:extLst>
              <a:ext uri="{FF2B5EF4-FFF2-40B4-BE49-F238E27FC236}">
                <a16:creationId xmlns:a16="http://schemas.microsoft.com/office/drawing/2014/main" id="{04347598-C320-EEB9-375D-2B2A6537D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10">
            <a:extLst>
              <a:ext uri="{FF2B5EF4-FFF2-40B4-BE49-F238E27FC236}">
                <a16:creationId xmlns:a16="http://schemas.microsoft.com/office/drawing/2014/main" id="{1EE25955-CCB1-A26F-DC45-2791DE7E2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EB1CC3AE-E3AF-7D71-F4D4-108EA8371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450CEF4E-73E2-8A82-D7D4-2765C21D9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84997" name="Text Box 5">
            <a:extLst>
              <a:ext uri="{FF2B5EF4-FFF2-40B4-BE49-F238E27FC236}">
                <a16:creationId xmlns:a16="http://schemas.microsoft.com/office/drawing/2014/main" id="{177AFAD8-3857-1490-DE75-9E3189467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24588"/>
            <a:ext cx="9296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Caput medusae (dilated periumbilical veins)</a:t>
            </a:r>
          </a:p>
        </p:txBody>
      </p:sp>
      <p:pic>
        <p:nvPicPr>
          <p:cNvPr id="84998" name="Picture 1">
            <a:extLst>
              <a:ext uri="{FF2B5EF4-FFF2-40B4-BE49-F238E27FC236}">
                <a16:creationId xmlns:a16="http://schemas.microsoft.com/office/drawing/2014/main" id="{106AF1B7-8EA4-9C68-08D3-87C2BAC8B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50" y="152400"/>
            <a:ext cx="7016750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F4E69F92-7F4F-DCDA-4A47-6ECDB226E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70E92A49-0183-73B5-5BDC-991296E3B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>
                <a:solidFill>
                  <a:srgbClr val="FFFFFF"/>
                </a:solidFill>
              </a:rPr>
            </a:br>
            <a:endParaRPr lang="en-US" altLang="en-US" sz="240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87044" name="Text Box 5">
            <a:extLst>
              <a:ext uri="{FF2B5EF4-FFF2-40B4-BE49-F238E27FC236}">
                <a16:creationId xmlns:a16="http://schemas.microsoft.com/office/drawing/2014/main" id="{AB47A4B0-271C-92C2-A6CA-260C5E792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6224588"/>
            <a:ext cx="32004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Medusa</a:t>
            </a:r>
          </a:p>
        </p:txBody>
      </p:sp>
      <p:pic>
        <p:nvPicPr>
          <p:cNvPr id="87045" name="Picture 1">
            <a:extLst>
              <a:ext uri="{FF2B5EF4-FFF2-40B4-BE49-F238E27FC236}">
                <a16:creationId xmlns:a16="http://schemas.microsoft.com/office/drawing/2014/main" id="{004C5668-57CB-019E-8069-B135420E9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92100"/>
            <a:ext cx="5753100" cy="588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3475" name="Rectangle 1027">
            <a:extLst>
              <a:ext uri="{FF2B5EF4-FFF2-40B4-BE49-F238E27FC236}">
                <a16:creationId xmlns:a16="http://schemas.microsoft.com/office/drawing/2014/main" id="{6AEFC6F5-5D65-C04B-8C7B-FCB6798858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1925638"/>
            <a:ext cx="6629400" cy="4322762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defRPr/>
            </a:pPr>
            <a:r>
              <a:rPr lang="en-US" sz="2800">
                <a:latin typeface="Calibri" charset="0"/>
                <a:cs typeface="+mn-cs"/>
              </a:rPr>
              <a:t>End point of severe liver disease</a:t>
            </a:r>
          </a:p>
          <a:p>
            <a:pPr>
              <a:buClr>
                <a:srgbClr val="73B83D"/>
              </a:buClr>
              <a:buSzPct val="90000"/>
              <a:defRPr/>
            </a:pPr>
            <a:r>
              <a:rPr lang="en-US" sz="2800">
                <a:latin typeface="Calibri" charset="0"/>
                <a:cs typeface="+mn-cs"/>
              </a:rPr>
              <a:t>Causes: fulminant hepatitis, cirrhosis, drug overdose</a:t>
            </a:r>
          </a:p>
          <a:p>
            <a:pPr>
              <a:buClr>
                <a:srgbClr val="73B83D"/>
              </a:buClr>
              <a:buSzPct val="90000"/>
              <a:defRPr/>
            </a:pPr>
            <a:r>
              <a:rPr lang="en-US" sz="2800">
                <a:latin typeface="Calibri" charset="0"/>
                <a:cs typeface="+mn-cs"/>
              </a:rPr>
              <a:t>Symptoms: jaundice, edema, bleeding, hyperammonemia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Multiple organ-system failure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Hepatic encephalopathy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Hepatorenal syndrome</a:t>
            </a:r>
          </a:p>
        </p:txBody>
      </p:sp>
      <p:sp>
        <p:nvSpPr>
          <p:cNvPr id="2793478" name="Rectangle 1030">
            <a:extLst>
              <a:ext uri="{FF2B5EF4-FFF2-40B4-BE49-F238E27FC236}">
                <a16:creationId xmlns:a16="http://schemas.microsoft.com/office/drawing/2014/main" id="{6021C7E1-0A4C-D94A-9D29-349B0C3DB6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Liver Failure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89091" name="Line 1031">
            <a:extLst>
              <a:ext uri="{FF2B5EF4-FFF2-40B4-BE49-F238E27FC236}">
                <a16:creationId xmlns:a16="http://schemas.microsoft.com/office/drawing/2014/main" id="{2044835C-8AC4-83A3-6D82-2B157CCD85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6211" name="Rectangle 3">
            <a:extLst>
              <a:ext uri="{FF2B5EF4-FFF2-40B4-BE49-F238E27FC236}">
                <a16:creationId xmlns:a16="http://schemas.microsoft.com/office/drawing/2014/main" id="{89D996C6-95BE-1C4B-9680-C1B209118A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28800" y="2590800"/>
            <a:ext cx="5562600" cy="2443163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Hematomas, gingival bleeding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Jaundiced mucosa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Glossitis (in alcoholic hepatitis)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Reduced healing after surgery</a:t>
            </a:r>
          </a:p>
        </p:txBody>
      </p:sp>
      <p:sp>
        <p:nvSpPr>
          <p:cNvPr id="2526214" name="Rectangle 6">
            <a:extLst>
              <a:ext uri="{FF2B5EF4-FFF2-40B4-BE49-F238E27FC236}">
                <a16:creationId xmlns:a16="http://schemas.microsoft.com/office/drawing/2014/main" id="{2A218374-006C-CF42-9B3B-969023AE73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Oral Manifestations of Liver Injury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91139" name="Line 7">
            <a:extLst>
              <a:ext uri="{FF2B5EF4-FFF2-40B4-BE49-F238E27FC236}">
                <a16:creationId xmlns:a16="http://schemas.microsoft.com/office/drawing/2014/main" id="{84A494C5-9B53-1045-BBF2-0CF0D439A8D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9587" name="Rectangle 3">
            <a:extLst>
              <a:ext uri="{FF2B5EF4-FFF2-40B4-BE49-F238E27FC236}">
                <a16:creationId xmlns:a16="http://schemas.microsoft.com/office/drawing/2014/main" id="{90BFB41D-D281-5B42-8DED-B30764335F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2133600"/>
            <a:ext cx="7086600" cy="3711575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100,000 -200,000 deaths/year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Effects on liver: </a:t>
            </a:r>
            <a:r>
              <a:rPr lang="en-US" sz="2800" dirty="0" err="1">
                <a:latin typeface="Calibri" charset="0"/>
                <a:cs typeface="+mn-cs"/>
              </a:rPr>
              <a:t>steatosis</a:t>
            </a:r>
            <a:r>
              <a:rPr lang="en-US" sz="2800" dirty="0">
                <a:latin typeface="Calibri" charset="0"/>
                <a:cs typeface="+mn-cs"/>
              </a:rPr>
              <a:t>, hepatitis, cirrhosis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How much do you need to drink?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Short-term ingestion of 8 beers/day </a:t>
            </a:r>
            <a:r>
              <a:rPr lang="en-US" sz="2800" dirty="0">
                <a:latin typeface="Calibri" charset="0"/>
                <a:sym typeface="Symbol" charset="0"/>
              </a:rPr>
              <a:t> </a:t>
            </a:r>
            <a:r>
              <a:rPr lang="en-US" sz="2800" dirty="0">
                <a:latin typeface="Calibri" charset="0"/>
              </a:rPr>
              <a:t>reversible </a:t>
            </a:r>
            <a:r>
              <a:rPr lang="en-US" sz="2800" dirty="0" err="1">
                <a:latin typeface="Calibri" charset="0"/>
              </a:rPr>
              <a:t>steatosis</a:t>
            </a:r>
            <a:endParaRPr lang="en-US" sz="2800" dirty="0">
              <a:latin typeface="Calibri" charset="0"/>
            </a:endParaRP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Long-term ingestion of 5 beers/day </a:t>
            </a:r>
            <a:r>
              <a:rPr lang="en-US" sz="2800" dirty="0">
                <a:latin typeface="Calibri" charset="0"/>
                <a:sym typeface="Symbol" charset="0"/>
              </a:rPr>
              <a:t> </a:t>
            </a:r>
            <a:r>
              <a:rPr lang="en-US" sz="2800" dirty="0">
                <a:latin typeface="Calibri" charset="0"/>
              </a:rPr>
              <a:t>severe injury</a:t>
            </a:r>
          </a:p>
        </p:txBody>
      </p:sp>
      <p:sp>
        <p:nvSpPr>
          <p:cNvPr id="2499590" name="Rectangle 6">
            <a:extLst>
              <a:ext uri="{FF2B5EF4-FFF2-40B4-BE49-F238E27FC236}">
                <a16:creationId xmlns:a16="http://schemas.microsoft.com/office/drawing/2014/main" id="{82EB362B-0BD5-4F47-AEC9-5AD6E65BD9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Alcoholic Liver Disease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93187" name="Line 7">
            <a:extLst>
              <a:ext uri="{FF2B5EF4-FFF2-40B4-BE49-F238E27FC236}">
                <a16:creationId xmlns:a16="http://schemas.microsoft.com/office/drawing/2014/main" id="{CF87B7B4-FF49-41D3-D1DE-D9A5334F2CD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1027">
            <a:extLst>
              <a:ext uri="{FF2B5EF4-FFF2-40B4-BE49-F238E27FC236}">
                <a16:creationId xmlns:a16="http://schemas.microsoft.com/office/drawing/2014/main" id="{7A857B8D-3A7E-91A9-E69C-142218A03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16650"/>
            <a:ext cx="9144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More youth with irreversible liver disease now</a:t>
            </a:r>
          </a:p>
        </p:txBody>
      </p:sp>
      <p:sp>
        <p:nvSpPr>
          <p:cNvPr id="95235" name="Rectangle 1028">
            <a:extLst>
              <a:ext uri="{FF2B5EF4-FFF2-40B4-BE49-F238E27FC236}">
                <a16:creationId xmlns:a16="http://schemas.microsoft.com/office/drawing/2014/main" id="{4B89D032-F269-B750-85EC-30024411F0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95236" name="Rectangle 1029">
            <a:extLst>
              <a:ext uri="{FF2B5EF4-FFF2-40B4-BE49-F238E27FC236}">
                <a16:creationId xmlns:a16="http://schemas.microsoft.com/office/drawing/2014/main" id="{4BD94CF6-B159-2634-212F-E68A4A5C5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95237" name="Picture 1">
            <a:extLst>
              <a:ext uri="{FF2B5EF4-FFF2-40B4-BE49-F238E27FC236}">
                <a16:creationId xmlns:a16="http://schemas.microsoft.com/office/drawing/2014/main" id="{0E579CC7-D6BB-40FD-A044-5BC090A574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BA737B10-4AB4-33FE-8ADF-D5EDC019D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144" y="0"/>
            <a:ext cx="6503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541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1026">
            <a:extLst>
              <a:ext uri="{FF2B5EF4-FFF2-40B4-BE49-F238E27FC236}">
                <a16:creationId xmlns:a16="http://schemas.microsoft.com/office/drawing/2014/main" id="{24AFEA1A-ABC9-8B18-E60D-D83F7ED3A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Alcoholic liver disease</a:t>
            </a:r>
          </a:p>
        </p:txBody>
      </p:sp>
      <p:sp>
        <p:nvSpPr>
          <p:cNvPr id="97283" name="Rectangle 1027">
            <a:extLst>
              <a:ext uri="{FF2B5EF4-FFF2-40B4-BE49-F238E27FC236}">
                <a16:creationId xmlns:a16="http://schemas.microsoft.com/office/drawing/2014/main" id="{99C6504F-800A-4800-BEDC-EFBF31B27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97284" name="Rectangle 1028">
            <a:extLst>
              <a:ext uri="{FF2B5EF4-FFF2-40B4-BE49-F238E27FC236}">
                <a16:creationId xmlns:a16="http://schemas.microsoft.com/office/drawing/2014/main" id="{AA7D33D4-E2F3-518F-F854-7F6528436C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97285" name="Picture 1029" descr="alcohol">
            <a:extLst>
              <a:ext uri="{FF2B5EF4-FFF2-40B4-BE49-F238E27FC236}">
                <a16:creationId xmlns:a16="http://schemas.microsoft.com/office/drawing/2014/main" id="{1E4A0274-78EB-FE36-0A7B-620AEA2C4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1"/>
          <a:stretch>
            <a:fillRect/>
          </a:stretch>
        </p:blipFill>
        <p:spPr bwMode="auto">
          <a:xfrm>
            <a:off x="152400" y="485775"/>
            <a:ext cx="8763000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1026">
            <a:extLst>
              <a:ext uri="{FF2B5EF4-FFF2-40B4-BE49-F238E27FC236}">
                <a16:creationId xmlns:a16="http://schemas.microsoft.com/office/drawing/2014/main" id="{38DC9FA7-384F-3A8D-6E84-7AD9D1928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Alcoholic steatosis</a:t>
            </a:r>
          </a:p>
        </p:txBody>
      </p:sp>
      <p:sp>
        <p:nvSpPr>
          <p:cNvPr id="99331" name="Rectangle 1027">
            <a:extLst>
              <a:ext uri="{FF2B5EF4-FFF2-40B4-BE49-F238E27FC236}">
                <a16:creationId xmlns:a16="http://schemas.microsoft.com/office/drawing/2014/main" id="{4D2B3591-CC0A-D7CD-E943-125676D32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99332" name="Rectangle 1028">
            <a:extLst>
              <a:ext uri="{FF2B5EF4-FFF2-40B4-BE49-F238E27FC236}">
                <a16:creationId xmlns:a16="http://schemas.microsoft.com/office/drawing/2014/main" id="{26082308-29FB-1FC4-3249-3C4FA44A5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99333" name="Picture 1">
            <a:extLst>
              <a:ext uri="{FF2B5EF4-FFF2-40B4-BE49-F238E27FC236}">
                <a16:creationId xmlns:a16="http://schemas.microsoft.com/office/drawing/2014/main" id="{70D35054-5FA6-919B-926B-22F06B3A7A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032">
            <a:extLst>
              <a:ext uri="{FF2B5EF4-FFF2-40B4-BE49-F238E27FC236}">
                <a16:creationId xmlns:a16="http://schemas.microsoft.com/office/drawing/2014/main" id="{5F218203-8724-5744-9535-4FB2E5E60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01379" name="Text Box 1026">
            <a:extLst>
              <a:ext uri="{FF2B5EF4-FFF2-40B4-BE49-F238E27FC236}">
                <a16:creationId xmlns:a16="http://schemas.microsoft.com/office/drawing/2014/main" id="{0A39465A-76AA-2936-F1F2-78B960B91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" y="6216650"/>
            <a:ext cx="9067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Alcoholic hepatitis: inflammation and Mallory bodies</a:t>
            </a:r>
          </a:p>
        </p:txBody>
      </p:sp>
      <p:sp>
        <p:nvSpPr>
          <p:cNvPr id="101380" name="Rectangle 1027">
            <a:extLst>
              <a:ext uri="{FF2B5EF4-FFF2-40B4-BE49-F238E27FC236}">
                <a16:creationId xmlns:a16="http://schemas.microsoft.com/office/drawing/2014/main" id="{C450ACC7-8F35-306D-8607-67A0157E6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01381" name="Rectangle 1028">
            <a:extLst>
              <a:ext uri="{FF2B5EF4-FFF2-40B4-BE49-F238E27FC236}">
                <a16:creationId xmlns:a16="http://schemas.microsoft.com/office/drawing/2014/main" id="{F43C94C8-DA58-F42A-22E0-B4585C4E3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101382" name="Picture 2">
            <a:extLst>
              <a:ext uri="{FF2B5EF4-FFF2-40B4-BE49-F238E27FC236}">
                <a16:creationId xmlns:a16="http://schemas.microsoft.com/office/drawing/2014/main" id="{071D0B76-DC1E-6E98-C032-33C704D8A5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4230688" cy="57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3" name="Picture 1031" descr="alhep">
            <a:extLst>
              <a:ext uri="{FF2B5EF4-FFF2-40B4-BE49-F238E27FC236}">
                <a16:creationId xmlns:a16="http://schemas.microsoft.com/office/drawing/2014/main" id="{A2A0419C-EE0D-1BD7-76F2-19FC778BE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11" t="8182" r="9785" b="8788"/>
          <a:stretch>
            <a:fillRect/>
          </a:stretch>
        </p:blipFill>
        <p:spPr bwMode="auto">
          <a:xfrm>
            <a:off x="4724400" y="247650"/>
            <a:ext cx="4267200" cy="569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84" name="Line 1033">
            <a:extLst>
              <a:ext uri="{FF2B5EF4-FFF2-40B4-BE49-F238E27FC236}">
                <a16:creationId xmlns:a16="http://schemas.microsoft.com/office/drawing/2014/main" id="{A2207F8A-FB51-ADBF-8FB0-B66BC9FE5AB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19400" y="2209800"/>
            <a:ext cx="1295400" cy="4191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1385" name="Line 1034">
            <a:extLst>
              <a:ext uri="{FF2B5EF4-FFF2-40B4-BE49-F238E27FC236}">
                <a16:creationId xmlns:a16="http://schemas.microsoft.com/office/drawing/2014/main" id="{070AA4B7-FEA2-D5D5-3D88-0062BC600F0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53200" y="2590800"/>
            <a:ext cx="914400" cy="37338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9315" name="Rectangle 3">
            <a:extLst>
              <a:ext uri="{FF2B5EF4-FFF2-40B4-BE49-F238E27FC236}">
                <a16:creationId xmlns:a16="http://schemas.microsoft.com/office/drawing/2014/main" id="{FF94AFA2-8817-664E-9AE0-16303F8D2B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9200" y="1905000"/>
            <a:ext cx="7581900" cy="4237038"/>
          </a:xfrm>
        </p:spPr>
        <p:txBody>
          <a:bodyPr>
            <a:spAutoFit/>
          </a:bodyPr>
          <a:lstStyle/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Abstinence: 5ys is 90%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Continued drinking: 5ys drops to 50-60%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Causes of death in end-stage alcoholism: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Liver failure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Massive GI bleed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Infection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Hepatorenal syndrome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Hepatocellular carcinoma</a:t>
            </a:r>
            <a:endParaRPr lang="en-US" dirty="0">
              <a:latin typeface="Calibri" charset="0"/>
            </a:endParaRPr>
          </a:p>
        </p:txBody>
      </p:sp>
      <p:sp>
        <p:nvSpPr>
          <p:cNvPr id="2829318" name="Rectangle 6">
            <a:extLst>
              <a:ext uri="{FF2B5EF4-FFF2-40B4-BE49-F238E27FC236}">
                <a16:creationId xmlns:a16="http://schemas.microsoft.com/office/drawing/2014/main" id="{85468B55-2378-5B40-9DE0-707BBEDDA6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Alcoholic Liver Disease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105475" name="Line 7">
            <a:extLst>
              <a:ext uri="{FF2B5EF4-FFF2-40B4-BE49-F238E27FC236}">
                <a16:creationId xmlns:a16="http://schemas.microsoft.com/office/drawing/2014/main" id="{9C737FDB-A51D-EBB5-0DD9-7CE6CBE41BD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3683" name="Rectangle 3">
            <a:extLst>
              <a:ext uri="{FF2B5EF4-FFF2-40B4-BE49-F238E27FC236}">
                <a16:creationId xmlns:a16="http://schemas.microsoft.com/office/drawing/2014/main" id="{77E0F36F-0D3E-604D-805D-1B8A227A4B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362200"/>
            <a:ext cx="7086600" cy="3040063"/>
          </a:xfrm>
        </p:spPr>
        <p:txBody>
          <a:bodyPr>
            <a:spAutoFit/>
          </a:bodyPr>
          <a:lstStyle/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Autosomal recessive disease: </a:t>
            </a:r>
            <a:r>
              <a:rPr lang="en-US" sz="2800" dirty="0">
                <a:latin typeface="Calibri" charset="0"/>
                <a:cs typeface="+mn-cs"/>
                <a:sym typeface="Symbol" charset="0"/>
              </a:rPr>
              <a:t></a:t>
            </a:r>
            <a:r>
              <a:rPr lang="en-US" sz="2800" dirty="0">
                <a:latin typeface="Calibri" charset="0"/>
                <a:cs typeface="+mn-cs"/>
              </a:rPr>
              <a:t> body iron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Cause: mutations in hemochromatosis gene (regulates iron absorption)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Cirrhosis, skin discoloration, liver carcinoma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Early detection and treatment (phlebotomy, iron </a:t>
            </a:r>
            <a:r>
              <a:rPr lang="en-US" sz="2800" dirty="0" err="1">
                <a:latin typeface="Calibri" charset="0"/>
                <a:cs typeface="+mn-cs"/>
              </a:rPr>
              <a:t>chelators</a:t>
            </a:r>
            <a:r>
              <a:rPr lang="en-US" sz="2800" dirty="0">
                <a:latin typeface="Calibri" charset="0"/>
                <a:cs typeface="+mn-cs"/>
              </a:rPr>
              <a:t>) = normal life expectancy</a:t>
            </a:r>
          </a:p>
        </p:txBody>
      </p:sp>
      <p:sp>
        <p:nvSpPr>
          <p:cNvPr id="2503686" name="Rectangle 6">
            <a:extLst>
              <a:ext uri="{FF2B5EF4-FFF2-40B4-BE49-F238E27FC236}">
                <a16:creationId xmlns:a16="http://schemas.microsoft.com/office/drawing/2014/main" id="{1AD15502-606A-CE4C-9F5E-C8DB5EE51C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 dirty="0">
                <a:solidFill>
                  <a:schemeClr val="tx1"/>
                </a:solidFill>
                <a:latin typeface="Calibri" charset="0"/>
                <a:cs typeface="+mj-cs"/>
              </a:rPr>
              <a:t>Hereditary Hemochromatosis</a:t>
            </a:r>
            <a:endParaRPr lang="en-US" sz="3600" dirty="0">
              <a:latin typeface="Calibri" charset="0"/>
              <a:cs typeface="+mj-cs"/>
            </a:endParaRPr>
          </a:p>
        </p:txBody>
      </p:sp>
      <p:sp>
        <p:nvSpPr>
          <p:cNvPr id="107523" name="Line 7">
            <a:extLst>
              <a:ext uri="{FF2B5EF4-FFF2-40B4-BE49-F238E27FC236}">
                <a16:creationId xmlns:a16="http://schemas.microsoft.com/office/drawing/2014/main" id="{41DE715E-7089-55FD-C7C8-0BCAB63DBD5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5090" name="Rectangle 2">
            <a:extLst>
              <a:ext uri="{FF2B5EF4-FFF2-40B4-BE49-F238E27FC236}">
                <a16:creationId xmlns:a16="http://schemas.microsoft.com/office/drawing/2014/main" id="{17DA7AB4-F2D3-714B-A747-F7797050F4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09571" name="Text Box 18">
            <a:extLst>
              <a:ext uri="{FF2B5EF4-FFF2-40B4-BE49-F238E27FC236}">
                <a16:creationId xmlns:a16="http://schemas.microsoft.com/office/drawing/2014/main" id="{2A52D981-EE44-38E5-7A2E-8B7B971E3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19800"/>
            <a:ext cx="82804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000">
                <a:solidFill>
                  <a:srgbClr val="000000"/>
                </a:solidFill>
              </a:rPr>
              <a:t>Grey-brown skin discoloration in hemochromatosis</a:t>
            </a:r>
          </a:p>
        </p:txBody>
      </p:sp>
      <p:pic>
        <p:nvPicPr>
          <p:cNvPr id="109572" name="Picture 1">
            <a:extLst>
              <a:ext uri="{FF2B5EF4-FFF2-40B4-BE49-F238E27FC236}">
                <a16:creationId xmlns:a16="http://schemas.microsoft.com/office/drawing/2014/main" id="{21356987-4D8A-51B1-28E3-19857AA31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8408988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5731" name="Rectangle 3">
            <a:extLst>
              <a:ext uri="{FF2B5EF4-FFF2-40B4-BE49-F238E27FC236}">
                <a16:creationId xmlns:a16="http://schemas.microsoft.com/office/drawing/2014/main" id="{80B70752-5BC0-2546-BBAA-2554D47CA6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086600" cy="3724275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Autosomal recessive disease: </a:t>
            </a:r>
            <a:r>
              <a:rPr lang="en-US" sz="2800" dirty="0">
                <a:latin typeface="Calibri" charset="0"/>
                <a:cs typeface="+mn-cs"/>
                <a:sym typeface="Symbol" charset="0"/>
              </a:rPr>
              <a:t></a:t>
            </a:r>
            <a:r>
              <a:rPr lang="en-US" sz="2800" dirty="0">
                <a:latin typeface="Calibri" charset="0"/>
                <a:cs typeface="+mn-cs"/>
              </a:rPr>
              <a:t> body copper</a:t>
            </a:r>
          </a:p>
          <a:p>
            <a:pPr>
              <a:buClr>
                <a:srgbClr val="73B83D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Cause: mutation in gene regulating copper excretion </a:t>
            </a:r>
          </a:p>
          <a:p>
            <a:pPr>
              <a:buClr>
                <a:srgbClr val="73B83D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Symptoms: acute and chronic liver disease, neuropsychiatric manifestations, </a:t>
            </a:r>
            <a:r>
              <a:rPr lang="en-US" sz="2800" dirty="0" err="1">
                <a:latin typeface="Calibri" charset="0"/>
                <a:cs typeface="+mn-cs"/>
              </a:rPr>
              <a:t>Kayser</a:t>
            </a:r>
            <a:r>
              <a:rPr lang="en-US" sz="2800" dirty="0">
                <a:latin typeface="Calibri" charset="0"/>
                <a:cs typeface="+mn-cs"/>
              </a:rPr>
              <a:t>-Fleisher rings in cornea </a:t>
            </a:r>
          </a:p>
          <a:p>
            <a:pPr>
              <a:buClr>
                <a:srgbClr val="73B83D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Treatment: copper chelation therapy</a:t>
            </a:r>
          </a:p>
        </p:txBody>
      </p:sp>
      <p:sp>
        <p:nvSpPr>
          <p:cNvPr id="2505734" name="Rectangle 6">
            <a:extLst>
              <a:ext uri="{FF2B5EF4-FFF2-40B4-BE49-F238E27FC236}">
                <a16:creationId xmlns:a16="http://schemas.microsoft.com/office/drawing/2014/main" id="{8418A44D-8050-CF4A-B1D6-80B71A601D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Wilson Disease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111619" name="Line 7">
            <a:extLst>
              <a:ext uri="{FF2B5EF4-FFF2-40B4-BE49-F238E27FC236}">
                <a16:creationId xmlns:a16="http://schemas.microsoft.com/office/drawing/2014/main" id="{38432FD9-EDB9-9790-1A49-9CBF08B7A46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>
            <a:extLst>
              <a:ext uri="{FF2B5EF4-FFF2-40B4-BE49-F238E27FC236}">
                <a16:creationId xmlns:a16="http://schemas.microsoft.com/office/drawing/2014/main" id="{ED097B9F-4B67-5ACF-AB24-E41254DF0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Kayser-Fleischer Rings</a:t>
            </a:r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908C0BFE-382E-71A0-EAED-885DE2EA2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87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13668" name="Rectangle 4">
            <a:extLst>
              <a:ext uri="{FF2B5EF4-FFF2-40B4-BE49-F238E27FC236}">
                <a16:creationId xmlns:a16="http://schemas.microsoft.com/office/drawing/2014/main" id="{A7774520-691A-5310-5EC1-80F597C7C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67100"/>
            <a:ext cx="1841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700"/>
            </a:b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113669" name="Picture 1">
            <a:extLst>
              <a:ext uri="{FF2B5EF4-FFF2-40B4-BE49-F238E27FC236}">
                <a16:creationId xmlns:a16="http://schemas.microsoft.com/office/drawing/2014/main" id="{9295E095-F4FF-8AD0-714A-E0F98E73A8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5971" name="Rectangle 3">
            <a:extLst>
              <a:ext uri="{FF2B5EF4-FFF2-40B4-BE49-F238E27FC236}">
                <a16:creationId xmlns:a16="http://schemas.microsoft.com/office/drawing/2014/main" id="{A5740BEE-77B3-1F4E-9819-990BF8DFC0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19200" y="2066925"/>
            <a:ext cx="7086600" cy="3724275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Strongly associated with hepatitis B and C, chronic liver disease, and </a:t>
            </a:r>
            <a:r>
              <a:rPr lang="en-US" sz="2800" dirty="0" err="1">
                <a:latin typeface="Calibri" charset="0"/>
                <a:cs typeface="+mn-cs"/>
              </a:rPr>
              <a:t>aflatoxins</a:t>
            </a:r>
            <a:endParaRPr lang="en-US" sz="2800" dirty="0">
              <a:latin typeface="Calibri" charset="0"/>
              <a:cs typeface="+mn-cs"/>
            </a:endParaRP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Rapid increase in liver size, worsening ascites, fever and pain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  <a:sym typeface="Symbol" charset="0"/>
              </a:rPr>
              <a:t></a:t>
            </a:r>
            <a:r>
              <a:rPr lang="en-US" sz="2800" dirty="0">
                <a:latin typeface="Calibri" charset="0"/>
                <a:cs typeface="+mn-cs"/>
              </a:rPr>
              <a:t> alpha fetoprotein level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Median survival 7 months (death from bleeding, liver failure, cachexia)</a:t>
            </a:r>
            <a:endParaRPr lang="en-US" dirty="0">
              <a:latin typeface="Calibri" charset="0"/>
              <a:cs typeface="+mn-cs"/>
            </a:endParaRPr>
          </a:p>
        </p:txBody>
      </p:sp>
      <p:sp>
        <p:nvSpPr>
          <p:cNvPr id="2515974" name="Rectangle 6">
            <a:extLst>
              <a:ext uri="{FF2B5EF4-FFF2-40B4-BE49-F238E27FC236}">
                <a16:creationId xmlns:a16="http://schemas.microsoft.com/office/drawing/2014/main" id="{D41E342B-9858-DF4B-9361-F9CBB49571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Hepatocellular Carcinoma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115715" name="Line 7">
            <a:extLst>
              <a:ext uri="{FF2B5EF4-FFF2-40B4-BE49-F238E27FC236}">
                <a16:creationId xmlns:a16="http://schemas.microsoft.com/office/drawing/2014/main" id="{F06D53ED-8633-07A5-0ACE-3967AAAF13B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6">
            <a:extLst>
              <a:ext uri="{FF2B5EF4-FFF2-40B4-BE49-F238E27FC236}">
                <a16:creationId xmlns:a16="http://schemas.microsoft.com/office/drawing/2014/main" id="{EEF48D78-BD3C-1A47-F1D5-FC3B06700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17763" name="Text Box 2">
            <a:extLst>
              <a:ext uri="{FF2B5EF4-FFF2-40B4-BE49-F238E27FC236}">
                <a16:creationId xmlns:a16="http://schemas.microsoft.com/office/drawing/2014/main" id="{84C8B992-52A9-7EB0-C86B-AA1C0A2E7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Hepatocellular carcinoma</a:t>
            </a:r>
          </a:p>
        </p:txBody>
      </p:sp>
      <p:pic>
        <p:nvPicPr>
          <p:cNvPr id="117764" name="Picture 1">
            <a:extLst>
              <a:ext uri="{FF2B5EF4-FFF2-40B4-BE49-F238E27FC236}">
                <a16:creationId xmlns:a16="http://schemas.microsoft.com/office/drawing/2014/main" id="{A1A8B286-7E7D-A015-CD19-1663CE67BE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2"/>
          <a:stretch/>
        </p:blipFill>
        <p:spPr bwMode="auto">
          <a:xfrm>
            <a:off x="228600" y="1143000"/>
            <a:ext cx="8686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616B7FD-CDA6-8E27-721F-0178FA019C46}"/>
                  </a:ext>
                </a:extLst>
              </p14:cNvPr>
              <p14:cNvContentPartPr/>
              <p14:nvPr/>
            </p14:nvContentPartPr>
            <p14:xfrm>
              <a:off x="213578" y="5274409"/>
              <a:ext cx="2346480" cy="47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616B7FD-CDA6-8E27-721F-0178FA019C4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0938" y="5211769"/>
                <a:ext cx="2472120" cy="17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FA11ECC-E16C-5116-818C-2DB8E3B55022}"/>
                  </a:ext>
                </a:extLst>
              </p14:cNvPr>
              <p14:cNvContentPartPr/>
              <p14:nvPr/>
            </p14:nvContentPartPr>
            <p14:xfrm>
              <a:off x="2579498" y="5258569"/>
              <a:ext cx="702000" cy="81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FA11ECC-E16C-5116-818C-2DB8E3B5502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16498" y="5195929"/>
                <a:ext cx="827640" cy="2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37D5092-694E-63C5-387F-4A1A1EAED375}"/>
                  </a:ext>
                </a:extLst>
              </p14:cNvPr>
              <p14:cNvContentPartPr/>
              <p14:nvPr/>
            </p14:nvContentPartPr>
            <p14:xfrm>
              <a:off x="3227858" y="5323369"/>
              <a:ext cx="565560" cy="21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37D5092-694E-63C5-387F-4A1A1EAED37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64858" y="5260729"/>
                <a:ext cx="691200" cy="14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7F57FA4-3B9B-AE6E-3E00-8BD56C724A94}"/>
                  </a:ext>
                </a:extLst>
              </p14:cNvPr>
              <p14:cNvContentPartPr/>
              <p14:nvPr/>
            </p14:nvContentPartPr>
            <p14:xfrm>
              <a:off x="3896372" y="5284489"/>
              <a:ext cx="2294280" cy="36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7F57FA4-3B9B-AE6E-3E00-8BD56C724A9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33732" y="5221849"/>
                <a:ext cx="2419920" cy="16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7A5112F-52A3-55DC-7438-90145CAC578F}"/>
                  </a:ext>
                </a:extLst>
              </p14:cNvPr>
              <p14:cNvContentPartPr/>
              <p14:nvPr/>
            </p14:nvContentPartPr>
            <p14:xfrm>
              <a:off x="5990437" y="5267929"/>
              <a:ext cx="2901960" cy="432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7A5112F-52A3-55DC-7438-90145CAC578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27437" y="5205289"/>
                <a:ext cx="3027600" cy="168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ext Box 3">
            <a:extLst>
              <a:ext uri="{FF2B5EF4-FFF2-40B4-BE49-F238E27FC236}">
                <a16:creationId xmlns:a16="http://schemas.microsoft.com/office/drawing/2014/main" id="{C3122859-73A3-EFDE-112E-63BD730F4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Hepatocellular carcinoma</a:t>
            </a:r>
          </a:p>
        </p:txBody>
      </p:sp>
      <p:pic>
        <p:nvPicPr>
          <p:cNvPr id="119811" name="Picture 1">
            <a:extLst>
              <a:ext uri="{FF2B5EF4-FFF2-40B4-BE49-F238E27FC236}">
                <a16:creationId xmlns:a16="http://schemas.microsoft.com/office/drawing/2014/main" id="{547EC8BA-05EB-D391-FE6B-15476BD29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2115" name="Rectangle 3">
            <a:extLst>
              <a:ext uri="{FF2B5EF4-FFF2-40B4-BE49-F238E27FC236}">
                <a16:creationId xmlns:a16="http://schemas.microsoft.com/office/drawing/2014/main" id="{D0EEC2BB-FFBD-6840-A051-6A390736B9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47800" y="2667000"/>
            <a:ext cx="6553200" cy="2228850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Most common malignancy in the liver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Usually multiple lesions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Most common primaries: colon, lung, breast, pancreas, stomach.</a:t>
            </a:r>
          </a:p>
        </p:txBody>
      </p:sp>
      <p:sp>
        <p:nvSpPr>
          <p:cNvPr id="2522118" name="Rectangle 6">
            <a:extLst>
              <a:ext uri="{FF2B5EF4-FFF2-40B4-BE49-F238E27FC236}">
                <a16:creationId xmlns:a16="http://schemas.microsoft.com/office/drawing/2014/main" id="{F4220DD3-4E5C-644F-9AD8-E839B684B8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Metastatic Carcinoma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121859" name="Line 7">
            <a:extLst>
              <a:ext uri="{FF2B5EF4-FFF2-40B4-BE49-F238E27FC236}">
                <a16:creationId xmlns:a16="http://schemas.microsoft.com/office/drawing/2014/main" id="{F6FF75F8-B6FD-5075-AA73-EA2FB67FA6F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2">
            <a:extLst>
              <a:ext uri="{FF2B5EF4-FFF2-40B4-BE49-F238E27FC236}">
                <a16:creationId xmlns:a16="http://schemas.microsoft.com/office/drawing/2014/main" id="{F735154E-CF58-69B4-9E69-A4230E106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Metastatic carcinoma</a:t>
            </a:r>
          </a:p>
        </p:txBody>
      </p:sp>
      <p:pic>
        <p:nvPicPr>
          <p:cNvPr id="123907" name="Picture 1">
            <a:extLst>
              <a:ext uri="{FF2B5EF4-FFF2-40B4-BE49-F238E27FC236}">
                <a16:creationId xmlns:a16="http://schemas.microsoft.com/office/drawing/2014/main" id="{A972EEC9-5F3B-64DB-A633-134F40B4EE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7138" name="Rectangle 2">
            <a:extLst>
              <a:ext uri="{FF2B5EF4-FFF2-40B4-BE49-F238E27FC236}">
                <a16:creationId xmlns:a16="http://schemas.microsoft.com/office/drawing/2014/main" id="{465F8D8B-A0AC-454F-9B7C-05D090BB7D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GI Pathology Outline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2907139" name="Rectangle 3">
            <a:extLst>
              <a:ext uri="{FF2B5EF4-FFF2-40B4-BE49-F238E27FC236}">
                <a16:creationId xmlns:a16="http://schemas.microsoft.com/office/drawing/2014/main" id="{C42A8BA5-BBA4-D446-BE99-DBEDFE27F3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0400" y="1752600"/>
            <a:ext cx="5334000" cy="41148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5F5F5F"/>
                </a:solidFill>
                <a:latin typeface="Calibri" charset="0"/>
                <a:cs typeface="+mn-cs"/>
              </a:rPr>
              <a:t>Esophagus</a:t>
            </a:r>
          </a:p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5F5F5F"/>
                </a:solidFill>
                <a:latin typeface="Calibri" charset="0"/>
                <a:cs typeface="+mn-cs"/>
              </a:rPr>
              <a:t>Stomach</a:t>
            </a:r>
            <a:endParaRPr lang="en-US" sz="2800" dirty="0">
              <a:latin typeface="Calibri" charset="0"/>
              <a:cs typeface="+mn-cs"/>
            </a:endParaRPr>
          </a:p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5F5F5F"/>
                </a:solidFill>
                <a:latin typeface="Calibri" charset="0"/>
                <a:cs typeface="+mn-cs"/>
              </a:rPr>
              <a:t>Intestine</a:t>
            </a:r>
            <a:endParaRPr lang="en-US" sz="2800" dirty="0">
              <a:latin typeface="Calibri" charset="0"/>
              <a:cs typeface="+mn-cs"/>
            </a:endParaRPr>
          </a:p>
          <a:p>
            <a:pPr>
              <a:spcBef>
                <a:spcPct val="30000"/>
              </a:spcBef>
              <a:buClr>
                <a:srgbClr val="585858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585858"/>
                </a:solidFill>
                <a:latin typeface="Calibri" charset="0"/>
                <a:cs typeface="+mn-cs"/>
              </a:rPr>
              <a:t>Liver</a:t>
            </a:r>
          </a:p>
          <a:p>
            <a:pPr>
              <a:spcBef>
                <a:spcPct val="300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Gallbladder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Cholelithiasis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Cholecystitis</a:t>
            </a:r>
          </a:p>
        </p:txBody>
      </p:sp>
      <p:sp>
        <p:nvSpPr>
          <p:cNvPr id="125955" name="Line 4">
            <a:extLst>
              <a:ext uri="{FF2B5EF4-FFF2-40B4-BE49-F238E27FC236}">
                <a16:creationId xmlns:a16="http://schemas.microsoft.com/office/drawing/2014/main" id="{5D70DB5B-FB7F-6B4E-2ADF-45DB26BFD7B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8259" name="Rectangle 3">
            <a:extLst>
              <a:ext uri="{FF2B5EF4-FFF2-40B4-BE49-F238E27FC236}">
                <a16:creationId xmlns:a16="http://schemas.microsoft.com/office/drawing/2014/main" id="{7429538A-2A1D-0446-BB67-EFE52C2C51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828800"/>
            <a:ext cx="7429500" cy="4400550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Common! (10% of adults in US)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Cholesterol stones: Female, Fat, Fertile, Forty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Pigment (bilirubin) stones: Asian countries, hemolytic anemia and biliary infections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Arial" charset="0"/>
              </a:rPr>
              <a:t>Symptoms: None, or excruciating pain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Arial" charset="0"/>
              </a:rPr>
              <a:t>Complications: cholecystitis (inflamed gallbladder), perforation, obstruction, pancreatitis</a:t>
            </a:r>
            <a:endParaRPr lang="en-US" sz="2800" dirty="0">
              <a:latin typeface="Garamond" charset="0"/>
              <a:cs typeface="Arial" charset="0"/>
            </a:endParaRPr>
          </a:p>
        </p:txBody>
      </p:sp>
      <p:sp>
        <p:nvSpPr>
          <p:cNvPr id="2528262" name="Rectangle 6">
            <a:extLst>
              <a:ext uri="{FF2B5EF4-FFF2-40B4-BE49-F238E27FC236}">
                <a16:creationId xmlns:a16="http://schemas.microsoft.com/office/drawing/2014/main" id="{36478CF0-6663-E647-9553-E3B149B420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Cholelithiasis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128003" name="Line 7">
            <a:extLst>
              <a:ext uri="{FF2B5EF4-FFF2-40B4-BE49-F238E27FC236}">
                <a16:creationId xmlns:a16="http://schemas.microsoft.com/office/drawing/2014/main" id="{5232FB59-2844-9F7F-50E2-B67B4933C3C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5">
            <a:extLst>
              <a:ext uri="{FF2B5EF4-FFF2-40B4-BE49-F238E27FC236}">
                <a16:creationId xmlns:a16="http://schemas.microsoft.com/office/drawing/2014/main" id="{F2CEE99F-ABA2-6A48-9FCD-6E6B27811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30051" name="Text Box 2">
            <a:extLst>
              <a:ext uri="{FF2B5EF4-FFF2-40B4-BE49-F238E27FC236}">
                <a16:creationId xmlns:a16="http://schemas.microsoft.com/office/drawing/2014/main" id="{BD6E046C-2898-FD8E-A9F5-C89F91ABC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Cholesterol gallstones</a:t>
            </a:r>
          </a:p>
        </p:txBody>
      </p:sp>
      <p:pic>
        <p:nvPicPr>
          <p:cNvPr id="130052" name="Picture 1">
            <a:extLst>
              <a:ext uri="{FF2B5EF4-FFF2-40B4-BE49-F238E27FC236}">
                <a16:creationId xmlns:a16="http://schemas.microsoft.com/office/drawing/2014/main" id="{C1F0F182-B990-D267-071D-AD0E1B8FB0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215900"/>
            <a:ext cx="8766175" cy="580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5">
            <a:extLst>
              <a:ext uri="{FF2B5EF4-FFF2-40B4-BE49-F238E27FC236}">
                <a16:creationId xmlns:a16="http://schemas.microsoft.com/office/drawing/2014/main" id="{C3473B94-EBC7-057B-4F95-B1F38C3D4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32099" name="Text Box 2">
            <a:extLst>
              <a:ext uri="{FF2B5EF4-FFF2-40B4-BE49-F238E27FC236}">
                <a16:creationId xmlns:a16="http://schemas.microsoft.com/office/drawing/2014/main" id="{5ED7048A-3E1F-9982-73DB-1CE2EB089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Pigmented gallstones</a:t>
            </a:r>
          </a:p>
        </p:txBody>
      </p:sp>
      <p:pic>
        <p:nvPicPr>
          <p:cNvPr id="132100" name="Picture 1">
            <a:extLst>
              <a:ext uri="{FF2B5EF4-FFF2-40B4-BE49-F238E27FC236}">
                <a16:creationId xmlns:a16="http://schemas.microsoft.com/office/drawing/2014/main" id="{F38498A8-A87C-BECB-BE42-46DF21448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0"/>
            <a:ext cx="8778875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9186" name="Rectangle 2">
            <a:extLst>
              <a:ext uri="{FF2B5EF4-FFF2-40B4-BE49-F238E27FC236}">
                <a16:creationId xmlns:a16="http://schemas.microsoft.com/office/drawing/2014/main" id="{2A47133D-45FF-524F-A556-F1FA3CC4DB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GI Pathology Outline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2909187" name="Rectangle 3">
            <a:extLst>
              <a:ext uri="{FF2B5EF4-FFF2-40B4-BE49-F238E27FC236}">
                <a16:creationId xmlns:a16="http://schemas.microsoft.com/office/drawing/2014/main" id="{4342F338-06F6-8B4A-8800-206C0C40C3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0400" y="1752600"/>
            <a:ext cx="5334000" cy="47244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solidFill>
                  <a:srgbClr val="5F5F5F"/>
                </a:solidFill>
                <a:latin typeface="Calibri" charset="0"/>
                <a:cs typeface="+mn-cs"/>
              </a:rPr>
              <a:t>Esophagus</a:t>
            </a:r>
          </a:p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solidFill>
                  <a:srgbClr val="5F5F5F"/>
                </a:solidFill>
                <a:latin typeface="Calibri" charset="0"/>
                <a:cs typeface="+mn-cs"/>
              </a:rPr>
              <a:t>Stomach</a:t>
            </a:r>
            <a:endParaRPr lang="en-US" sz="2800">
              <a:latin typeface="Calibri" charset="0"/>
              <a:cs typeface="+mn-cs"/>
            </a:endParaRPr>
          </a:p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solidFill>
                  <a:srgbClr val="5F5F5F"/>
                </a:solidFill>
                <a:latin typeface="Calibri" charset="0"/>
                <a:cs typeface="+mn-cs"/>
              </a:rPr>
              <a:t>Intestine</a:t>
            </a:r>
            <a:endParaRPr lang="en-US" sz="2800">
              <a:latin typeface="Calibri" charset="0"/>
              <a:cs typeface="+mn-cs"/>
            </a:endParaRPr>
          </a:p>
          <a:p>
            <a:pPr>
              <a:spcBef>
                <a:spcPct val="30000"/>
              </a:spcBef>
              <a:buClr>
                <a:srgbClr val="585858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solidFill>
                  <a:srgbClr val="585858"/>
                </a:solidFill>
                <a:latin typeface="Calibri" charset="0"/>
                <a:cs typeface="+mn-cs"/>
              </a:rPr>
              <a:t>Liver</a:t>
            </a:r>
          </a:p>
          <a:p>
            <a:pPr>
              <a:spcBef>
                <a:spcPct val="30000"/>
              </a:spcBef>
              <a:buClr>
                <a:srgbClr val="585858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solidFill>
                  <a:srgbClr val="585858"/>
                </a:solidFill>
                <a:latin typeface="Calibri" charset="0"/>
                <a:cs typeface="+mn-cs"/>
              </a:rPr>
              <a:t>Gallbladder</a:t>
            </a:r>
          </a:p>
          <a:p>
            <a:pPr>
              <a:spcBef>
                <a:spcPct val="300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Pancreas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Pancreatitis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Carcinoma</a:t>
            </a:r>
          </a:p>
        </p:txBody>
      </p:sp>
      <p:sp>
        <p:nvSpPr>
          <p:cNvPr id="134147" name="Line 4">
            <a:extLst>
              <a:ext uri="{FF2B5EF4-FFF2-40B4-BE49-F238E27FC236}">
                <a16:creationId xmlns:a16="http://schemas.microsoft.com/office/drawing/2014/main" id="{29EB17E6-D546-2E84-ED65-0B593DAEA00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6451" name="Rectangle 3">
            <a:extLst>
              <a:ext uri="{FF2B5EF4-FFF2-40B4-BE49-F238E27FC236}">
                <a16:creationId xmlns:a16="http://schemas.microsoft.com/office/drawing/2014/main" id="{765CE01F-0229-CB45-9A18-1A0DA4E247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347913"/>
            <a:ext cx="7467600" cy="2986087"/>
          </a:xfrm>
        </p:spPr>
        <p:txBody>
          <a:bodyPr>
            <a:spAutoFit/>
          </a:bodyPr>
          <a:lstStyle/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Exocrine pancreas</a:t>
            </a:r>
          </a:p>
          <a:p>
            <a:pPr lvl="1">
              <a:lnSpc>
                <a:spcPct val="90000"/>
              </a:lnSpc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Makes enzymes for digestion</a:t>
            </a:r>
          </a:p>
          <a:p>
            <a:pPr lvl="1">
              <a:lnSpc>
                <a:spcPct val="90000"/>
              </a:lnSpc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Diseases: pancreatitis, cystic fibrosis, tumors</a:t>
            </a:r>
          </a:p>
          <a:p>
            <a:pPr>
              <a:lnSpc>
                <a:spcPct val="90000"/>
              </a:lnSpc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Endocrine pancreas</a:t>
            </a:r>
          </a:p>
          <a:p>
            <a:pPr lvl="1">
              <a:lnSpc>
                <a:spcPct val="90000"/>
              </a:lnSpc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Makes insulin, glucagon, other hormones</a:t>
            </a:r>
          </a:p>
          <a:p>
            <a:pPr lvl="1">
              <a:lnSpc>
                <a:spcPct val="90000"/>
              </a:lnSpc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Diseases: diabetes, tumors</a:t>
            </a:r>
          </a:p>
        </p:txBody>
      </p:sp>
      <p:sp>
        <p:nvSpPr>
          <p:cNvPr id="2536454" name="Rectangle 6">
            <a:extLst>
              <a:ext uri="{FF2B5EF4-FFF2-40B4-BE49-F238E27FC236}">
                <a16:creationId xmlns:a16="http://schemas.microsoft.com/office/drawing/2014/main" id="{EF2FB03E-3A70-5F4E-A18F-C00A75AAB0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Normal Pancreas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136195" name="Line 7">
            <a:extLst>
              <a:ext uri="{FF2B5EF4-FFF2-40B4-BE49-F238E27FC236}">
                <a16:creationId xmlns:a16="http://schemas.microsoft.com/office/drawing/2014/main" id="{3BA3137A-7AB7-B8ED-54D0-792CEFE0ED0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8499" name="Rectangle 3">
            <a:extLst>
              <a:ext uri="{FF2B5EF4-FFF2-40B4-BE49-F238E27FC236}">
                <a16:creationId xmlns:a16="http://schemas.microsoft.com/office/drawing/2014/main" id="{04D4DCF0-3C06-5C48-AD71-107309E72E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098675"/>
            <a:ext cx="7620000" cy="3540125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Acute inflammation and reversible destruction of pancreas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Symptoms: abdominal pain radiating to back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Main causes: alcoholism, gallstones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Labs: elevated serum amylase and lipase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Prognosis: Most recover, but 5% die in first week</a:t>
            </a:r>
          </a:p>
        </p:txBody>
      </p:sp>
      <p:sp>
        <p:nvSpPr>
          <p:cNvPr id="138242" name="Rectangle 6">
            <a:extLst>
              <a:ext uri="{FF2B5EF4-FFF2-40B4-BE49-F238E27FC236}">
                <a16:creationId xmlns:a16="http://schemas.microsoft.com/office/drawing/2014/main" id="{8A8FC5EE-E77C-A4F8-7C37-AAF01AD842E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/>
              <a:t>Acute Pancreatitis</a:t>
            </a:r>
            <a:endParaRPr lang="en-US" altLang="en-US" sz="3600">
              <a:solidFill>
                <a:schemeClr val="tx2"/>
              </a:solidFill>
            </a:endParaRPr>
          </a:p>
        </p:txBody>
      </p:sp>
      <p:sp>
        <p:nvSpPr>
          <p:cNvPr id="138243" name="Line 7">
            <a:extLst>
              <a:ext uri="{FF2B5EF4-FFF2-40B4-BE49-F238E27FC236}">
                <a16:creationId xmlns:a16="http://schemas.microsoft.com/office/drawing/2014/main" id="{4F3F1D48-C553-3FC6-6E40-0BE96A49FE7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3" descr="pancreas3">
            <a:extLst>
              <a:ext uri="{FF2B5EF4-FFF2-40B4-BE49-F238E27FC236}">
                <a16:creationId xmlns:a16="http://schemas.microsoft.com/office/drawing/2014/main" id="{DE281616-9C7B-83A4-BD30-C9B31C120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7"/>
          <a:stretch>
            <a:fillRect/>
          </a:stretch>
        </p:blipFill>
        <p:spPr bwMode="auto">
          <a:xfrm>
            <a:off x="228600" y="152400"/>
            <a:ext cx="8610600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1" name="Picture 2" descr="pancreas3">
            <a:extLst>
              <a:ext uri="{FF2B5EF4-FFF2-40B4-BE49-F238E27FC236}">
                <a16:creationId xmlns:a16="http://schemas.microsoft.com/office/drawing/2014/main" id="{C568A107-354E-DB65-2F50-8003E98CE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67" r="69026" b="10884"/>
          <a:stretch>
            <a:fillRect/>
          </a:stretch>
        </p:blipFill>
        <p:spPr bwMode="auto">
          <a:xfrm>
            <a:off x="381000" y="3124200"/>
            <a:ext cx="2667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2" name="Text Box 3">
            <a:extLst>
              <a:ext uri="{FF2B5EF4-FFF2-40B4-BE49-F238E27FC236}">
                <a16:creationId xmlns:a16="http://schemas.microsoft.com/office/drawing/2014/main" id="{2E50DF21-EE1F-79AA-9BD2-F6FD38AA3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092450"/>
            <a:ext cx="1752600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FontTx/>
              <a:buNone/>
            </a:pPr>
            <a:r>
              <a:rPr lang="en-US" altLang="en-US" sz="2000">
                <a:solidFill>
                  <a:srgbClr val="080808"/>
                </a:solidFill>
              </a:rPr>
              <a:t>Cell injury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80808"/>
                </a:solidFill>
              </a:rPr>
              <a:t>(alcohol)</a:t>
            </a:r>
          </a:p>
        </p:txBody>
      </p:sp>
      <p:pic>
        <p:nvPicPr>
          <p:cNvPr id="140293" name="Picture 4" descr="pancreas3">
            <a:extLst>
              <a:ext uri="{FF2B5EF4-FFF2-40B4-BE49-F238E27FC236}">
                <a16:creationId xmlns:a16="http://schemas.microsoft.com/office/drawing/2014/main" id="{065C0197-224C-7282-09E9-DEFA944A8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67" r="69026" b="10884"/>
          <a:stretch>
            <a:fillRect/>
          </a:stretch>
        </p:blipFill>
        <p:spPr bwMode="auto">
          <a:xfrm>
            <a:off x="6438900" y="228600"/>
            <a:ext cx="2476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4" name="Picture 5" descr="pancreas3">
            <a:extLst>
              <a:ext uri="{FF2B5EF4-FFF2-40B4-BE49-F238E27FC236}">
                <a16:creationId xmlns:a16="http://schemas.microsoft.com/office/drawing/2014/main" id="{2E145255-4066-AE15-6FF1-9E0D249CF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67" r="69026" b="10884"/>
          <a:stretch>
            <a:fillRect/>
          </a:stretch>
        </p:blipFill>
        <p:spPr bwMode="auto">
          <a:xfrm>
            <a:off x="2743200" y="0"/>
            <a:ext cx="327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5" name="Text Box 6">
            <a:extLst>
              <a:ext uri="{FF2B5EF4-FFF2-40B4-BE49-F238E27FC236}">
                <a16:creationId xmlns:a16="http://schemas.microsoft.com/office/drawing/2014/main" id="{DAA12ADB-5B2D-B72B-B579-529314AD6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3800" y="762000"/>
            <a:ext cx="1752600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buFontTx/>
              <a:buNone/>
            </a:pPr>
            <a:r>
              <a:rPr lang="en-US" altLang="en-US" sz="2000">
                <a:solidFill>
                  <a:srgbClr val="080808"/>
                </a:solidFill>
              </a:rPr>
              <a:t>Obstruction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80808"/>
                </a:solidFill>
              </a:rPr>
              <a:t>(gallstones)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547" name="Rectangle 3">
            <a:extLst>
              <a:ext uri="{FF2B5EF4-FFF2-40B4-BE49-F238E27FC236}">
                <a16:creationId xmlns:a16="http://schemas.microsoft.com/office/drawing/2014/main" id="{65C77280-90EE-224D-B7F6-AD65E4F3C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2590800"/>
            <a:ext cx="7886700" cy="2443163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Longstanding, irreversible pancreatic destruction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Most are alcohol related, some idiopathic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Symptoms: silent, or bouts of jaundice and pain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Prognosis: poor (50% mortality over 20 years)</a:t>
            </a:r>
          </a:p>
        </p:txBody>
      </p:sp>
      <p:sp>
        <p:nvSpPr>
          <p:cNvPr id="142338" name="Rectangle 6">
            <a:extLst>
              <a:ext uri="{FF2B5EF4-FFF2-40B4-BE49-F238E27FC236}">
                <a16:creationId xmlns:a16="http://schemas.microsoft.com/office/drawing/2014/main" id="{262EB1C6-817C-65D7-C748-07C4C81C6EE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/>
              <a:t>Chronic Pancreatitis</a:t>
            </a:r>
            <a:endParaRPr lang="en-US" altLang="en-US" sz="3600">
              <a:solidFill>
                <a:schemeClr val="tx2"/>
              </a:solidFill>
            </a:endParaRPr>
          </a:p>
        </p:txBody>
      </p:sp>
      <p:sp>
        <p:nvSpPr>
          <p:cNvPr id="142339" name="Line 7">
            <a:extLst>
              <a:ext uri="{FF2B5EF4-FFF2-40B4-BE49-F238E27FC236}">
                <a16:creationId xmlns:a16="http://schemas.microsoft.com/office/drawing/2014/main" id="{FB13CAC5-58B8-D43C-0FE4-600B6871091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2595" name="Rectangle 3">
            <a:extLst>
              <a:ext uri="{FF2B5EF4-FFF2-40B4-BE49-F238E27FC236}">
                <a16:creationId xmlns:a16="http://schemas.microsoft.com/office/drawing/2014/main" id="{9476370B-CAC7-3743-A344-6F8600BFC3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33500" y="2286000"/>
            <a:ext cx="6667500" cy="3084513"/>
          </a:xfrm>
        </p:spPr>
        <p:txBody>
          <a:bodyPr>
            <a:spAutoFit/>
          </a:bodyPr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4th leading cause of cancer death in US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Biggest risk factor: smoking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Highly invasive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Silent until late; then pain, jaundice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Very high mortality: 5ys &lt;5%</a:t>
            </a:r>
          </a:p>
        </p:txBody>
      </p:sp>
      <p:sp>
        <p:nvSpPr>
          <p:cNvPr id="144386" name="Rectangle 7">
            <a:extLst>
              <a:ext uri="{FF2B5EF4-FFF2-40B4-BE49-F238E27FC236}">
                <a16:creationId xmlns:a16="http://schemas.microsoft.com/office/drawing/2014/main" id="{97568AA1-03BE-3C9E-8DCE-677FD10F360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/>
              <a:t>Pancreatic Carcinoma</a:t>
            </a:r>
            <a:endParaRPr lang="en-US" altLang="en-US" sz="3600">
              <a:solidFill>
                <a:schemeClr val="tx2"/>
              </a:solidFill>
            </a:endParaRPr>
          </a:p>
        </p:txBody>
      </p:sp>
      <p:sp>
        <p:nvSpPr>
          <p:cNvPr id="144387" name="Line 8">
            <a:extLst>
              <a:ext uri="{FF2B5EF4-FFF2-40B4-BE49-F238E27FC236}">
                <a16:creationId xmlns:a16="http://schemas.microsoft.com/office/drawing/2014/main" id="{D2EC7F45-9FF6-018E-FB57-0A861F96D0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ext Box 3">
            <a:extLst>
              <a:ext uri="{FF2B5EF4-FFF2-40B4-BE49-F238E27FC236}">
                <a16:creationId xmlns:a16="http://schemas.microsoft.com/office/drawing/2014/main" id="{EDBD96AB-4324-0937-5FBA-27691ECE3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Pancreatic carcinoma</a:t>
            </a:r>
          </a:p>
        </p:txBody>
      </p:sp>
      <p:pic>
        <p:nvPicPr>
          <p:cNvPr id="146435" name="Picture 1">
            <a:extLst>
              <a:ext uri="{FF2B5EF4-FFF2-40B4-BE49-F238E27FC236}">
                <a16:creationId xmlns:a16="http://schemas.microsoft.com/office/drawing/2014/main" id="{84C3B281-85F1-448B-6F2E-B86859C49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 Box 2">
            <a:extLst>
              <a:ext uri="{FF2B5EF4-FFF2-40B4-BE49-F238E27FC236}">
                <a16:creationId xmlns:a16="http://schemas.microsoft.com/office/drawing/2014/main" id="{D215DC43-6A8B-04E0-C759-CE742FC4A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Pancreatic carcinoma</a:t>
            </a:r>
          </a:p>
        </p:txBody>
      </p:sp>
      <p:pic>
        <p:nvPicPr>
          <p:cNvPr id="148483" name="Picture 1">
            <a:extLst>
              <a:ext uri="{FF2B5EF4-FFF2-40B4-BE49-F238E27FC236}">
                <a16:creationId xmlns:a16="http://schemas.microsoft.com/office/drawing/2014/main" id="{6B86BC0D-21B2-B23D-AC24-2CA53DC76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91440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PERFECT MASTER">
  <a:themeElements>
    <a:clrScheme name="2_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PERFECT MASTER">
      <a:majorFont>
        <a:latin typeface="Franklin Gothic Medium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2_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29366</TotalTime>
  <Words>1442</Words>
  <Application>Microsoft Macintosh PowerPoint</Application>
  <PresentationFormat>On-screen Show (4:3)</PresentationFormat>
  <Paragraphs>344</Paragraphs>
  <Slides>57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57</vt:i4>
      </vt:variant>
    </vt:vector>
  </HeadingPairs>
  <TitlesOfParts>
    <vt:vector size="68" baseType="lpstr">
      <vt:lpstr>Arial</vt:lpstr>
      <vt:lpstr>Calibri</vt:lpstr>
      <vt:lpstr>Franklin Gothic Medium</vt:lpstr>
      <vt:lpstr>Garamond</vt:lpstr>
      <vt:lpstr>Symbol</vt:lpstr>
      <vt:lpstr>Times</vt:lpstr>
      <vt:lpstr>Times New Roman</vt:lpstr>
      <vt:lpstr>PERFECT MASTER</vt:lpstr>
      <vt:lpstr>2_PERFECT MASTER</vt:lpstr>
      <vt:lpstr>1_PERFECT MASTER</vt:lpstr>
      <vt:lpstr>Office Theme</vt:lpstr>
      <vt:lpstr>PowerPoint Presentation</vt:lpstr>
      <vt:lpstr>GI Pathology Outline</vt:lpstr>
      <vt:lpstr>Liver Learning Objectives</vt:lpstr>
      <vt:lpstr>PowerPoint Presentation</vt:lpstr>
      <vt:lpstr>Liver Learning Objectives</vt:lpstr>
      <vt:lpstr>Liver Learning Objectives</vt:lpstr>
      <vt:lpstr>Gallbladder Learning Objectives</vt:lpstr>
      <vt:lpstr>Pancreas Learning Objectives</vt:lpstr>
      <vt:lpstr>Viral Hepatitis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Jaundice</vt:lpstr>
      <vt:lpstr>Hyperbilirubinemia</vt:lpstr>
      <vt:lpstr>PowerPoint Presentation</vt:lpstr>
      <vt:lpstr>PowerPoint Presentation</vt:lpstr>
      <vt:lpstr>Laboratory Tests</vt:lpstr>
      <vt:lpstr>Cirrhosis</vt:lpstr>
      <vt:lpstr>PowerPoint Presentation</vt:lpstr>
      <vt:lpstr>PowerPoint Presentation</vt:lpstr>
      <vt:lpstr>Portal Hypertension</vt:lpstr>
      <vt:lpstr>PowerPoint Presentation</vt:lpstr>
      <vt:lpstr>PowerPoint Presentation</vt:lpstr>
      <vt:lpstr>PowerPoint Presentation</vt:lpstr>
      <vt:lpstr>PowerPoint Presentation</vt:lpstr>
      <vt:lpstr>Liver Failure</vt:lpstr>
      <vt:lpstr>Oral Manifestations of Liver Injury</vt:lpstr>
      <vt:lpstr>Alcoholic Liver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Alcoholic Liver Disease</vt:lpstr>
      <vt:lpstr>Hereditary Hemochromatosis</vt:lpstr>
      <vt:lpstr>PowerPoint Presentation</vt:lpstr>
      <vt:lpstr>Wilson Disease</vt:lpstr>
      <vt:lpstr>PowerPoint Presentation</vt:lpstr>
      <vt:lpstr>Hepatocellular Carcinoma</vt:lpstr>
      <vt:lpstr>PowerPoint Presentation</vt:lpstr>
      <vt:lpstr>PowerPoint Presentation</vt:lpstr>
      <vt:lpstr>Metastatic Carcinoma</vt:lpstr>
      <vt:lpstr>PowerPoint Presentation</vt:lpstr>
      <vt:lpstr>GI Pathology Outline</vt:lpstr>
      <vt:lpstr>Cholelithiasis</vt:lpstr>
      <vt:lpstr>PowerPoint Presentation</vt:lpstr>
      <vt:lpstr>PowerPoint Presentation</vt:lpstr>
      <vt:lpstr>GI Pathology Outline</vt:lpstr>
      <vt:lpstr>Normal Pancreas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Transfusion Pathology</dc:title>
  <dc:creator>Kristine Krafts</dc:creator>
  <cp:lastModifiedBy>Kristine P Krafts</cp:lastModifiedBy>
  <cp:revision>387</cp:revision>
  <cp:lastPrinted>2014-09-05T19:09:33Z</cp:lastPrinted>
  <dcterms:created xsi:type="dcterms:W3CDTF">1995-05-28T16:10:28Z</dcterms:created>
  <dcterms:modified xsi:type="dcterms:W3CDTF">2026-10-09T18:10:20Z</dcterms:modified>
</cp:coreProperties>
</file>