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54" r:id="rId2"/>
    <p:sldMasterId id="2147483679" r:id="rId3"/>
  </p:sldMasterIdLst>
  <p:notesMasterIdLst>
    <p:notesMasterId r:id="rId20"/>
  </p:notesMasterIdLst>
  <p:handoutMasterIdLst>
    <p:handoutMasterId r:id="rId21"/>
  </p:handoutMasterIdLst>
  <p:sldIdLst>
    <p:sldId id="1032" r:id="rId4"/>
    <p:sldId id="1539" r:id="rId5"/>
    <p:sldId id="453" r:id="rId6"/>
    <p:sldId id="1547" r:id="rId7"/>
    <p:sldId id="1385" r:id="rId8"/>
    <p:sldId id="1483" r:id="rId9"/>
    <p:sldId id="1485" r:id="rId10"/>
    <p:sldId id="1365" r:id="rId11"/>
    <p:sldId id="1489" r:id="rId12"/>
    <p:sldId id="1389" r:id="rId13"/>
    <p:sldId id="1500" r:id="rId14"/>
    <p:sldId id="1546" r:id="rId15"/>
    <p:sldId id="1501" r:id="rId16"/>
    <p:sldId id="1392" r:id="rId17"/>
    <p:sldId id="1393" r:id="rId18"/>
    <p:sldId id="1502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019"/>
    <p:restoredTop sz="94710"/>
  </p:normalViewPr>
  <p:slideViewPr>
    <p:cSldViewPr>
      <p:cViewPr varScale="1">
        <p:scale>
          <a:sx n="85" d="100"/>
          <a:sy n="85" d="100"/>
        </p:scale>
        <p:origin x="176" y="1176"/>
      </p:cViewPr>
      <p:guideLst>
        <p:guide orient="horz" pos="254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816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ECA5952-CD8C-A843-8410-2850306D998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AB5B96F-52CF-194C-97B7-662FF339DAB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D1848AEC-5CF6-2E46-804E-DD3D16687DD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6843E4E-BAF9-DC40-B7A4-553CCA89E72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142D727-018A-D346-9D3B-B09BEE588A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707BE9AA-1BE1-F349-B9FD-2863F6889F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6DED5A6-351D-624B-BC94-DEC99767D06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BA82FE79-6C58-CAAF-458F-736A326898B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510A193C-A4C8-A54F-A003-45D031E6FE6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67316E8C-6BBE-5B4B-80C6-39742061E24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52D3D168-3904-714A-9DA4-ADB655331C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33E0F79A-825E-4441-A17B-960B53DF36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C971B35C-C9BA-DDF2-A0FC-5CC571747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1AEE1BC-C92B-6047-BAAA-118E4B6009BB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8B380FC3-5CC5-7281-CB3D-6DEB7FCA6C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601539" name="Rectangle 3">
            <a:extLst>
              <a:ext uri="{FF2B5EF4-FFF2-40B4-BE49-F238E27FC236}">
                <a16:creationId xmlns:a16="http://schemas.microsoft.com/office/drawing/2014/main" id="{E9F1CF73-78C9-BE48-84DF-22D47FAD78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54BBB3CB-B73A-A99A-CA9C-8D7FD5D6EB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F58FC1BE-0E2C-2744-8BC3-9D3B1D97B66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D05861A2-25E5-D4A9-EF3C-CE10A60CCB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902019" name="Rectangle 3">
            <a:extLst>
              <a:ext uri="{FF2B5EF4-FFF2-40B4-BE49-F238E27FC236}">
                <a16:creationId xmlns:a16="http://schemas.microsoft.com/office/drawing/2014/main" id="{FD1338A5-8F84-4449-A64F-B6044E6F38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6C7B6-3B61-FD9A-CC89-DFBE6ABA9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7294DC-D511-9C78-8D1B-BA5B3FB21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6E4099-6D1F-EE1A-BD58-C6DE182200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90468-80FB-7784-A088-122B942E04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144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5E1B2D9D-9CEF-4BC7-19A6-498B3E74A1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9DAE38B-7EC1-C541-A24D-49A1F7E523FD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A6FD7924-94FB-C1A2-260B-8ADA5CD605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420739" name="Rectangle 3">
            <a:extLst>
              <a:ext uri="{FF2B5EF4-FFF2-40B4-BE49-F238E27FC236}">
                <a16:creationId xmlns:a16="http://schemas.microsoft.com/office/drawing/2014/main" id="{9DAF697A-47C5-5548-B83D-B5B84A83C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1D2D55B2-8C9D-5A4B-B29A-38CC2D9930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B55F3057-84FD-9A4C-B0BA-3B40C5EC403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8914" name="Rectangle 1026">
            <a:extLst>
              <a:ext uri="{FF2B5EF4-FFF2-40B4-BE49-F238E27FC236}">
                <a16:creationId xmlns:a16="http://schemas.microsoft.com/office/drawing/2014/main" id="{C349AA81-4AA1-38FB-86D1-0CDC1F22F3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0531" name="Rectangle 1027">
            <a:extLst>
              <a:ext uri="{FF2B5EF4-FFF2-40B4-BE49-F238E27FC236}">
                <a16:creationId xmlns:a16="http://schemas.microsoft.com/office/drawing/2014/main" id="{F9A142D9-9399-BE4E-B587-36A75D0C68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669E00C5-DF8A-4106-5B4B-580CA0A41D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0587540-0FAF-C448-85FD-34598E85D5D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801ADFC4-9EBB-38A2-4712-E792E48384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4627" name="Rectangle 3">
            <a:extLst>
              <a:ext uri="{FF2B5EF4-FFF2-40B4-BE49-F238E27FC236}">
                <a16:creationId xmlns:a16="http://schemas.microsoft.com/office/drawing/2014/main" id="{FA975B28-140B-9D4F-9FCB-589F8F3E25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DA417000-8C5F-6E9F-5EC1-7C13F53DB1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22D87643-1B8E-604E-B150-C5464F3898CD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9A1DA349-B2DA-EE75-E0E6-B17F9D2110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29A5CD58-AA9F-1168-17ED-6B269BAD48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lvl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593E0F30-3209-30C5-EBFE-FBB062DA64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9786A41E-71D0-C74F-9DFA-88EC8D66A84A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94559F5F-2E08-644E-8ACB-F3C60FB93C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7939" name="Rectangle 3">
            <a:extLst>
              <a:ext uri="{FF2B5EF4-FFF2-40B4-BE49-F238E27FC236}">
                <a16:creationId xmlns:a16="http://schemas.microsoft.com/office/drawing/2014/main" id="{F71BCB31-EFA4-6B4A-B032-3DE1C0F3B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A224D900-226F-51B9-0718-D3451DA70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E5FE926C-1FBD-AF44-BAE7-6FF4417FA6CE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F7675ACA-4B37-9A38-407C-53AEAC93CA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428931" name="Rectangle 3">
            <a:extLst>
              <a:ext uri="{FF2B5EF4-FFF2-40B4-BE49-F238E27FC236}">
                <a16:creationId xmlns:a16="http://schemas.microsoft.com/office/drawing/2014/main" id="{E8B790DB-F093-5D4B-8A8C-B4ECB1B0D3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55E8D0EA-4E13-F9B2-B977-04E1D829C4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AA9A49AE-71F3-9745-B733-BDEB1F750E80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D1EDCEFC-6FF6-FD69-CB40-16FDFE0C30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6611" name="Rectangle 3">
            <a:extLst>
              <a:ext uri="{FF2B5EF4-FFF2-40B4-BE49-F238E27FC236}">
                <a16:creationId xmlns:a16="http://schemas.microsoft.com/office/drawing/2014/main" id="{7920C712-A1D2-2143-B6DE-BF43E884AD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B77DC0BC-9B89-31DB-5E4B-CB962EDBB4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61E0879-A9B6-3542-AE38-18E4E1978196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5D753EE0-5524-37C6-F763-E62C14E159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6611" name="Rectangle 3">
            <a:extLst>
              <a:ext uri="{FF2B5EF4-FFF2-40B4-BE49-F238E27FC236}">
                <a16:creationId xmlns:a16="http://schemas.microsoft.com/office/drawing/2014/main" id="{81EF2054-2D33-6248-BF20-658C3C85C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CA4A638B-F88B-531C-CF87-C41FF75ADC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0F0DCCB-6833-FD49-89A0-56B5A80B5AF4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192691A1-84CD-EF31-81B6-9BCA974F8F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8659" name="Rectangle 3">
            <a:extLst>
              <a:ext uri="{FF2B5EF4-FFF2-40B4-BE49-F238E27FC236}">
                <a16:creationId xmlns:a16="http://schemas.microsoft.com/office/drawing/2014/main" id="{3191B397-0D37-024E-8AEB-3B061092C4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DAB81F5A-1D53-CD00-4BAB-B9EC72325A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3D794DFC-312E-2C41-BA7B-D1061CC3579B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494700C-FC09-BEB8-213B-E17234E7C6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435075" name="Rectangle 3">
            <a:extLst>
              <a:ext uri="{FF2B5EF4-FFF2-40B4-BE49-F238E27FC236}">
                <a16:creationId xmlns:a16="http://schemas.microsoft.com/office/drawing/2014/main" id="{BB5AA698-14C8-7942-9684-AC4FC7B9C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BB0E3D2-A07D-7CDE-4817-9D6A5FF58D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122C54CF-9C55-ED40-B41D-64A5E385EB1A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4FDC6364-73E7-0864-E9C9-9C85279EB8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23" name="Rectangle 3">
            <a:extLst>
              <a:ext uri="{FF2B5EF4-FFF2-40B4-BE49-F238E27FC236}">
                <a16:creationId xmlns:a16="http://schemas.microsoft.com/office/drawing/2014/main" id="{1B2A234C-74FF-B648-8DA0-36E401A7DB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439080C8-7C40-D328-005C-E59B5632D2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D0477C6E-B404-4A4A-88D4-90AAB643C6EC}" type="slidenum">
              <a:rPr lang="en-US" altLang="en-US" sz="1200"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765938D6-A489-A434-C191-9A25222EF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2755" name="Rectangle 3">
            <a:extLst>
              <a:ext uri="{FF2B5EF4-FFF2-40B4-BE49-F238E27FC236}">
                <a16:creationId xmlns:a16="http://schemas.microsoft.com/office/drawing/2014/main" id="{6048FE2F-5B14-DD45-864A-C711F5B79D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94033F-ABBB-549A-5A1A-08915A3287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F1D621-270D-A94A-791A-B076A715F3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331CF0-A12C-D8BF-5DBE-EF703279F8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39D9C4-7897-F14C-A616-0AC82FF924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673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AB3939B-434C-AADF-3C68-5FF5E2376B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C8CE56-E311-4EE8-6A79-927D3BA7A9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30D08A-411F-6456-D625-139B82930B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1D09F-33F1-AB45-8956-0F55343B7A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7207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E2F785-6531-0F7F-E3CE-2D500225C5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B2E2FA-4130-5B0C-B748-AA75ED17D3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E098A0-9CBD-54CC-30A4-AB36834538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9A2B5-C19A-9149-A569-DEE01805DE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22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3BDA35-A5BD-9EC8-9CEA-7CCF74C736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ADBD9B-E975-728B-4AFE-3E792B8371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0DE739-C81A-1A63-A362-7DA6A9D162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E8F223-319D-6147-B0D8-1F9AA987B7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4229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7DB4A95-E1E0-2E80-E134-8D63E25FA7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49CA6DA-6C92-AF2F-D993-5A04B121E5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DD051F3-411C-1C4A-A617-301666CFF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DD8F6B-DD57-B740-A617-CDE14A3FB8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217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0408CC6-82A5-6B68-D1D2-D49431A658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F75AC88-D0A6-1EFE-772F-7C6281B8F5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299E91D-8261-DD52-716D-26132C69DC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BD8CB4-530D-E542-BDCC-0DCAC84189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35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019E969-2DFB-B16F-D471-44FCCCE697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2ECCC82-9E54-AA1E-11F8-E1D20DB4CF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2785F29-117F-0A23-55B6-CA28A0DE5F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E9ED1B-AAEF-854C-81E6-DE91BD90A9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961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B26571-5AD5-45A0-0A2B-DCE83B34C0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0735B5-E9FD-2768-39BE-F1671D248E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380789-8AF2-7FCE-EE35-A826F2EF4F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AFE0AA-6716-A84E-B384-80CE2DD56B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49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ED1D5E-2364-DA4F-417D-035EE2EB1A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F72708-46AD-27E8-E572-80E405E6D2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D17416-E44B-9516-EA2E-D98A99FED0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EB919-70F4-6440-8D60-E9E7D096A2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643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CF2ACA-B29B-9D16-92B0-453CFC879A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260E04-0EC0-4954-C84B-A8FAC1D30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6E330B0-E759-0C09-8FC4-5D0C1A1497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EFD0EA-0600-964F-B80E-AA21DD1CB1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022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7C972D-466A-25B2-57DE-7FBBD21F6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B786A7-9D7E-A564-C577-215754050A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9C8667-7C7A-F398-579B-1B3572C4D9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954852-90B0-A64F-A31F-73BF924FBD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9458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5ADC653-7DD0-2237-1F51-B5DFB684DD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2349081-2CA6-B6F4-28F4-8AF9681D44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9049F3-7702-7F25-DDBC-A2ECDD0D7B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C6A2E-57F9-5146-9392-0248CF67CF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039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FADAF8-1EFE-86F2-00FE-3004DE8158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D5BCD4-5204-3FB3-4C19-17C8B56E24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EF957F-730C-2B7E-9BC0-7745AF1ED7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1F36B-CAEA-B146-9317-0D4EF011FE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044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AFAAD0-92AD-7544-B88E-44E1668012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CC3609-F901-5324-74DF-2DC662B86E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5AD81B4-7E4F-B59C-98B8-3AA4D2F0A5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052CE-6546-914B-9742-3BA22E690C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9985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C252AB-190A-A3A5-CA8C-E9A3A1E8C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ACF217-86CE-F394-460E-9427A57C65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D23ED5-631B-5AEC-BB87-C949889AB5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1C3F9F-430C-9E44-9257-A95A56B346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0259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3B1CAE-7297-DB27-1CDA-F104CD52D5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8D6E09-769C-EE83-FBE4-734D592005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F5B2DE-D34B-4D12-1263-61B0A71D08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F7E4BB-D29B-1344-A1DD-62F209E7F5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7051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19AF70-FDAE-C8A3-D0FD-E2E98D607F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99352C-D9D8-00F7-3B97-BB95AFF7DC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1444F3-EA40-2A22-DF27-CD2212243B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36D236-C33A-D442-BED3-8A9574B46C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8305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5ED823E-A73F-30C9-3224-01CB90E344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768135-21BB-8CE1-9717-048A5FBC83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05422D5-0476-CC17-01FE-F4445B4DB6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960F2D-E994-AE4D-954B-6799BED934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910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819A6A1-9193-AD22-8F5F-595C7CF708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EBF1205-052D-2452-1188-21E8FD4661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3C5FA50-39A2-EA5C-282A-65F36F126A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0051DE-B692-8F4E-8C0B-D5D29AF03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343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037ECAB-8255-B46B-CDEF-C21ED939DA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8E80F0-FDE6-3169-3685-145AA8DEEA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41B461-2C26-916C-BBCF-091AA4D8EA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5611C-0E86-EA4A-B24E-487555364D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2787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2ADE14-2B76-7854-CB20-3FFE6A0326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35F69A-8208-83A5-EDE8-4FDCFFF126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D42046-3A06-F13A-26E3-6E3E22DED8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16B11E-3C1B-0A46-A4DE-B659DE5E23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7123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A6D836-0BEC-A656-73B3-5B4ECDE045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CB03F4-64B8-7BED-D00A-9264BF729C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9270A7-87DB-1BD5-F58F-3AF73C858A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BC381A-4C6C-6840-B069-9E6AF8F697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15158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0876F32-03DE-EE7D-AED2-97D93EFBA7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0CA892-3ACE-5537-2FD7-0F033D264E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36E269-D43B-35C8-1918-5CFC7EE667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659E-A17D-B945-B964-3FD2AAE784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644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9B74EA-896B-8A33-4129-14FDB0F521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825AA6-D765-22B7-1C8C-0F556922C5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CBF65F-6BBE-A52B-2274-D1391F4BC2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39C7B-93BD-4740-BCA0-FFBBCDD8EA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77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E9DA06C-4CA9-0742-AFE7-5F020FD229DF}" type="datetime1">
              <a:rPr lang="en-US" smtClean="0"/>
              <a:t>10/9/26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744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D95DD3B-41CA-EAF0-DE9A-CA4D3F690D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4A5379F-79DC-3391-3A64-4F887B400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D6B43E1E-5F24-C643-A123-10DD7AE785D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A27DD912-D02A-5B41-953C-87EB3C76CA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A071062D-E1D7-8D41-B711-9A6B1EDD2F6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F6EE3398-B2A1-FA4B-A363-45FE4C5A62C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1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CB56577-AFCA-F5A1-2200-A3B4563F3A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112241C-AE48-A84E-5CE1-495B700062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80452" name="Rectangle 4">
            <a:extLst>
              <a:ext uri="{FF2B5EF4-FFF2-40B4-BE49-F238E27FC236}">
                <a16:creationId xmlns:a16="http://schemas.microsoft.com/office/drawing/2014/main" id="{F0C4A6FF-9879-174E-8800-E9F04A9C0A3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3" name="Rectangle 5">
            <a:extLst>
              <a:ext uri="{FF2B5EF4-FFF2-40B4-BE49-F238E27FC236}">
                <a16:creationId xmlns:a16="http://schemas.microsoft.com/office/drawing/2014/main" id="{DCCEE58A-01F4-C041-AA0D-8B0AC59FB8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80454" name="Rectangle 6">
            <a:extLst>
              <a:ext uri="{FF2B5EF4-FFF2-40B4-BE49-F238E27FC236}">
                <a16:creationId xmlns:a16="http://schemas.microsoft.com/office/drawing/2014/main" id="{7EDF5A3E-8882-9143-8045-DF646E92EF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A3379579-382B-5440-A82A-866B3696FD2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615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937ECD-3BDA-F5B6-8D8E-1079CD75AD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7439"/>
          <a:stretch/>
        </p:blipFill>
        <p:spPr bwMode="auto">
          <a:xfrm>
            <a:off x="1" y="19050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7">
            <a:extLst>
              <a:ext uri="{FF2B5EF4-FFF2-40B4-BE49-F238E27FC236}">
                <a16:creationId xmlns:a16="http://schemas.microsoft.com/office/drawing/2014/main" id="{FB456EA3-20A8-0C8B-F21C-5D279E111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486400"/>
            <a:ext cx="89916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4400" dirty="0">
                <a:solidFill>
                  <a:srgbClr val="000000"/>
                </a:solidFill>
              </a:rPr>
              <a:t>Lower Gastrointestinal Pathology</a:t>
            </a:r>
          </a:p>
        </p:txBody>
      </p:sp>
      <p:sp>
        <p:nvSpPr>
          <p:cNvPr id="29700" name="Text Box 10">
            <a:extLst>
              <a:ext uri="{FF2B5EF4-FFF2-40B4-BE49-F238E27FC236}">
                <a16:creationId xmlns:a16="http://schemas.microsoft.com/office/drawing/2014/main" id="{0DD37858-0517-FC97-8CB9-A26D99A06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0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FontTx/>
              <a:buNone/>
            </a:pPr>
            <a:r>
              <a:rPr lang="en-US" altLang="en-US" sz="4000" dirty="0">
                <a:solidFill>
                  <a:srgbClr val="000000"/>
                </a:solidFill>
              </a:rPr>
              <a:t>Kristine Krafts, M.D.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0994" name="Rectangle 2">
            <a:extLst>
              <a:ext uri="{FF2B5EF4-FFF2-40B4-BE49-F238E27FC236}">
                <a16:creationId xmlns:a16="http://schemas.microsoft.com/office/drawing/2014/main" id="{6099E4BD-4834-BB46-95B7-CC335CEA91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GI Pathology Outline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2900995" name="Rectangle 3">
            <a:extLst>
              <a:ext uri="{FF2B5EF4-FFF2-40B4-BE49-F238E27FC236}">
                <a16:creationId xmlns:a16="http://schemas.microsoft.com/office/drawing/2014/main" id="{F1510EFF-2F95-5246-8EEB-592864CEE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2133600"/>
            <a:ext cx="5334000" cy="33528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Esophagus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Stomach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  <a:cs typeface="+mn-cs"/>
              </a:rPr>
              <a:t>Intestine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Diverticulosis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Inflammatory bowel disease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Adenoma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 dirty="0">
                <a:latin typeface="Calibri" charset="0"/>
              </a:rPr>
              <a:t>Carcinoma</a:t>
            </a:r>
          </a:p>
        </p:txBody>
      </p:sp>
      <p:sp>
        <p:nvSpPr>
          <p:cNvPr id="33795" name="Line 4">
            <a:extLst>
              <a:ext uri="{FF2B5EF4-FFF2-40B4-BE49-F238E27FC236}">
                <a16:creationId xmlns:a16="http://schemas.microsoft.com/office/drawing/2014/main" id="{A2294663-71B3-4538-7F38-7F029374179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Lower GI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494675" y="1447800"/>
            <a:ext cx="8268155" cy="450921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Explain what diverticulosis is, and how it differs from diverticulitis.</a:t>
            </a:r>
          </a:p>
          <a:p>
            <a:pPr>
              <a:spcBef>
                <a:spcPts val="2400"/>
              </a:spcBef>
            </a:pPr>
            <a:r>
              <a:rPr lang="en-US" sz="2800" dirty="0">
                <a:solidFill>
                  <a:srgbClr val="FFFFFF"/>
                </a:solidFill>
              </a:rPr>
              <a:t>Compare and contrast Crohn disease and ulcerative colitis: what parts of the GI tract are usually affected; how do they differ microscopically, which one responds better to surgery?</a:t>
            </a:r>
          </a:p>
          <a:p>
            <a:pPr>
              <a:spcBef>
                <a:spcPts val="2400"/>
              </a:spcBef>
            </a:pPr>
            <a:r>
              <a:rPr lang="en-US" sz="2800" dirty="0">
                <a:solidFill>
                  <a:srgbClr val="FFFFFF"/>
                </a:solidFill>
              </a:rPr>
              <a:t>Describe what a colon adenoma is. Is it benign or malignant? When does it become scary? How common is it?</a:t>
            </a:r>
          </a:p>
        </p:txBody>
      </p:sp>
    </p:spTree>
    <p:extLst>
      <p:ext uri="{BB962C8B-B14F-4D97-AF65-F5344CB8AC3E}">
        <p14:creationId xmlns:p14="http://schemas.microsoft.com/office/powerpoint/2010/main" val="4216625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0D3E4-31A6-3AF2-B26D-4CA0EE7D1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44FB78-6B9E-7766-082C-78A0172A7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Lower GI Lecture Objectives</a:t>
            </a:r>
          </a:p>
        </p:txBody>
      </p:sp>
      <p:sp>
        <p:nvSpPr>
          <p:cNvPr id="19459" name="Content Placeholder 4">
            <a:extLst>
              <a:ext uri="{FF2B5EF4-FFF2-40B4-BE49-F238E27FC236}">
                <a16:creationId xmlns:a16="http://schemas.microsoft.com/office/drawing/2014/main" id="{BA8EFA38-4AAA-9199-2867-572C2BEFF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75" y="1447800"/>
            <a:ext cx="8268155" cy="4509210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sz="2800" dirty="0"/>
              <a:t>What increases the risk of getting colon carcinoma?</a:t>
            </a:r>
          </a:p>
          <a:p>
            <a:pPr>
              <a:spcBef>
                <a:spcPts val="2400"/>
              </a:spcBef>
            </a:pPr>
            <a:r>
              <a:rPr lang="en-US" sz="2800" dirty="0">
                <a:solidFill>
                  <a:srgbClr val="FFFFFF"/>
                </a:solidFill>
              </a:rPr>
              <a:t>How does colon cancer typically present?</a:t>
            </a:r>
          </a:p>
          <a:p>
            <a:pPr>
              <a:spcBef>
                <a:spcPts val="2400"/>
              </a:spcBef>
            </a:pPr>
            <a:r>
              <a:rPr lang="en-US" sz="2800">
                <a:solidFill>
                  <a:srgbClr val="FFFFFF"/>
                </a:solidFill>
              </a:rPr>
              <a:t>Describe </a:t>
            </a:r>
            <a:r>
              <a:rPr lang="en-US" sz="2800" i="1">
                <a:solidFill>
                  <a:srgbClr val="FFFFFF"/>
                </a:solidFill>
              </a:rPr>
              <a:t>in </a:t>
            </a:r>
            <a:r>
              <a:rPr lang="en-US" sz="2800" i="1" dirty="0">
                <a:solidFill>
                  <a:srgbClr val="FFFFFF"/>
                </a:solidFill>
              </a:rPr>
              <a:t>general (no numbers!)</a:t>
            </a:r>
            <a:r>
              <a:rPr lang="en-US" sz="2800" dirty="0">
                <a:solidFill>
                  <a:srgbClr val="FFFFFF"/>
                </a:solidFill>
              </a:rPr>
              <a:t> what the prognosis is for stage 1 vs. stage 4 colon carcinoma.</a:t>
            </a:r>
          </a:p>
        </p:txBody>
      </p:sp>
    </p:spTree>
    <p:extLst>
      <p:ext uri="{BB962C8B-B14F-4D97-AF65-F5344CB8AC3E}">
        <p14:creationId xmlns:p14="http://schemas.microsoft.com/office/powerpoint/2010/main" val="849698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3">
            <a:extLst>
              <a:ext uri="{FF2B5EF4-FFF2-40B4-BE49-F238E27FC236}">
                <a16:creationId xmlns:a16="http://schemas.microsoft.com/office/drawing/2014/main" id="{504787A8-5BA4-0FFB-E7FB-0DDD4C50C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514600"/>
            <a:ext cx="8001000" cy="28194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Mucosa/submucosa herniates through muscle wall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Older patients, low fiber diet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Sigmoid colon</a:t>
            </a:r>
          </a:p>
          <a:p>
            <a:pPr>
              <a:buClr>
                <a:srgbClr val="73B83D"/>
              </a:buClr>
              <a:buSzPct val="90000"/>
              <a:buFont typeface="Times" pitchFamily="2" charset="0"/>
              <a:buChar char="•"/>
            </a:pPr>
            <a:r>
              <a:rPr lang="en-US" altLang="en-US" sz="2800">
                <a:latin typeface="Calibri" panose="020F0502020204030204" pitchFamily="34" charset="0"/>
              </a:rPr>
              <a:t>Asymptomatic unless infected (“diverticulitis”)</a:t>
            </a:r>
          </a:p>
        </p:txBody>
      </p:sp>
      <p:sp>
        <p:nvSpPr>
          <p:cNvPr id="2419718" name="Rectangle 6">
            <a:extLst>
              <a:ext uri="{FF2B5EF4-FFF2-40B4-BE49-F238E27FC236}">
                <a16:creationId xmlns:a16="http://schemas.microsoft.com/office/drawing/2014/main" id="{33049B58-BDF8-D541-A0A6-104DA7012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Diverticulosis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35843" name="Line 7">
            <a:extLst>
              <a:ext uri="{FF2B5EF4-FFF2-40B4-BE49-F238E27FC236}">
                <a16:creationId xmlns:a16="http://schemas.microsoft.com/office/drawing/2014/main" id="{6D6891AE-4E4A-B089-C5B2-3E81673298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>
            <a:extLst>
              <a:ext uri="{FF2B5EF4-FFF2-40B4-BE49-F238E27FC236}">
                <a16:creationId xmlns:a16="http://schemas.microsoft.com/office/drawing/2014/main" id="{0C2A0A45-1C5A-8812-7FDA-8B25999C0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7891" name="Text Box 1027">
            <a:extLst>
              <a:ext uri="{FF2B5EF4-FFF2-40B4-BE49-F238E27FC236}">
                <a16:creationId xmlns:a16="http://schemas.microsoft.com/office/drawing/2014/main" id="{2863F9B1-6B88-EB0A-EA85-8AC926C4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Diverticulosis</a:t>
            </a:r>
          </a:p>
        </p:txBody>
      </p:sp>
      <p:pic>
        <p:nvPicPr>
          <p:cNvPr id="37892" name="Picture 1">
            <a:extLst>
              <a:ext uri="{FF2B5EF4-FFF2-40B4-BE49-F238E27FC236}">
                <a16:creationId xmlns:a16="http://schemas.microsoft.com/office/drawing/2014/main" id="{718657E7-587C-7D18-596D-3F69F2313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" t="916" b="1720"/>
          <a:stretch>
            <a:fillRect/>
          </a:stretch>
        </p:blipFill>
        <p:spPr bwMode="auto">
          <a:xfrm>
            <a:off x="271463" y="952500"/>
            <a:ext cx="8683625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>
            <a:extLst>
              <a:ext uri="{FF2B5EF4-FFF2-40B4-BE49-F238E27FC236}">
                <a16:creationId xmlns:a16="http://schemas.microsoft.com/office/drawing/2014/main" id="{46044A1B-CF3A-39AD-F6DB-F1D41A97B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Diverticulosis</a:t>
            </a:r>
          </a:p>
        </p:txBody>
      </p:sp>
      <p:pic>
        <p:nvPicPr>
          <p:cNvPr id="39939" name="Picture 1">
            <a:extLst>
              <a:ext uri="{FF2B5EF4-FFF2-40B4-BE49-F238E27FC236}">
                <a16:creationId xmlns:a16="http://schemas.microsoft.com/office/drawing/2014/main" id="{A74A662C-AC70-0171-B45D-94786DADA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7492" name="Rectangle 4">
            <a:extLst>
              <a:ext uri="{FF2B5EF4-FFF2-40B4-BE49-F238E27FC236}">
                <a16:creationId xmlns:a16="http://schemas.microsoft.com/office/drawing/2014/main" id="{0428A069-DBE0-C447-A5FB-252C0B75F6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3810000" cy="35814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2800">
                <a:solidFill>
                  <a:srgbClr val="E56900"/>
                </a:solidFill>
                <a:latin typeface="Calibri" charset="0"/>
                <a:cs typeface="+mn-cs"/>
              </a:rPr>
              <a:t>Crohn Disease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Anywhere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Patchy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Transmural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Poor response to surgery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>
                <a:latin typeface="Calibri" charset="0"/>
                <a:cs typeface="+mn-cs"/>
              </a:rPr>
              <a:t>Increased risk of cancer</a:t>
            </a:r>
          </a:p>
        </p:txBody>
      </p:sp>
      <p:sp>
        <p:nvSpPr>
          <p:cNvPr id="41986" name="Rectangle 5">
            <a:extLst>
              <a:ext uri="{FF2B5EF4-FFF2-40B4-BE49-F238E27FC236}">
                <a16:creationId xmlns:a16="http://schemas.microsoft.com/office/drawing/2014/main" id="{E7CB7BD0-AD71-03F4-969A-06BFCBE4C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133600"/>
            <a:ext cx="4114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buFontTx/>
              <a:buNone/>
            </a:pPr>
            <a:r>
              <a:rPr lang="en-US" altLang="en-US">
                <a:solidFill>
                  <a:srgbClr val="E56900"/>
                </a:solidFill>
              </a:rPr>
              <a:t>Ulcerative Colitis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Colon only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Continuous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Superficial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Good response to surgery</a:t>
            </a:r>
          </a:p>
          <a:p>
            <a:pPr>
              <a:lnSpc>
                <a:spcPct val="100000"/>
              </a:lnSpc>
              <a:buClr>
                <a:srgbClr val="73B83D"/>
              </a:buClr>
              <a:buFont typeface="Times" pitchFamily="2" charset="0"/>
              <a:buChar char="•"/>
            </a:pPr>
            <a:r>
              <a:rPr lang="en-US" altLang="en-US" sz="2400"/>
              <a:t>Increased risk of cancer</a:t>
            </a:r>
          </a:p>
        </p:txBody>
      </p:sp>
      <p:sp>
        <p:nvSpPr>
          <p:cNvPr id="2861059" name="Rectangle 3">
            <a:extLst>
              <a:ext uri="{FF2B5EF4-FFF2-40B4-BE49-F238E27FC236}">
                <a16:creationId xmlns:a16="http://schemas.microsoft.com/office/drawing/2014/main" id="{6F2F7F76-4931-214C-B018-00F26AECCA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Inflammatory Bowel Disease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41988" name="Line 4">
            <a:extLst>
              <a:ext uri="{FF2B5EF4-FFF2-40B4-BE49-F238E27FC236}">
                <a16:creationId xmlns:a16="http://schemas.microsoft.com/office/drawing/2014/main" id="{E5A5A340-5FF0-52AC-11E6-750796B21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IBD">
            <a:extLst>
              <a:ext uri="{FF2B5EF4-FFF2-40B4-BE49-F238E27FC236}">
                <a16:creationId xmlns:a16="http://schemas.microsoft.com/office/drawing/2014/main" id="{47DDC457-5046-33FE-6AD1-8A8A12921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1"/>
          <a:stretch>
            <a:fillRect/>
          </a:stretch>
        </p:blipFill>
        <p:spPr bwMode="auto">
          <a:xfrm>
            <a:off x="228600" y="633413"/>
            <a:ext cx="8763000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5">
            <a:extLst>
              <a:ext uri="{FF2B5EF4-FFF2-40B4-BE49-F238E27FC236}">
                <a16:creationId xmlns:a16="http://schemas.microsoft.com/office/drawing/2014/main" id="{C5BCBDA4-62F9-96D8-1E2A-F6E0ADB97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562600"/>
            <a:ext cx="434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333333"/>
                </a:solidFill>
              </a:rPr>
              <a:t>Crohn disease</a:t>
            </a:r>
          </a:p>
        </p:txBody>
      </p:sp>
      <p:sp>
        <p:nvSpPr>
          <p:cNvPr id="44036" name="Text Box 6">
            <a:extLst>
              <a:ext uri="{FF2B5EF4-FFF2-40B4-BE49-F238E27FC236}">
                <a16:creationId xmlns:a16="http://schemas.microsoft.com/office/drawing/2014/main" id="{E1BE702E-0927-B868-74BA-13A3D7C8E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573713"/>
            <a:ext cx="4343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333333"/>
                </a:solidFill>
              </a:rPr>
              <a:t>Ulcerative colitis</a:t>
            </a:r>
          </a:p>
        </p:txBody>
      </p:sp>
      <p:pic>
        <p:nvPicPr>
          <p:cNvPr id="44037" name="Picture 7" descr="IBD">
            <a:extLst>
              <a:ext uri="{FF2B5EF4-FFF2-40B4-BE49-F238E27FC236}">
                <a16:creationId xmlns:a16="http://schemas.microsoft.com/office/drawing/2014/main" id="{79431D1B-ED72-F5DB-A9AF-D34D83F77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6" t="-484" r="36522" b="92754"/>
          <a:stretch>
            <a:fillRect/>
          </a:stretch>
        </p:blipFill>
        <p:spPr bwMode="auto">
          <a:xfrm>
            <a:off x="1676400" y="393700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8" descr="IBD">
            <a:extLst>
              <a:ext uri="{FF2B5EF4-FFF2-40B4-BE49-F238E27FC236}">
                <a16:creationId xmlns:a16="http://schemas.microsoft.com/office/drawing/2014/main" id="{5F48EF9E-CC5E-5647-01FB-0846E9962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6" t="-484" r="36522" b="92754"/>
          <a:stretch>
            <a:fillRect/>
          </a:stretch>
        </p:blipFill>
        <p:spPr bwMode="auto">
          <a:xfrm>
            <a:off x="5791200" y="533400"/>
            <a:ext cx="2057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907" name="Rectangle 3">
            <a:extLst>
              <a:ext uri="{FF2B5EF4-FFF2-40B4-BE49-F238E27FC236}">
                <a16:creationId xmlns:a16="http://schemas.microsoft.com/office/drawing/2014/main" id="{1651AF80-E91A-8747-8FE7-9F1F04D8A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0200" y="2286000"/>
            <a:ext cx="6553200" cy="36576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Common! 50% of people &gt;60.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Benign glands; may become dysplastic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More dangerous when: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Large (&gt;1 cm)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Villous architecture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Severely dysplastic</a:t>
            </a:r>
          </a:p>
        </p:txBody>
      </p:sp>
      <p:sp>
        <p:nvSpPr>
          <p:cNvPr id="2427910" name="Rectangle 6">
            <a:extLst>
              <a:ext uri="{FF2B5EF4-FFF2-40B4-BE49-F238E27FC236}">
                <a16:creationId xmlns:a16="http://schemas.microsoft.com/office/drawing/2014/main" id="{89AF6FCD-D832-E64B-BC9D-A2E69B6BAE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Adenoma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46083" name="Line 7">
            <a:extLst>
              <a:ext uri="{FF2B5EF4-FFF2-40B4-BE49-F238E27FC236}">
                <a16:creationId xmlns:a16="http://schemas.microsoft.com/office/drawing/2014/main" id="{C364FA5D-CD7C-70BD-B700-1EDC66D450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6C15B20-48CC-FA21-5769-69179B274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8131" name="Text Box 3">
            <a:extLst>
              <a:ext uri="{FF2B5EF4-FFF2-40B4-BE49-F238E27FC236}">
                <a16:creationId xmlns:a16="http://schemas.microsoft.com/office/drawing/2014/main" id="{263E58C1-3527-A774-F237-BE3E67D54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Tubular adenoma of colon</a:t>
            </a:r>
          </a:p>
        </p:txBody>
      </p:sp>
      <p:pic>
        <p:nvPicPr>
          <p:cNvPr id="48132" name="Picture 1">
            <a:extLst>
              <a:ext uri="{FF2B5EF4-FFF2-40B4-BE49-F238E27FC236}">
                <a16:creationId xmlns:a16="http://schemas.microsoft.com/office/drawing/2014/main" id="{399A9611-A9CC-20F2-4C48-39364C87F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"/>
            <a:ext cx="4078288" cy="59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3">
            <a:extLst>
              <a:ext uri="{FF2B5EF4-FFF2-40B4-BE49-F238E27FC236}">
                <a16:creationId xmlns:a16="http://schemas.microsoft.com/office/drawing/2014/main" id="{757CFB70-CE65-6946-F17F-C8C927F82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Villous adenoma of colon</a:t>
            </a:r>
          </a:p>
        </p:txBody>
      </p:sp>
      <p:pic>
        <p:nvPicPr>
          <p:cNvPr id="50179" name="Picture 1">
            <a:extLst>
              <a:ext uri="{FF2B5EF4-FFF2-40B4-BE49-F238E27FC236}">
                <a16:creationId xmlns:a16="http://schemas.microsoft.com/office/drawing/2014/main" id="{AC101A9E-AED9-0917-F54B-1776467FE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3">
            <a:extLst>
              <a:ext uri="{FF2B5EF4-FFF2-40B4-BE49-F238E27FC236}">
                <a16:creationId xmlns:a16="http://schemas.microsoft.com/office/drawing/2014/main" id="{41B75E82-4DB4-9D75-EC42-8CDD56450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Dysplastic (L) vs. normal (R) epithelium</a:t>
            </a:r>
          </a:p>
        </p:txBody>
      </p:sp>
      <p:pic>
        <p:nvPicPr>
          <p:cNvPr id="52227" name="Picture 1">
            <a:extLst>
              <a:ext uri="{FF2B5EF4-FFF2-40B4-BE49-F238E27FC236}">
                <a16:creationId xmlns:a16="http://schemas.microsoft.com/office/drawing/2014/main" id="{3E214D5B-C0EA-24F1-6EC4-D650AEB27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8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051" name="Rectangle 3">
            <a:extLst>
              <a:ext uri="{FF2B5EF4-FFF2-40B4-BE49-F238E27FC236}">
                <a16:creationId xmlns:a16="http://schemas.microsoft.com/office/drawing/2014/main" id="{5CFF2BCB-3676-B94E-8740-F134E5C57A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391400" cy="4191000"/>
          </a:xfrm>
        </p:spPr>
        <p:txBody>
          <a:bodyPr/>
          <a:lstStyle/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Almost always arises in adenomatous polyp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Diet: low fiber, high fat, lots of refined carbs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Symptoms: 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silent for years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fatigue, weakness, iron-deficiency anemia</a:t>
            </a:r>
          </a:p>
          <a:p>
            <a:pPr lvl="1">
              <a:buClr>
                <a:srgbClr val="E56900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</a:rPr>
              <a:t>occult bleeding, crampy pain</a:t>
            </a:r>
          </a:p>
          <a:p>
            <a:pPr>
              <a:buClr>
                <a:srgbClr val="73B83D"/>
              </a:buClr>
              <a:buSzPct val="90000"/>
              <a:buFont typeface="Times" charset="0"/>
              <a:buChar char="•"/>
              <a:defRPr/>
            </a:pPr>
            <a:r>
              <a:rPr lang="en-US" sz="2800">
                <a:latin typeface="Calibri" charset="0"/>
                <a:cs typeface="+mn-cs"/>
              </a:rPr>
              <a:t>5 year prognosis: 4% (stage 4) - 90% (stage 1)</a:t>
            </a:r>
            <a:endParaRPr lang="en-US">
              <a:cs typeface="+mn-cs"/>
            </a:endParaRPr>
          </a:p>
        </p:txBody>
      </p:sp>
      <p:sp>
        <p:nvSpPr>
          <p:cNvPr id="2434055" name="Rectangle 7">
            <a:extLst>
              <a:ext uri="{FF2B5EF4-FFF2-40B4-BE49-F238E27FC236}">
                <a16:creationId xmlns:a16="http://schemas.microsoft.com/office/drawing/2014/main" id="{35E50D2D-9807-634A-A1C2-3246E8FCA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3600">
                <a:solidFill>
                  <a:schemeClr val="tx1"/>
                </a:solidFill>
                <a:latin typeface="Calibri" charset="0"/>
                <a:cs typeface="+mj-cs"/>
              </a:rPr>
              <a:t>Colon Carcinoma</a:t>
            </a:r>
            <a:endParaRPr lang="en-US" sz="3600">
              <a:latin typeface="Calibri" charset="0"/>
              <a:cs typeface="+mj-cs"/>
            </a:endParaRPr>
          </a:p>
        </p:txBody>
      </p:sp>
      <p:sp>
        <p:nvSpPr>
          <p:cNvPr id="54275" name="Line 8">
            <a:extLst>
              <a:ext uri="{FF2B5EF4-FFF2-40B4-BE49-F238E27FC236}">
                <a16:creationId xmlns:a16="http://schemas.microsoft.com/office/drawing/2014/main" id="{79C30340-EAD2-5B56-AE4D-1D8BB512BE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E56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3">
            <a:extLst>
              <a:ext uri="{FF2B5EF4-FFF2-40B4-BE49-F238E27FC236}">
                <a16:creationId xmlns:a16="http://schemas.microsoft.com/office/drawing/2014/main" id="{C0BBEE52-7A22-3FBB-2924-2D2DF10ED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Colon carcinoma</a:t>
            </a:r>
          </a:p>
        </p:txBody>
      </p:sp>
      <p:pic>
        <p:nvPicPr>
          <p:cNvPr id="56323" name="Picture 1">
            <a:extLst>
              <a:ext uri="{FF2B5EF4-FFF2-40B4-BE49-F238E27FC236}">
                <a16:creationId xmlns:a16="http://schemas.microsoft.com/office/drawing/2014/main" id="{AA64C714-5087-FB91-7AC1-892E0377A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7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>
            <a:extLst>
              <a:ext uri="{FF2B5EF4-FFF2-40B4-BE49-F238E27FC236}">
                <a16:creationId xmlns:a16="http://schemas.microsoft.com/office/drawing/2014/main" id="{9B9FEF29-094A-E4EA-6BD6-6D61CCD12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216650"/>
            <a:ext cx="8610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Bef>
                <a:spcPct val="50000"/>
              </a:spcBef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00000"/>
              </a:lnSpc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Colon carcinoma</a:t>
            </a:r>
          </a:p>
        </p:txBody>
      </p:sp>
      <p:pic>
        <p:nvPicPr>
          <p:cNvPr id="58371" name="Picture 1">
            <a:extLst>
              <a:ext uri="{FF2B5EF4-FFF2-40B4-BE49-F238E27FC236}">
                <a16:creationId xmlns:a16="http://schemas.microsoft.com/office/drawing/2014/main" id="{6BC2D998-CA4F-4D77-7DC0-8802B8760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2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ERFECT MASTER">
  <a:themeElements>
    <a:clrScheme name="2_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90000"/>
          </a:lnSpc>
          <a:spcBef>
            <a:spcPct val="5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2_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29150</TotalTime>
  <Words>322</Words>
  <Application>Microsoft Macintosh PowerPoint</Application>
  <PresentationFormat>On-screen Show (4:3)</PresentationFormat>
  <Paragraphs>84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Franklin Gothic Medium</vt:lpstr>
      <vt:lpstr>Garamond</vt:lpstr>
      <vt:lpstr>Times</vt:lpstr>
      <vt:lpstr>Times New Roman</vt:lpstr>
      <vt:lpstr>PERFECT MASTER</vt:lpstr>
      <vt:lpstr>2_PERFECT MASTER</vt:lpstr>
      <vt:lpstr>Office Theme</vt:lpstr>
      <vt:lpstr>PowerPoint Presentation</vt:lpstr>
      <vt:lpstr>GI Pathology Outline</vt:lpstr>
      <vt:lpstr>Lower GI Lecture Objectives</vt:lpstr>
      <vt:lpstr>Lower GI Lecture Objectives</vt:lpstr>
      <vt:lpstr>Diverticulosis</vt:lpstr>
      <vt:lpstr>PowerPoint Presentation</vt:lpstr>
      <vt:lpstr>PowerPoint Presentation</vt:lpstr>
      <vt:lpstr>Inflammatory Bowel Disease</vt:lpstr>
      <vt:lpstr>PowerPoint Presentation</vt:lpstr>
      <vt:lpstr>Adenoma</vt:lpstr>
      <vt:lpstr>PowerPoint Presentation</vt:lpstr>
      <vt:lpstr>PowerPoint Presentation</vt:lpstr>
      <vt:lpstr>PowerPoint Presentation</vt:lpstr>
      <vt:lpstr>Colon Carcinoma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377</cp:revision>
  <cp:lastPrinted>2014-09-05T19:09:33Z</cp:lastPrinted>
  <dcterms:created xsi:type="dcterms:W3CDTF">1995-05-28T16:10:28Z</dcterms:created>
  <dcterms:modified xsi:type="dcterms:W3CDTF">2026-10-09T17:01:56Z</dcterms:modified>
</cp:coreProperties>
</file>