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2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3.xml" ContentType="application/vnd.openxmlformats-officedocument.presentationml.tags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4.xml" ContentType="application/vnd.openxmlformats-officedocument.presentationml.tags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tags/tag5.xml" ContentType="application/vnd.openxmlformats-officedocument.presentationml.tags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tags/tag6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tags/tag7.xml" ContentType="application/vnd.openxmlformats-officedocument.presentationml.tags+xml"/>
  <Override PartName="/ppt/notesSlides/notesSlide67.xml" ContentType="application/vnd.openxmlformats-officedocument.presentationml.notesSlide+xml"/>
  <Override PartName="/ppt/tags/tag8.xml" ContentType="application/vnd.openxmlformats-officedocument.presentationml.tags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tags/tag9.xml" ContentType="application/vnd.openxmlformats-officedocument.presentationml.tags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64" r:id="rId2"/>
    <p:sldMasterId id="2147483676" r:id="rId3"/>
  </p:sldMasterIdLst>
  <p:notesMasterIdLst>
    <p:notesMasterId r:id="rId79"/>
  </p:notesMasterIdLst>
  <p:handoutMasterIdLst>
    <p:handoutMasterId r:id="rId80"/>
  </p:handoutMasterIdLst>
  <p:sldIdLst>
    <p:sldId id="1963" r:id="rId4"/>
    <p:sldId id="2089" r:id="rId5"/>
    <p:sldId id="1205" r:id="rId6"/>
    <p:sldId id="2090" r:id="rId7"/>
    <p:sldId id="2091" r:id="rId8"/>
    <p:sldId id="2092" r:id="rId9"/>
    <p:sldId id="2088" r:id="rId10"/>
    <p:sldId id="2071" r:id="rId11"/>
    <p:sldId id="1660" r:id="rId12"/>
    <p:sldId id="1267" r:id="rId13"/>
    <p:sldId id="1551" r:id="rId14"/>
    <p:sldId id="2077" r:id="rId15"/>
    <p:sldId id="1552" r:id="rId16"/>
    <p:sldId id="1967" r:id="rId17"/>
    <p:sldId id="1554" r:id="rId18"/>
    <p:sldId id="1968" r:id="rId19"/>
    <p:sldId id="1555" r:id="rId20"/>
    <p:sldId id="1962" r:id="rId21"/>
    <p:sldId id="1556" r:id="rId22"/>
    <p:sldId id="1625" r:id="rId23"/>
    <p:sldId id="2078" r:id="rId24"/>
    <p:sldId id="1969" r:id="rId25"/>
    <p:sldId id="2079" r:id="rId26"/>
    <p:sldId id="1970" r:id="rId27"/>
    <p:sldId id="1557" r:id="rId28"/>
    <p:sldId id="1964" r:id="rId29"/>
    <p:sldId id="1560" r:id="rId30"/>
    <p:sldId id="1966" r:id="rId31"/>
    <p:sldId id="1561" r:id="rId32"/>
    <p:sldId id="1971" r:id="rId33"/>
    <p:sldId id="1563" r:id="rId34"/>
    <p:sldId id="1975" r:id="rId35"/>
    <p:sldId id="1564" r:id="rId36"/>
    <p:sldId id="1646" r:id="rId37"/>
    <p:sldId id="1565" r:id="rId38"/>
    <p:sldId id="2080" r:id="rId39"/>
    <p:sldId id="2076" r:id="rId40"/>
    <p:sldId id="1566" r:id="rId41"/>
    <p:sldId id="1977" r:id="rId42"/>
    <p:sldId id="1567" r:id="rId43"/>
    <p:sldId id="1980" r:id="rId44"/>
    <p:sldId id="1979" r:id="rId45"/>
    <p:sldId id="2075" r:id="rId46"/>
    <p:sldId id="1569" r:id="rId47"/>
    <p:sldId id="1984" r:id="rId48"/>
    <p:sldId id="1983" r:id="rId49"/>
    <p:sldId id="1982" r:id="rId50"/>
    <p:sldId id="2074" r:id="rId51"/>
    <p:sldId id="2014" r:id="rId52"/>
    <p:sldId id="2017" r:id="rId53"/>
    <p:sldId id="2020" r:id="rId54"/>
    <p:sldId id="2021" r:id="rId55"/>
    <p:sldId id="2023" r:id="rId56"/>
    <p:sldId id="2025" r:id="rId57"/>
    <p:sldId id="2081" r:id="rId58"/>
    <p:sldId id="2027" r:id="rId59"/>
    <p:sldId id="2082" r:id="rId60"/>
    <p:sldId id="2038" r:id="rId61"/>
    <p:sldId id="2073" r:id="rId62"/>
    <p:sldId id="2083" r:id="rId63"/>
    <p:sldId id="2054" r:id="rId64"/>
    <p:sldId id="2051" r:id="rId65"/>
    <p:sldId id="2052" r:id="rId66"/>
    <p:sldId id="2084" r:id="rId67"/>
    <p:sldId id="2056" r:id="rId68"/>
    <p:sldId id="2058" r:id="rId69"/>
    <p:sldId id="2085" r:id="rId70"/>
    <p:sldId id="1921" r:id="rId71"/>
    <p:sldId id="1927" r:id="rId72"/>
    <p:sldId id="1926" r:id="rId73"/>
    <p:sldId id="1945" r:id="rId74"/>
    <p:sldId id="2065" r:id="rId75"/>
    <p:sldId id="1932" r:id="rId76"/>
    <p:sldId id="1946" r:id="rId77"/>
    <p:sldId id="2087" r:id="rId78"/>
  </p:sldIdLst>
  <p:sldSz cx="9144000" cy="6858000" type="screen4x3"/>
  <p:notesSz cx="6858000" cy="9144000"/>
  <p:custDataLst>
    <p:tags r:id="rId8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orient="horz" pos="624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37"/>
    <p:restoredTop sz="94717"/>
  </p:normalViewPr>
  <p:slideViewPr>
    <p:cSldViewPr showGuides="1">
      <p:cViewPr>
        <p:scale>
          <a:sx n="129" d="100"/>
          <a:sy n="129" d="100"/>
        </p:scale>
        <p:origin x="920" y="320"/>
      </p:cViewPr>
      <p:guideLst>
        <p:guide orient="horz" pos="2016"/>
        <p:guide orient="horz" pos="62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04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theme" Target="theme/theme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handoutMaster" Target="handoutMasters/handout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61" Type="http://schemas.openxmlformats.org/officeDocument/2006/relationships/slide" Target="slides/slide58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9F2A61D-48B8-87AB-3D87-089EE11A03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61AD18B-0D5C-2812-8249-B5A1AA71631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3FBDDAB-84D4-16A7-EA8A-EE90230AA6B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8210B3A-D05C-2E15-85FB-FFC1174CFE0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D4320E7-91E6-4C45-8137-CA471928C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F90DABFC-EE28-2A69-5E94-18B077214F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01405B4-C58F-3089-B0E8-B4F94D9221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76FD715B-5F49-4E08-428F-02031368F74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4453B2BF-0CB4-36A4-BD4A-D1FC1AA92F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7A1FAFD8-C8B4-11D4-CB8D-AC4ACF4035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AE3FC381-2A1A-7674-4753-7598BE66DB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639F0A8-AF11-C245-B7BD-C18BB6A41E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2697F1DF-6C90-8EF8-8B6F-45ABF99E7A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C019640B-D7A1-23F3-1CE6-9B666C1981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0083" name="Rectangle 3">
            <a:extLst>
              <a:ext uri="{FF2B5EF4-FFF2-40B4-BE49-F238E27FC236}">
                <a16:creationId xmlns:a16="http://schemas.microsoft.com/office/drawing/2014/main" id="{FFAF8A28-71CC-4B66-FD8E-AED71D0DA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CB682-39B8-C8AB-BE60-16D753486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3A004517-9658-6239-2E87-1C8D395A7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27555065-3FBA-2183-4AA7-5615AB14A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7E26DD32-C7F1-FB95-6602-64EDA28C6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4300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43F91E36-6A6D-3EA2-9757-8347DB8975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31B7E7CA-66DC-EEA7-021B-DF3FE6CB4E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A2BC41D4-1DB2-7718-854E-0652856D5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0E456-C5EE-BB63-6E0A-B033A1AC5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15DE18D3-7529-EC33-AE30-9F4F05FB4E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FE4D3F32-7B67-43E6-713C-DFA602D396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B4612D48-23C2-0CCC-333C-8B7EDE4F3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54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C651E-4274-52C7-A944-06E62002A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E333556C-0E2B-257B-8941-B97686967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A3242F72-41D9-AE4A-314A-E50B99E659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A699F6E6-93D6-7FAF-5F6F-5A100BF91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272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544ED-74CB-D703-D10F-BCA400264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34253FCF-7F17-B1B5-712E-0B026CC6A1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16382539-16E4-95A4-981B-6C7397847C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D4EAAC33-DE08-2699-1BF3-0C97D7F1E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486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59F52-35F2-519F-7B34-663F72468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9F79EBCF-9ADF-F4DE-6055-5A30F8A1FE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64036E1A-C91D-E9FC-73D9-5B4420ED81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/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DFDAFFF5-6EBE-EC6D-A627-80FD717DDC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61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75A9C29A-56E4-A407-58CF-431A0C0BB1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1C14D0C3-F5DB-E510-D1D8-DCE33822C6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2078B34F-9E60-E367-30C5-534D45BB5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C5FCEC07-3DBD-2EEA-0749-8AA69E861E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E09E0D9B-865E-1D2C-9D50-C2EA3A95F4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3379" name="Rectangle 3">
            <a:extLst>
              <a:ext uri="{FF2B5EF4-FFF2-40B4-BE49-F238E27FC236}">
                <a16:creationId xmlns:a16="http://schemas.microsoft.com/office/drawing/2014/main" id="{66163CD1-91CD-CBA8-788B-ACB7F8F93B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8B9D683A-94ED-ECD8-FF95-C1EDA2E78D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B63F94F8-B3B1-C3BA-68F4-1C7B57833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3215C-8020-3873-C514-7A0467817E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CD9F7663-D6BA-706D-9C6A-39C1192B07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844D33E-6EB9-9951-B427-3D540B0F7C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2739" name="Rectangle 3">
            <a:extLst>
              <a:ext uri="{FF2B5EF4-FFF2-40B4-BE49-F238E27FC236}">
                <a16:creationId xmlns:a16="http://schemas.microsoft.com/office/drawing/2014/main" id="{B797F14A-2553-1B30-B9F9-2682FBD50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spcBef>
                <a:spcPct val="0"/>
              </a:spcBef>
              <a:buClr>
                <a:srgbClr val="76B743"/>
              </a:buClr>
              <a:buFont typeface="Times" charset="0"/>
              <a:buNone/>
              <a:defRPr/>
            </a:pPr>
            <a:endParaRPr lang="en-US" sz="1000">
              <a:latin typeface="Calibri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A746C081-7738-B7EC-0B7F-BDC25B8F0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9A6C9D9-9FFC-2D7C-F7BD-6931AB85B3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6CBDB9F8-DEA7-9C26-9124-3281DC0B8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3623711E-6E33-6DF9-5AF8-8A716DC249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82D11731-7AD9-8FC9-BAA1-147B3FD004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4787" name="Rectangle 3">
            <a:extLst>
              <a:ext uri="{FF2B5EF4-FFF2-40B4-BE49-F238E27FC236}">
                <a16:creationId xmlns:a16="http://schemas.microsoft.com/office/drawing/2014/main" id="{F5BA5E6E-6C75-7E8E-CABA-3AF23BAF3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A3A6ABED-2A69-6901-C640-7F2BC47E99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BA201877-7645-36DE-D12E-0087F28533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8275" name="Rectangle 3">
            <a:extLst>
              <a:ext uri="{FF2B5EF4-FFF2-40B4-BE49-F238E27FC236}">
                <a16:creationId xmlns:a16="http://schemas.microsoft.com/office/drawing/2014/main" id="{EC0E8EB7-6BE0-D235-3F80-BFC662212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C3617601-52FA-689B-47B5-F750FF9AC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7CF0D28-C3DD-E259-2A2E-172751C925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8883" name="Rectangle 3">
            <a:extLst>
              <a:ext uri="{FF2B5EF4-FFF2-40B4-BE49-F238E27FC236}">
                <a16:creationId xmlns:a16="http://schemas.microsoft.com/office/drawing/2014/main" id="{615DEF9C-7E57-78DD-EE29-70BBCF0A7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4C41CBCD-D17A-FFFD-EB49-AEFBB5CC67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ACBA10B6-A963-4E8A-50E9-2A8FFA006C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2371" name="Rectangle 3">
            <a:extLst>
              <a:ext uri="{FF2B5EF4-FFF2-40B4-BE49-F238E27FC236}">
                <a16:creationId xmlns:a16="http://schemas.microsoft.com/office/drawing/2014/main" id="{BE957FED-5B09-5015-5331-D3573B86C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000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CE465B85-0DA1-86BB-BBC7-F24D4299A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F787A66F-F30F-843A-FEC9-E1E430052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0931" name="Rectangle 3">
            <a:extLst>
              <a:ext uri="{FF2B5EF4-FFF2-40B4-BE49-F238E27FC236}">
                <a16:creationId xmlns:a16="http://schemas.microsoft.com/office/drawing/2014/main" id="{4B5F8222-15AA-A310-8F07-F2EC35DDAE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EE0AD0FB-8480-9BBF-9913-B1ABED2122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2B885B5D-3D15-F3E4-FB04-C97C825F3B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28035" name="Rectangle 3">
            <a:extLst>
              <a:ext uri="{FF2B5EF4-FFF2-40B4-BE49-F238E27FC236}">
                <a16:creationId xmlns:a16="http://schemas.microsoft.com/office/drawing/2014/main" id="{86DBE154-94C3-9DE6-E677-1A9AE98AE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8D9455A8-EF4B-C28D-E283-4E78E21903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FA86A2F-BF16-273F-7AF6-C55E8CF242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2979" name="Rectangle 3">
            <a:extLst>
              <a:ext uri="{FF2B5EF4-FFF2-40B4-BE49-F238E27FC236}">
                <a16:creationId xmlns:a16="http://schemas.microsoft.com/office/drawing/2014/main" id="{1F2E4B8F-FBD2-9072-645F-0B2D8B4B5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91EC4F0A-960D-3ACC-B066-7DA9BDA5BC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9ABFAC50-3A8A-EB1C-6823-5656C4AF5A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1699" name="Rectangle 3">
            <a:extLst>
              <a:ext uri="{FF2B5EF4-FFF2-40B4-BE49-F238E27FC236}">
                <a16:creationId xmlns:a16="http://schemas.microsoft.com/office/drawing/2014/main" id="{6108E277-79A9-34D8-6CAA-CE30D2FEB2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>
            <a:extLst>
              <a:ext uri="{FF2B5EF4-FFF2-40B4-BE49-F238E27FC236}">
                <a16:creationId xmlns:a16="http://schemas.microsoft.com/office/drawing/2014/main" id="{7A8D71E2-4820-5009-4C3E-BDDC589233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836FDED4-303D-2B11-1576-543CAC66E9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1699" name="Rectangle 3">
            <a:extLst>
              <a:ext uri="{FF2B5EF4-FFF2-40B4-BE49-F238E27FC236}">
                <a16:creationId xmlns:a16="http://schemas.microsoft.com/office/drawing/2014/main" id="{E690BDF0-F2C0-5B68-C518-28D0EF3766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>
            <a:extLst>
              <a:ext uri="{FF2B5EF4-FFF2-40B4-BE49-F238E27FC236}">
                <a16:creationId xmlns:a16="http://schemas.microsoft.com/office/drawing/2014/main" id="{AA1E5F44-3683-9C47-6F56-3C1508F99A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C888109A-25BE-0A11-C812-6BA2342B66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4419" name="Rectangle 3">
            <a:extLst>
              <a:ext uri="{FF2B5EF4-FFF2-40B4-BE49-F238E27FC236}">
                <a16:creationId xmlns:a16="http://schemas.microsoft.com/office/drawing/2014/main" id="{EF72EDBC-1546-ECB7-CDC9-5911DAF68D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900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2B0C5CA6-7EC2-65FF-3C83-38ACD7F2BA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47975F29-E14D-B860-DD0A-BE42103F02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2979" name="Rectangle 3">
            <a:extLst>
              <a:ext uri="{FF2B5EF4-FFF2-40B4-BE49-F238E27FC236}">
                <a16:creationId xmlns:a16="http://schemas.microsoft.com/office/drawing/2014/main" id="{BB099996-31A6-D0D4-98D5-EFBA9E363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>
            <a:extLst>
              <a:ext uri="{FF2B5EF4-FFF2-40B4-BE49-F238E27FC236}">
                <a16:creationId xmlns:a16="http://schemas.microsoft.com/office/drawing/2014/main" id="{C0212979-CAAB-893C-3D63-21CB044BF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074F077C-29A5-3514-6BFE-A6F19604C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6467" name="Rectangle 3">
            <a:extLst>
              <a:ext uri="{FF2B5EF4-FFF2-40B4-BE49-F238E27FC236}">
                <a16:creationId xmlns:a16="http://schemas.microsoft.com/office/drawing/2014/main" id="{CE652654-DE5E-8595-922D-B5372F0A8C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>
            <a:extLst>
              <a:ext uri="{FF2B5EF4-FFF2-40B4-BE49-F238E27FC236}">
                <a16:creationId xmlns:a16="http://schemas.microsoft.com/office/drawing/2014/main" id="{90995B8D-181F-1F7D-38CD-98290193F6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5CC010DC-BA0C-34D6-AF44-E7639BD9A4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7075" name="Rectangle 3">
            <a:extLst>
              <a:ext uri="{FF2B5EF4-FFF2-40B4-BE49-F238E27FC236}">
                <a16:creationId xmlns:a16="http://schemas.microsoft.com/office/drawing/2014/main" id="{18C23669-5AAA-252D-5BCD-5DF458BA63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F8E1C41D-0196-DAB1-EB0B-A0503CAA5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C166253B-E40B-2F41-3337-01AD9BB40F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2131" name="Rectangle 3">
            <a:extLst>
              <a:ext uri="{FF2B5EF4-FFF2-40B4-BE49-F238E27FC236}">
                <a16:creationId xmlns:a16="http://schemas.microsoft.com/office/drawing/2014/main" id="{E69FCDFA-27D2-D8B2-1BEC-FF18614F1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>
            <a:extLst>
              <a:ext uri="{FF2B5EF4-FFF2-40B4-BE49-F238E27FC236}">
                <a16:creationId xmlns:a16="http://schemas.microsoft.com/office/drawing/2014/main" id="{0B375BC6-88E7-EB29-F1D1-C9DF461716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C5C4899E-EBEF-AB53-E46B-1387F46236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3219" name="Rectangle 3">
            <a:extLst>
              <a:ext uri="{FF2B5EF4-FFF2-40B4-BE49-F238E27FC236}">
                <a16:creationId xmlns:a16="http://schemas.microsoft.com/office/drawing/2014/main" id="{994FE268-B183-BE80-F624-8627E54E4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AD2E04AE-CC42-595F-D8A7-B4B2742F60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8E1BD2CD-9DB3-121A-CEDF-70F9AA9A38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36227" name="Rectangle 3">
            <a:extLst>
              <a:ext uri="{FF2B5EF4-FFF2-40B4-BE49-F238E27FC236}">
                <a16:creationId xmlns:a16="http://schemas.microsoft.com/office/drawing/2014/main" id="{B8692A64-5217-C630-F722-91C32E531D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>
            <a:extLst>
              <a:ext uri="{FF2B5EF4-FFF2-40B4-BE49-F238E27FC236}">
                <a16:creationId xmlns:a16="http://schemas.microsoft.com/office/drawing/2014/main" id="{6E71ABA9-5B25-390C-DA2A-117A902C94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F0FD4892-FB88-F745-4FAC-86D6E49CFE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5267" name="Rectangle 3">
            <a:extLst>
              <a:ext uri="{FF2B5EF4-FFF2-40B4-BE49-F238E27FC236}">
                <a16:creationId xmlns:a16="http://schemas.microsoft.com/office/drawing/2014/main" id="{95AC779E-00F5-8F9F-A1F5-4983B8E846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E4F66C16-6518-6F3A-612E-28280E0028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E266E1D1-4814-2630-77EF-8FCBC76BEE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48515" name="Rectangle 3">
            <a:extLst>
              <a:ext uri="{FF2B5EF4-FFF2-40B4-BE49-F238E27FC236}">
                <a16:creationId xmlns:a16="http://schemas.microsoft.com/office/drawing/2014/main" id="{A7D0618D-0CAC-B249-D5C5-97DF380AF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7">
            <a:extLst>
              <a:ext uri="{FF2B5EF4-FFF2-40B4-BE49-F238E27FC236}">
                <a16:creationId xmlns:a16="http://schemas.microsoft.com/office/drawing/2014/main" id="{FBC0B0AA-6E6B-1AE9-A140-E4B38C1F6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4BCB3C89-5DD8-170A-48EE-DB3A456D05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9363" name="Rectangle 3">
            <a:extLst>
              <a:ext uri="{FF2B5EF4-FFF2-40B4-BE49-F238E27FC236}">
                <a16:creationId xmlns:a16="http://schemas.microsoft.com/office/drawing/2014/main" id="{8D23FD2F-9363-87C1-0A23-9F859D05F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26C2BB21-0035-2361-809C-CE5A24AD68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BCBF0934-EF6D-FA82-7673-359007BB4A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6707" name="Rectangle 3">
            <a:extLst>
              <a:ext uri="{FF2B5EF4-FFF2-40B4-BE49-F238E27FC236}">
                <a16:creationId xmlns:a16="http://schemas.microsoft.com/office/drawing/2014/main" id="{991AA1A3-4D61-A646-47E1-5501EF1D69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9785" tIns="44892" rIns="89785" bIns="44892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27407D5A-9175-EE51-7293-697624E0AB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6E936ACE-897C-EE6F-FF54-5EED65B64D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1411" name="Rectangle 3">
            <a:extLst>
              <a:ext uri="{FF2B5EF4-FFF2-40B4-BE49-F238E27FC236}">
                <a16:creationId xmlns:a16="http://schemas.microsoft.com/office/drawing/2014/main" id="{6094EE3F-3470-1261-EABF-6F8B958333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sz="1000">
              <a:solidFill>
                <a:schemeClr val="hlink"/>
              </a:solidFill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1CB21E1A-83D0-1E0F-0E31-1A59F4F21B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5DC62037-2C84-017F-14A5-270E7B2B03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44707" name="Rectangle 3">
            <a:extLst>
              <a:ext uri="{FF2B5EF4-FFF2-40B4-BE49-F238E27FC236}">
                <a16:creationId xmlns:a16="http://schemas.microsoft.com/office/drawing/2014/main" id="{CF0B33EE-6B63-5A03-70D7-45A76B354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3533430F-7159-4C0F-20B2-4F670FC343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6735EC01-676F-3C73-38A3-22F4E8670C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63459" name="Rectangle 3">
            <a:extLst>
              <a:ext uri="{FF2B5EF4-FFF2-40B4-BE49-F238E27FC236}">
                <a16:creationId xmlns:a16="http://schemas.microsoft.com/office/drawing/2014/main" id="{89D27D5F-9BC3-B77B-AE26-221D32B33D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11E0B389-7A71-B3FF-20DC-BA9B32DDA8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3B3E647F-9C75-E2E6-309C-CD64548426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58755" name="Rectangle 3">
            <a:extLst>
              <a:ext uri="{FF2B5EF4-FFF2-40B4-BE49-F238E27FC236}">
                <a16:creationId xmlns:a16="http://schemas.microsoft.com/office/drawing/2014/main" id="{D8CF1286-3E14-AF92-434A-850DE80892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>
            <a:extLst>
              <a:ext uri="{FF2B5EF4-FFF2-40B4-BE49-F238E27FC236}">
                <a16:creationId xmlns:a16="http://schemas.microsoft.com/office/drawing/2014/main" id="{02CB180E-27D1-3691-BFC6-6574A9B04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472F74D2-4F01-1F8F-DE49-090492B12A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01DB2A0F-687D-61B6-AAD9-46245E6EE7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B0E29B46-B17A-D5D2-75F6-3F6C702FF0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E6FEED3F-54B3-DFD1-4800-72C29A7B15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78FB1DD0-3444-E3BA-4B8D-A375F30BA4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sz="9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>
            <a:extLst>
              <a:ext uri="{FF2B5EF4-FFF2-40B4-BE49-F238E27FC236}">
                <a16:creationId xmlns:a16="http://schemas.microsoft.com/office/drawing/2014/main" id="{EBBC3475-1CD7-1F20-1040-C3811D4771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BC2221E4-FA56-AAD4-1D12-CD80136433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60803" name="Rectangle 3">
            <a:extLst>
              <a:ext uri="{FF2B5EF4-FFF2-40B4-BE49-F238E27FC236}">
                <a16:creationId xmlns:a16="http://schemas.microsoft.com/office/drawing/2014/main" id="{3AB90B98-91E9-6E7A-EC5B-5558704B5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>
            <a:extLst>
              <a:ext uri="{FF2B5EF4-FFF2-40B4-BE49-F238E27FC236}">
                <a16:creationId xmlns:a16="http://schemas.microsoft.com/office/drawing/2014/main" id="{2F329C2D-3051-F5B8-C411-A80CC95A6B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0594" name="Rectangle 2">
            <a:extLst>
              <a:ext uri="{FF2B5EF4-FFF2-40B4-BE49-F238E27FC236}">
                <a16:creationId xmlns:a16="http://schemas.microsoft.com/office/drawing/2014/main" id="{2C773BFA-B5BD-0923-D735-2413CD42D5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26F6B2A9-C6C3-2F60-1476-BA19C2F49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 sz="1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>
            <a:extLst>
              <a:ext uri="{FF2B5EF4-FFF2-40B4-BE49-F238E27FC236}">
                <a16:creationId xmlns:a16="http://schemas.microsoft.com/office/drawing/2014/main" id="{0EB17D20-CD0D-4683-A364-850490E60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E3EBEC58-D9D2-5C9E-A6E7-4B749C674D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66947" name="Rectangle 3">
            <a:extLst>
              <a:ext uri="{FF2B5EF4-FFF2-40B4-BE49-F238E27FC236}">
                <a16:creationId xmlns:a16="http://schemas.microsoft.com/office/drawing/2014/main" id="{85E4CC1B-8C0C-80CF-72F8-46593CA675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>
            <a:extLst>
              <a:ext uri="{FF2B5EF4-FFF2-40B4-BE49-F238E27FC236}">
                <a16:creationId xmlns:a16="http://schemas.microsoft.com/office/drawing/2014/main" id="{6F5FA02B-59EA-B8B3-96E7-54C83945FD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4690" name="Rectangle 2">
            <a:extLst>
              <a:ext uri="{FF2B5EF4-FFF2-40B4-BE49-F238E27FC236}">
                <a16:creationId xmlns:a16="http://schemas.microsoft.com/office/drawing/2014/main" id="{8B1A61A1-4442-C424-EC0E-F44235F565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64899" name="Rectangle 3">
            <a:extLst>
              <a:ext uri="{FF2B5EF4-FFF2-40B4-BE49-F238E27FC236}">
                <a16:creationId xmlns:a16="http://schemas.microsoft.com/office/drawing/2014/main" id="{041F2A57-6C9E-BBC7-EF2A-D736ADF4C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7">
            <a:extLst>
              <a:ext uri="{FF2B5EF4-FFF2-40B4-BE49-F238E27FC236}">
                <a16:creationId xmlns:a16="http://schemas.microsoft.com/office/drawing/2014/main" id="{39BEAC00-83D8-242E-1F5B-BC5439B6AF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F71421BA-19FE-0C4B-B056-DC779D95B0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7F86097B-DCAB-98AB-0818-5418DBB9ED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>
            <a:extLst>
              <a:ext uri="{FF2B5EF4-FFF2-40B4-BE49-F238E27FC236}">
                <a16:creationId xmlns:a16="http://schemas.microsoft.com/office/drawing/2014/main" id="{FA47D132-34AF-8724-F20D-A0A19B939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2FBD19C2-5DBA-EC30-5827-C36B3D820C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3699" name="Rectangle 3">
            <a:extLst>
              <a:ext uri="{FF2B5EF4-FFF2-40B4-BE49-F238E27FC236}">
                <a16:creationId xmlns:a16="http://schemas.microsoft.com/office/drawing/2014/main" id="{B68AEC36-84BC-6168-BB10-5BC5CA9CC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  <a:defRPr/>
            </a:pPr>
            <a:endParaRPr lang="en-US">
              <a:solidFill>
                <a:schemeClr val="hlink"/>
              </a:solidFill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74F0C528-74ED-2AA3-38AE-605149C5EC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DB692E6A-8145-94A1-F58D-81600A3F34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5139" name="Rectangle 3">
            <a:extLst>
              <a:ext uri="{FF2B5EF4-FFF2-40B4-BE49-F238E27FC236}">
                <a16:creationId xmlns:a16="http://schemas.microsoft.com/office/drawing/2014/main" id="{22E5567A-EDA7-3B11-18FF-EADA48D9A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>
            <a:extLst>
              <a:ext uri="{FF2B5EF4-FFF2-40B4-BE49-F238E27FC236}">
                <a16:creationId xmlns:a16="http://schemas.microsoft.com/office/drawing/2014/main" id="{DF7B8E3C-846F-5F01-379A-8A810F994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8EB8FD7B-9C72-56B0-8AEA-BE8FE578D3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3091" name="Rectangle 3">
            <a:extLst>
              <a:ext uri="{FF2B5EF4-FFF2-40B4-BE49-F238E27FC236}">
                <a16:creationId xmlns:a16="http://schemas.microsoft.com/office/drawing/2014/main" id="{B38AE441-DA65-CE4B-3C42-D10A6B5AB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>
            <a:extLst>
              <a:ext uri="{FF2B5EF4-FFF2-40B4-BE49-F238E27FC236}">
                <a16:creationId xmlns:a16="http://schemas.microsoft.com/office/drawing/2014/main" id="{6E0A05A4-12B9-C82D-D707-009E1075B7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7A178487-890F-85B2-BFE7-44E5AE6388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71043" name="Rectangle 3">
            <a:extLst>
              <a:ext uri="{FF2B5EF4-FFF2-40B4-BE49-F238E27FC236}">
                <a16:creationId xmlns:a16="http://schemas.microsoft.com/office/drawing/2014/main" id="{79FF575F-9A61-E18C-E06E-2A6962759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>
            <a:extLst>
              <a:ext uri="{FF2B5EF4-FFF2-40B4-BE49-F238E27FC236}">
                <a16:creationId xmlns:a16="http://schemas.microsoft.com/office/drawing/2014/main" id="{7400B26C-7AA2-F250-D26F-559498C0B4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78E7A20B-D4DD-08EE-754B-ADC19EA897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41AB1E2A-1042-CC9C-B089-0A1268F15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>
            <a:extLst>
              <a:ext uri="{FF2B5EF4-FFF2-40B4-BE49-F238E27FC236}">
                <a16:creationId xmlns:a16="http://schemas.microsoft.com/office/drawing/2014/main" id="{EE74BDE6-DB86-11CF-1DAE-2CCD52FA15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7E9691C2-5B47-7041-809F-4C84F647ED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3747" name="Rectangle 3">
            <a:extLst>
              <a:ext uri="{FF2B5EF4-FFF2-40B4-BE49-F238E27FC236}">
                <a16:creationId xmlns:a16="http://schemas.microsoft.com/office/drawing/2014/main" id="{03CC9487-2BFC-8FD4-4651-727F8338C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spcBef>
                <a:spcPct val="25000"/>
              </a:spcBef>
              <a:buSzPct val="105000"/>
              <a:buFont typeface="Times" charset="0"/>
              <a:buNone/>
              <a:defRPr/>
            </a:pPr>
            <a:endParaRPr lang="en-US" sz="1000" dirty="0"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>
            <a:extLst>
              <a:ext uri="{FF2B5EF4-FFF2-40B4-BE49-F238E27FC236}">
                <a16:creationId xmlns:a16="http://schemas.microsoft.com/office/drawing/2014/main" id="{816C036D-496A-FF91-02F0-90AB7F2C6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1074" name="Rectangle 2">
            <a:extLst>
              <a:ext uri="{FF2B5EF4-FFF2-40B4-BE49-F238E27FC236}">
                <a16:creationId xmlns:a16="http://schemas.microsoft.com/office/drawing/2014/main" id="{A4B158AE-7C71-B38C-831F-03475CE3EF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49891" name="Rectangle 3">
            <a:extLst>
              <a:ext uri="{FF2B5EF4-FFF2-40B4-BE49-F238E27FC236}">
                <a16:creationId xmlns:a16="http://schemas.microsoft.com/office/drawing/2014/main" id="{CC6E0EE3-7F80-6FC9-94E8-FDE2D402D1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>
            <a:extLst>
              <a:ext uri="{FF2B5EF4-FFF2-40B4-BE49-F238E27FC236}">
                <a16:creationId xmlns:a16="http://schemas.microsoft.com/office/drawing/2014/main" id="{3F1E3B0B-F9FC-90EA-108E-E181D86BA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D5E107EC-2AB4-2140-3959-0BB97A8942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6035" name="Rectangle 3">
            <a:extLst>
              <a:ext uri="{FF2B5EF4-FFF2-40B4-BE49-F238E27FC236}">
                <a16:creationId xmlns:a16="http://schemas.microsoft.com/office/drawing/2014/main" id="{4138FA27-900E-A2B2-BBC3-2C42643BD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>
            <a:extLst>
              <a:ext uri="{FF2B5EF4-FFF2-40B4-BE49-F238E27FC236}">
                <a16:creationId xmlns:a16="http://schemas.microsoft.com/office/drawing/2014/main" id="{5EFC7E21-0922-D7A4-721E-69D594C0E8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5170" name="Rectangle 2">
            <a:extLst>
              <a:ext uri="{FF2B5EF4-FFF2-40B4-BE49-F238E27FC236}">
                <a16:creationId xmlns:a16="http://schemas.microsoft.com/office/drawing/2014/main" id="{1A843A37-7C72-4B0D-02BA-D7FD705DBA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58083" name="Rectangle 3">
            <a:extLst>
              <a:ext uri="{FF2B5EF4-FFF2-40B4-BE49-F238E27FC236}">
                <a16:creationId xmlns:a16="http://schemas.microsoft.com/office/drawing/2014/main" id="{37CCC201-70D7-54F9-B268-F937597FD5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>
            <a:extLst>
              <a:ext uri="{FF2B5EF4-FFF2-40B4-BE49-F238E27FC236}">
                <a16:creationId xmlns:a16="http://schemas.microsoft.com/office/drawing/2014/main" id="{5E417437-C3D5-17B9-E484-F03802484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26E6509F-70BB-D1DA-309F-B435B89C55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424F1B0D-2DF1-AC85-E74F-87DA92481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7">
            <a:extLst>
              <a:ext uri="{FF2B5EF4-FFF2-40B4-BE49-F238E27FC236}">
                <a16:creationId xmlns:a16="http://schemas.microsoft.com/office/drawing/2014/main" id="{3F2AF0FB-61F5-6DCC-7E9E-9438D7D723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9266" name="Rectangle 2">
            <a:extLst>
              <a:ext uri="{FF2B5EF4-FFF2-40B4-BE49-F238E27FC236}">
                <a16:creationId xmlns:a16="http://schemas.microsoft.com/office/drawing/2014/main" id="{F4D3FC51-79EA-7333-83F1-E100CF7B3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6275" name="Rectangle 3">
            <a:extLst>
              <a:ext uri="{FF2B5EF4-FFF2-40B4-BE49-F238E27FC236}">
                <a16:creationId xmlns:a16="http://schemas.microsoft.com/office/drawing/2014/main" id="{00FF19FB-BFC7-3B34-1BBC-5D395A891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872500"/>
              </a:solidFill>
              <a:latin typeface="Helvetic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7">
            <a:extLst>
              <a:ext uri="{FF2B5EF4-FFF2-40B4-BE49-F238E27FC236}">
                <a16:creationId xmlns:a16="http://schemas.microsoft.com/office/drawing/2014/main" id="{59562542-0FD8-103E-3189-3F03F4D934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294B179A-1613-9316-DA92-42008D8515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5483092D-3789-555A-1539-1CC5F4ADB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7">
            <a:extLst>
              <a:ext uri="{FF2B5EF4-FFF2-40B4-BE49-F238E27FC236}">
                <a16:creationId xmlns:a16="http://schemas.microsoft.com/office/drawing/2014/main" id="{6583159E-5696-4C22-6C2B-E7BBB3EBCE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D4F0920F-6A0E-866C-4059-0F401532C5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70371" name="Rectangle 3">
            <a:extLst>
              <a:ext uri="{FF2B5EF4-FFF2-40B4-BE49-F238E27FC236}">
                <a16:creationId xmlns:a16="http://schemas.microsoft.com/office/drawing/2014/main" id="{2B287301-EA57-7AE0-A617-C234F74EEC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7">
            <a:extLst>
              <a:ext uri="{FF2B5EF4-FFF2-40B4-BE49-F238E27FC236}">
                <a16:creationId xmlns:a16="http://schemas.microsoft.com/office/drawing/2014/main" id="{C4726229-3837-C950-489E-1A6702531E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5410" name="Rectangle 2">
            <a:extLst>
              <a:ext uri="{FF2B5EF4-FFF2-40B4-BE49-F238E27FC236}">
                <a16:creationId xmlns:a16="http://schemas.microsoft.com/office/drawing/2014/main" id="{020479DE-3D1A-ECA3-86E6-1E1D62362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3F64DEE8-3E1A-F561-8ECB-D9E48D3891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7">
            <a:extLst>
              <a:ext uri="{FF2B5EF4-FFF2-40B4-BE49-F238E27FC236}">
                <a16:creationId xmlns:a16="http://schemas.microsoft.com/office/drawing/2014/main" id="{B5733DC5-1A1F-163F-1522-528FAED6BD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7458" name="Rectangle 2">
            <a:extLst>
              <a:ext uri="{FF2B5EF4-FFF2-40B4-BE49-F238E27FC236}">
                <a16:creationId xmlns:a16="http://schemas.microsoft.com/office/drawing/2014/main" id="{AEF4F275-4731-C2BB-D10E-4998C818D7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78563" name="Rectangle 3">
            <a:extLst>
              <a:ext uri="{FF2B5EF4-FFF2-40B4-BE49-F238E27FC236}">
                <a16:creationId xmlns:a16="http://schemas.microsoft.com/office/drawing/2014/main" id="{61E13C8D-05A9-28E1-981B-3C0EA6317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7">
            <a:extLst>
              <a:ext uri="{FF2B5EF4-FFF2-40B4-BE49-F238E27FC236}">
                <a16:creationId xmlns:a16="http://schemas.microsoft.com/office/drawing/2014/main" id="{53FE6D78-5F4A-E332-63B9-C3BE03E3DC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9506" name="Rectangle 2">
            <a:extLst>
              <a:ext uri="{FF2B5EF4-FFF2-40B4-BE49-F238E27FC236}">
                <a16:creationId xmlns:a16="http://schemas.microsoft.com/office/drawing/2014/main" id="{62C599A1-ACB0-8275-6A21-2F57B36C1A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35715" name="Rectangle 3">
            <a:extLst>
              <a:ext uri="{FF2B5EF4-FFF2-40B4-BE49-F238E27FC236}">
                <a16:creationId xmlns:a16="http://schemas.microsoft.com/office/drawing/2014/main" id="{9FDD73BB-E15A-6BB4-2704-3A78128FC4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7">
            <a:extLst>
              <a:ext uri="{FF2B5EF4-FFF2-40B4-BE49-F238E27FC236}">
                <a16:creationId xmlns:a16="http://schemas.microsoft.com/office/drawing/2014/main" id="{B029CD6D-DD5E-4A7E-D35B-BDFDCDF82B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1554" name="Rectangle 2">
            <a:extLst>
              <a:ext uri="{FF2B5EF4-FFF2-40B4-BE49-F238E27FC236}">
                <a16:creationId xmlns:a16="http://schemas.microsoft.com/office/drawing/2014/main" id="{150390E2-4835-66C1-A229-6FD6166107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476BBC7D-355D-90F9-15A0-4F8E47681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>
            <a:extLst>
              <a:ext uri="{FF2B5EF4-FFF2-40B4-BE49-F238E27FC236}">
                <a16:creationId xmlns:a16="http://schemas.microsoft.com/office/drawing/2014/main" id="{D6B4C049-75CC-E80D-FB77-6E74EE201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02" name="Rectangle 2">
            <a:extLst>
              <a:ext uri="{FF2B5EF4-FFF2-40B4-BE49-F238E27FC236}">
                <a16:creationId xmlns:a16="http://schemas.microsoft.com/office/drawing/2014/main" id="{749AD4F6-E737-8F0A-7D57-BC46666DF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13379" name="Rectangle 3">
            <a:extLst>
              <a:ext uri="{FF2B5EF4-FFF2-40B4-BE49-F238E27FC236}">
                <a16:creationId xmlns:a16="http://schemas.microsoft.com/office/drawing/2014/main" id="{962FB3C4-B864-FDB8-9B2D-6EF1842F7B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7">
            <a:extLst>
              <a:ext uri="{FF2B5EF4-FFF2-40B4-BE49-F238E27FC236}">
                <a16:creationId xmlns:a16="http://schemas.microsoft.com/office/drawing/2014/main" id="{6052B7CB-1F70-30ED-E205-6BD9A0A54B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3B3B28C6-A2D6-3B38-F64B-0BF406CF46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07235" name="Rectangle 3">
            <a:extLst>
              <a:ext uri="{FF2B5EF4-FFF2-40B4-BE49-F238E27FC236}">
                <a16:creationId xmlns:a16="http://schemas.microsoft.com/office/drawing/2014/main" id="{7CB42FF8-5F88-D832-B306-155A3298D2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7">
            <a:extLst>
              <a:ext uri="{FF2B5EF4-FFF2-40B4-BE49-F238E27FC236}">
                <a16:creationId xmlns:a16="http://schemas.microsoft.com/office/drawing/2014/main" id="{66CE9890-3DDE-1675-7DA5-A9F5DA3D2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7698" name="Rectangle 2">
            <a:extLst>
              <a:ext uri="{FF2B5EF4-FFF2-40B4-BE49-F238E27FC236}">
                <a16:creationId xmlns:a16="http://schemas.microsoft.com/office/drawing/2014/main" id="{6DECDA08-364A-6902-1C49-FDBDB6BDE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09283" name="Rectangle 3">
            <a:extLst>
              <a:ext uri="{FF2B5EF4-FFF2-40B4-BE49-F238E27FC236}">
                <a16:creationId xmlns:a16="http://schemas.microsoft.com/office/drawing/2014/main" id="{6EA68446-192F-826A-6936-11E70DA049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7">
            <a:extLst>
              <a:ext uri="{FF2B5EF4-FFF2-40B4-BE49-F238E27FC236}">
                <a16:creationId xmlns:a16="http://schemas.microsoft.com/office/drawing/2014/main" id="{164AB63B-70A1-1E67-6733-680FBA52E3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9746" name="Rectangle 2">
            <a:extLst>
              <a:ext uri="{FF2B5EF4-FFF2-40B4-BE49-F238E27FC236}">
                <a16:creationId xmlns:a16="http://schemas.microsoft.com/office/drawing/2014/main" id="{9F07BBE2-866E-A41D-BA00-5551A06F34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961C0700-AA62-586C-B684-9303B57D7B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7">
            <a:extLst>
              <a:ext uri="{FF2B5EF4-FFF2-40B4-BE49-F238E27FC236}">
                <a16:creationId xmlns:a16="http://schemas.microsoft.com/office/drawing/2014/main" id="{85F4AF95-DCFD-0E65-E71A-265CC65692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8002819B-7EC6-2126-D675-C42BAE9526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15427" name="Rectangle 3">
            <a:extLst>
              <a:ext uri="{FF2B5EF4-FFF2-40B4-BE49-F238E27FC236}">
                <a16:creationId xmlns:a16="http://schemas.microsoft.com/office/drawing/2014/main" id="{A61C2014-3AF3-D2F3-EB8E-BF65E0D8F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7">
            <a:extLst>
              <a:ext uri="{FF2B5EF4-FFF2-40B4-BE49-F238E27FC236}">
                <a16:creationId xmlns:a16="http://schemas.microsoft.com/office/drawing/2014/main" id="{888F096F-4724-CCFB-D0EB-21B8343D1B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C7964812-2A55-D22F-2725-EAB12C7750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21571" name="Rectangle 3">
            <a:extLst>
              <a:ext uri="{FF2B5EF4-FFF2-40B4-BE49-F238E27FC236}">
                <a16:creationId xmlns:a16="http://schemas.microsoft.com/office/drawing/2014/main" id="{B5A52195-681F-5F26-6C37-AF48DEFA6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7">
            <a:extLst>
              <a:ext uri="{FF2B5EF4-FFF2-40B4-BE49-F238E27FC236}">
                <a16:creationId xmlns:a16="http://schemas.microsoft.com/office/drawing/2014/main" id="{688A72F8-BD68-6170-3816-EA1DA40226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4888615F-56ED-7BE1-95FC-5EEC0E68B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62179" name="Rectangle 3">
            <a:extLst>
              <a:ext uri="{FF2B5EF4-FFF2-40B4-BE49-F238E27FC236}">
                <a16:creationId xmlns:a16="http://schemas.microsoft.com/office/drawing/2014/main" id="{45DEE232-30E4-F98D-6F0A-219D537BE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7">
            <a:extLst>
              <a:ext uri="{FF2B5EF4-FFF2-40B4-BE49-F238E27FC236}">
                <a16:creationId xmlns:a16="http://schemas.microsoft.com/office/drawing/2014/main" id="{243996EF-A0E2-9F88-619D-3E0EA7E3D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7938" name="Rectangle 2">
            <a:extLst>
              <a:ext uri="{FF2B5EF4-FFF2-40B4-BE49-F238E27FC236}">
                <a16:creationId xmlns:a16="http://schemas.microsoft.com/office/drawing/2014/main" id="{956ABB5F-ED91-C84A-4961-6E2EA685E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39971" name="Rectangle 3">
            <a:extLst>
              <a:ext uri="{FF2B5EF4-FFF2-40B4-BE49-F238E27FC236}">
                <a16:creationId xmlns:a16="http://schemas.microsoft.com/office/drawing/2014/main" id="{ABCB8C0E-A3DE-554C-1037-E324AD2E7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spcBef>
                <a:spcPct val="25000"/>
              </a:spcBef>
              <a:buSzPct val="105000"/>
              <a:buFont typeface="Times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7">
            <a:extLst>
              <a:ext uri="{FF2B5EF4-FFF2-40B4-BE49-F238E27FC236}">
                <a16:creationId xmlns:a16="http://schemas.microsoft.com/office/drawing/2014/main" id="{4CDB34A3-5CE9-7356-C137-C4333D088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9986" name="Rectangle 2">
            <a:extLst>
              <a:ext uri="{FF2B5EF4-FFF2-40B4-BE49-F238E27FC236}">
                <a16:creationId xmlns:a16="http://schemas.microsoft.com/office/drawing/2014/main" id="{68656071-3914-1AA5-EEFF-435AC9E31F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2259" name="Rectangle 3">
            <a:extLst>
              <a:ext uri="{FF2B5EF4-FFF2-40B4-BE49-F238E27FC236}">
                <a16:creationId xmlns:a16="http://schemas.microsoft.com/office/drawing/2014/main" id="{67990806-C85C-1E58-7A84-2193621B2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7">
            <a:extLst>
              <a:ext uri="{FF2B5EF4-FFF2-40B4-BE49-F238E27FC236}">
                <a16:creationId xmlns:a16="http://schemas.microsoft.com/office/drawing/2014/main" id="{82A6DC39-A943-A207-6A84-75517F8404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2034" name="Rectangle 2">
            <a:extLst>
              <a:ext uri="{FF2B5EF4-FFF2-40B4-BE49-F238E27FC236}">
                <a16:creationId xmlns:a16="http://schemas.microsoft.com/office/drawing/2014/main" id="{02E26F9B-324E-F58B-F116-F811BC3BD2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50211" name="Rectangle 3">
            <a:extLst>
              <a:ext uri="{FF2B5EF4-FFF2-40B4-BE49-F238E27FC236}">
                <a16:creationId xmlns:a16="http://schemas.microsoft.com/office/drawing/2014/main" id="{3BF4053F-E982-6090-C2A3-CC5D1F17D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7">
            <a:extLst>
              <a:ext uri="{FF2B5EF4-FFF2-40B4-BE49-F238E27FC236}">
                <a16:creationId xmlns:a16="http://schemas.microsoft.com/office/drawing/2014/main" id="{BF5A61E3-DFFC-B531-19BB-F00618D5C5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4082" name="Rectangle 2">
            <a:extLst>
              <a:ext uri="{FF2B5EF4-FFF2-40B4-BE49-F238E27FC236}">
                <a16:creationId xmlns:a16="http://schemas.microsoft.com/office/drawing/2014/main" id="{B5A6B4D8-9FFE-5739-28B7-46F05EA3E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9123" name="Rectangle 3">
            <a:extLst>
              <a:ext uri="{FF2B5EF4-FFF2-40B4-BE49-F238E27FC236}">
                <a16:creationId xmlns:a16="http://schemas.microsoft.com/office/drawing/2014/main" id="{39B2EAC5-3EC9-C2E4-1392-C597560EC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7">
            <a:extLst>
              <a:ext uri="{FF2B5EF4-FFF2-40B4-BE49-F238E27FC236}">
                <a16:creationId xmlns:a16="http://schemas.microsoft.com/office/drawing/2014/main" id="{1D8D7849-E43A-5CF8-9473-C62B56980A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6130" name="Rectangle 2">
            <a:extLst>
              <a:ext uri="{FF2B5EF4-FFF2-40B4-BE49-F238E27FC236}">
                <a16:creationId xmlns:a16="http://schemas.microsoft.com/office/drawing/2014/main" id="{C4C507B7-6FF9-FE16-723F-337A8D1C44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32835" name="Rectangle 3">
            <a:extLst>
              <a:ext uri="{FF2B5EF4-FFF2-40B4-BE49-F238E27FC236}">
                <a16:creationId xmlns:a16="http://schemas.microsoft.com/office/drawing/2014/main" id="{9DFD6CAE-1BB7-73D9-EDF1-D1CA9019A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7">
            <a:extLst>
              <a:ext uri="{FF2B5EF4-FFF2-40B4-BE49-F238E27FC236}">
                <a16:creationId xmlns:a16="http://schemas.microsoft.com/office/drawing/2014/main" id="{1DB80469-CF6A-CE71-1BF1-C7ED316F4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8178" name="Rectangle 2">
            <a:extLst>
              <a:ext uri="{FF2B5EF4-FFF2-40B4-BE49-F238E27FC236}">
                <a16:creationId xmlns:a16="http://schemas.microsoft.com/office/drawing/2014/main" id="{0B365561-4234-D6C4-898D-F656A867B8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62499" name="Rectangle 3">
            <a:extLst>
              <a:ext uri="{FF2B5EF4-FFF2-40B4-BE49-F238E27FC236}">
                <a16:creationId xmlns:a16="http://schemas.microsoft.com/office/drawing/2014/main" id="{6328BBDD-DEE2-25F8-BE9E-FF78CF147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7">
            <a:extLst>
              <a:ext uri="{FF2B5EF4-FFF2-40B4-BE49-F238E27FC236}">
                <a16:creationId xmlns:a16="http://schemas.microsoft.com/office/drawing/2014/main" id="{4F8A0A0D-9567-5728-EE67-5508D0DDD4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590941A8-1F60-D001-963A-52F361EBCE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91171" name="Rectangle 3">
            <a:extLst>
              <a:ext uri="{FF2B5EF4-FFF2-40B4-BE49-F238E27FC236}">
                <a16:creationId xmlns:a16="http://schemas.microsoft.com/office/drawing/2014/main" id="{A6180E87-A373-69CB-3E96-BD8D76C0E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pPr>
              <a:buSzPct val="105000"/>
              <a:buFont typeface="Times" charset="0"/>
              <a:buNone/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7">
            <a:extLst>
              <a:ext uri="{FF2B5EF4-FFF2-40B4-BE49-F238E27FC236}">
                <a16:creationId xmlns:a16="http://schemas.microsoft.com/office/drawing/2014/main" id="{02329D9A-41F6-1322-C3D2-E7C1521017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4322" name="Rectangle 2">
            <a:extLst>
              <a:ext uri="{FF2B5EF4-FFF2-40B4-BE49-F238E27FC236}">
                <a16:creationId xmlns:a16="http://schemas.microsoft.com/office/drawing/2014/main" id="{7C330F96-F015-2517-E2BF-706336A7C8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48163" name="Rectangle 3">
            <a:extLst>
              <a:ext uri="{FF2B5EF4-FFF2-40B4-BE49-F238E27FC236}">
                <a16:creationId xmlns:a16="http://schemas.microsoft.com/office/drawing/2014/main" id="{C7FFBFCC-429A-0551-8DFF-6FF4E9A2ED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77D996-6E68-687D-211D-687A9C58E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63E2ADF-58FD-8D83-AAAF-57841FA6E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1B3684-D7F3-4C20-AED3-388C14B2F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B1EFB-F922-9943-AA4A-3903ECD045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767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667E39-13C8-3694-87DA-79A2EA16C8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A2AAE0F-3DA5-FD70-0A9A-99EC150182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9B4CFC-59C8-C869-B5F6-4ED030B03E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FF25F-3AB8-8641-AB76-BB49B3E48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1842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931AFB-3EEC-573E-7CF4-EA09131CFE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8C900A-F997-619E-A9A7-CEBC70F45F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AA9DC2-0A26-1ABA-7F26-21C100E3F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8ADE3-8ADD-554E-9B31-6DF8EE980C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5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21DC16-C35C-1F5B-E5C0-D6722ED2D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09B63-9D76-DB07-DBCB-DC343A7DEE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FA6561-FD6A-686F-7CCC-529297EAC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C58189-21DF-3040-A7CA-11FE96355E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817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413FB2E-F535-515E-02CF-5205558182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ECA9DF-25A4-AEDC-CF2D-EB26C14CE0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C1B5AA4-01ED-1FA9-9018-4A801B5195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C724E-370F-A147-955D-C29EDF5C44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153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A681934-BFCE-935E-88BD-6152E67D94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7AE5911-069B-0576-1123-7EF9C2F0DC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D166A59-CD61-91D3-E247-36E2ED8C41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A9560-AD40-3A46-A07A-A51848F030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921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85B893-0F6D-2BC4-06CE-F2CD7FB293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B8FFA77-0374-1C19-77BD-1864FB079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7962B38-1D21-F790-577C-4CFD611033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C8E41-0A9D-9A46-859B-94E04720D5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905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D99D40-1420-0AC5-165D-8062F5F9C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6B0FCA-F1C0-52F7-78EF-0AA7637353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68E5A4-B12F-4DC9-837B-0D605FFD86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6B8A8-4711-EA4A-A445-664BAC2BDB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9023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CC7AC3-2DA3-F68C-4970-85B7B4D17D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6E1160-3DA5-C588-05A1-916E48EE44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DDE567-ACC7-E1A8-A281-5089A296E5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9B783-25B0-1447-8E0E-068DF05C89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533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179CA2-5386-43BD-93C4-1C8D427A4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1E85BE-9735-A534-5D30-E364BA70EA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221C6C-9362-CAAC-E3B0-90797A48A4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AF3DD-A55B-4044-B409-AC8FC5FB8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108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171A28-190A-0152-E274-27E7933075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17E11D-6CC7-7AB0-4C5B-DDD3ADD256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7912BA-1A23-460C-6AA7-B0D410EFCD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7571E-87D1-6149-A0C0-E652EDA18D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70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A36012-D47C-8068-F63E-6B01D996AE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BFED18-20DB-4D22-6168-81D33BDC05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4FF709-E4BE-C4F5-9E05-82626670B3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81BDD-D863-904F-97EC-9E1ABC75F1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7538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BF6046-FE79-CD0C-A476-4D8E1C355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71C1C7-2A8E-CFE3-F22C-210764C645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366E6A-75A7-AA23-4754-8695AA4B04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BBDB00-4CBD-0B43-BCFD-AFD4FE4384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13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08F309-C191-F71E-F159-D4BA60D7F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8250E5-EA2B-BC01-7346-E84E8C634F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849712-3C28-9216-B89B-513E01FB5C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FFD-CE23-A94E-B3EE-03EE918C36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898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4939E1-96C1-F24A-9E8E-85D23C5349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470910-D2FB-010E-F914-8D352E4D42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35DBE5-D4DA-5F66-045B-F0BD73890C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B09EE-A210-7B4E-AFBB-EDD2E44828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005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C1E937-D3ED-DB53-36E9-703C257A3B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D8C82B7-F9EE-B0B9-CCB1-D4EBB28C12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F600E0-7E36-9C17-9403-9E7336F6DE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98663-1817-7942-BA14-C8195B33E6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859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8997331-B712-5769-FD50-D4F1F75446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920705-5DF5-02C4-69F4-E00ED5099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5937F7-EFCF-5982-B45E-B34FCD09F9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49686-8C10-ED41-B2E4-E016128ADB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019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9C9767E-680C-3232-41D7-7E578251DE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6772A47-E62B-3A5B-E583-61102B9674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3D949CD-BA5D-2CD6-FC98-ACB4373B10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EB227-BD53-2840-A496-12D5A3536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917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E21EBD-4743-194D-D868-06AB95FB3F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361FE5-D39E-A0C9-F4FC-A8237A8ED9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190186-FDB3-76F0-0E84-4C5DD875E4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078D2-82AE-3946-BAA0-E4CEE84F3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688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EDCAE3-5665-2DC9-0FA0-7656737E75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E5FE83-52FD-1EE4-E382-A1729B5ECC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F3663-7000-428D-B22D-59E1D17C3A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30DC2-2BF1-8141-A604-3D3F40360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8969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CD882D-5E84-C46E-D822-DAB318A047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0A0E85-DE6E-78C9-B38C-E263B1D15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D7A545-25FA-62F3-C233-7C494B6C2C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2D481-8E48-984D-BDA2-5BAB2F4C58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987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DDD55-90B4-ACB5-A9FC-AB185131A3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7985B9-F4F0-8182-F132-FD94A91A99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21D15F-FED5-C31F-DADF-6EFCA6C6BE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5A27D1-AC5E-4A44-924E-55890D7318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1082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30EDD-47B3-F904-CBF6-F78C8928F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94489634-67B5-9145-A035-175F15363726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79C14-2D30-2AA3-B812-E1C590DBB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6D8ED1-8BB3-8F3A-225D-46C6AC2B1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F150066C-EE6D-EA4E-A707-2BADCB5E4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7703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D8FAE-B9B1-41A1-DE6C-4DC4A50E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8B233336-99C2-A143-932A-FD1E0251E921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F0860-5291-8132-3904-E0764848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8997C-42EF-3AB5-8729-277E7FE4E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E2E6FC6D-C7D5-E94D-BF1E-B0E01B6FDD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7869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03EEA-D891-F819-2192-B662226954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501F7FA7-A0BE-4540-BE7D-0768C4E9B5EB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765FA-0E8F-EC6A-6322-F6EFA56A2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1B562-AE00-A0C1-20B9-12AD1269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F9F259B0-B259-6942-B1DC-6C9FCB6E60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2741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16B54-94D3-8DFE-DEC1-E74A5851C5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68D9D93C-D067-8843-A33F-A66D2339DFDB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40F417-7F92-DEF5-7104-505E6995D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9708E-5915-B242-C140-F993C6C0F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4DCD542A-C692-244A-BF8A-7AB775EA3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267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1BAEC0-88D3-C330-9F18-129E92E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D9A210B3-6773-AD4A-B8A5-54774F501755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4A0DDB-1349-FFCA-A1E2-08ED6CA3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E380AB-9BE7-812B-9072-18CC52633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1951DE0A-451A-1648-9D71-DDB90517D4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5793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76447C-DDE1-A8EB-3788-1E45ED75F4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D9EFA831-EF27-8440-B075-CDB04250E67E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6B5AA9-5B66-08BC-4B08-D5432692E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E73C0-BC75-D9E6-40F4-9CCD9E24A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7629F73B-E482-BA44-B85A-9E41C501F5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29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FB8FB8-3935-2AA5-2C59-D250E1D02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0D207B3A-C305-044A-ABB1-DA7CE89B6CD6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53AF60-E17F-0800-7B67-360A5417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51D12E-1F83-4ECC-074D-497BBB6CB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37EA2944-EEF1-034A-B330-C1EAD39D04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43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D5980-886A-B70F-8040-8106A9F0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537495FB-8115-C14D-A269-8723F826E5C1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BEB8D-B948-1145-C7FF-D89384E32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B2B8C-887B-48F0-B734-4EBA9A76D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692821D9-CA29-A048-BC72-FA9B19C44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5220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D73794-E4CB-42C6-7E03-05905220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44F57E81-5704-E743-B411-31197A50DFD8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97E67-C5D1-92BA-F6E8-A0588984D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FC176-DC87-B764-A323-26C1C143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D4088437-5A1D-1D4E-AF1E-703D06EC42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6007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C59D3-1735-1C78-4401-A5487EA5F7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3E15ADEE-2FC0-B449-A3B4-F0FBF4AEA6DB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3FEE4-9EE7-07DD-43D0-99EA7F3CC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63E05-A84A-A8AD-ABC8-B1D9497D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B50365AC-4363-BF4B-A205-4968939007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7477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20B83-9569-96EC-6637-07613CA2C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fld id="{E42ED646-5E8C-9646-8CD4-A107AC2FDF29}" type="datetimeFigureOut">
              <a:rPr lang="en-US"/>
              <a:pPr>
                <a:defRPr/>
              </a:pPr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C76A-6EE9-A349-4D66-ECDCAF3A0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E7862-4DE4-C91A-92BF-ACDEC9B7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FontTx/>
              <a:buChar char="•"/>
              <a:defRPr smtClean="0"/>
            </a:lvl1pPr>
          </a:lstStyle>
          <a:p>
            <a:pPr>
              <a:defRPr/>
            </a:pPr>
            <a:fld id="{21B25B04-7CC3-8240-A470-E4D2CE9DD4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33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6EEDD1B-E64D-3B35-C0BF-E27800407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0C7BB7-4499-0A58-DB36-17C8B465E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1F24AEBF-BE97-4F39-013E-5F3FFF8BE3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AA68B9BC-167A-2698-EAEC-5016EE7AAF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7FC77448-F65C-3697-C5C0-82537B15A9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BC00904-0CBB-E545-821A-2461F0927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56900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1F01690-D6D1-9744-8000-7603B4A4EF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3F4C147-925C-F248-DD2C-81FFE6C0E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B2BA1F36-207E-B85B-0BE1-E0E1598C1A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BE2DE711-8E4D-305A-0C83-FCAAF9060D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4CD853A8-FFAD-410B-EA38-0CE8519E7D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9B84A4A-C94D-6F48-9B61-436BCEDEC5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E56900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73B83D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>
            <a:extLst>
              <a:ext uri="{FF2B5EF4-FFF2-40B4-BE49-F238E27FC236}">
                <a16:creationId xmlns:a16="http://schemas.microsoft.com/office/drawing/2014/main" id="{0E1BEBF6-A358-CF07-31B3-5562825C4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2924E139-7603-7D10-891C-7184CADF8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77925" y="1747838"/>
            <a:ext cx="688816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E05400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50960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D47310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50960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50960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50960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hologystudent.com/whats-the-difference-between-pemphigus-vulgaris-and-bullous-pemphigoid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if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tif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if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tif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0FADCA5C-751E-A298-C362-2425E55AA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4">
            <a:extLst>
              <a:ext uri="{FF2B5EF4-FFF2-40B4-BE49-F238E27FC236}">
                <a16:creationId xmlns:a16="http://schemas.microsoft.com/office/drawing/2014/main" id="{6D8F5D8B-FFA0-AA13-AEF3-B3EE2277A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959475"/>
            <a:ext cx="3276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000"/>
              <a:t>Kristine Krafts, M.D.</a:t>
            </a:r>
          </a:p>
        </p:txBody>
      </p:sp>
      <p:sp>
        <p:nvSpPr>
          <p:cNvPr id="39940" name="Text Box 3">
            <a:extLst>
              <a:ext uri="{FF2B5EF4-FFF2-40B4-BE49-F238E27FC236}">
                <a16:creationId xmlns:a16="http://schemas.microsoft.com/office/drawing/2014/main" id="{731B31B9-E7EF-639B-E370-4DA508134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236913"/>
            <a:ext cx="4114800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15500">
                <a:solidFill>
                  <a:srgbClr val="CCFFFF"/>
                </a:solidFill>
              </a:rPr>
              <a:t>Skin</a:t>
            </a:r>
          </a:p>
        </p:txBody>
      </p:sp>
      <p:sp>
        <p:nvSpPr>
          <p:cNvPr id="39941" name="Text Box 3">
            <a:extLst>
              <a:ext uri="{FF2B5EF4-FFF2-40B4-BE49-F238E27FC236}">
                <a16:creationId xmlns:a16="http://schemas.microsoft.com/office/drawing/2014/main" id="{3977497D-6353-E6A4-B51E-E33EDBCDB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065713"/>
            <a:ext cx="33909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 sz="6000">
                <a:solidFill>
                  <a:srgbClr val="CCFFFF"/>
                </a:solidFill>
              </a:rPr>
              <a:t>Pathology</a:t>
            </a:r>
            <a:endParaRPr lang="en-US" altLang="en-US" sz="6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CE90C-155E-E1EC-DAC3-30711AB46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DF006A9E-6B44-D2E5-C505-31D2E6CDE7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1B5EB6A9-E955-4961-4C18-967B30B375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86800" cy="4876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Be able to define the clinical terms on slide 11.</a:t>
            </a:r>
            <a:endParaRPr lang="en-US" dirty="0">
              <a:solidFill>
                <a:srgbClr val="FF0000"/>
              </a:solidFill>
              <a:cs typeface="+mn-cs"/>
            </a:endParaRP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Compare and contrast </a:t>
            </a:r>
            <a:r>
              <a:rPr lang="en-US" dirty="0"/>
              <a:t>impetigo and erysipelas </a:t>
            </a:r>
            <a:r>
              <a:rPr lang="en-US" dirty="0">
                <a:cs typeface="+mn-cs"/>
              </a:rPr>
              <a:t>(cause, typical patient age, location, and clinical appearance).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Necrotizing fasciitis: what</a:t>
            </a:r>
            <a:r>
              <a:rPr lang="en-US" dirty="0"/>
              <a:t> is its clinical course and how is it treated?</a:t>
            </a:r>
            <a:endParaRPr lang="en-US" dirty="0">
              <a:cs typeface="+mn-cs"/>
            </a:endParaRP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Compare and contrast acne vulgaris and acne rosacea (cause, appearance).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Ringworm: what causes it, and what does it look like?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“Rose gardener’s disease”: what causes it, and what does it look like?</a:t>
            </a:r>
          </a:p>
        </p:txBody>
      </p:sp>
    </p:spTree>
    <p:extLst>
      <p:ext uri="{BB962C8B-B14F-4D97-AF65-F5344CB8AC3E}">
        <p14:creationId xmlns:p14="http://schemas.microsoft.com/office/powerpoint/2010/main" val="386772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FF242DE5-8A45-9266-BA8F-CCBC07B299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2D528526-6545-16A9-1EA9-2AF5A389CD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5946" y="1371600"/>
            <a:ext cx="8839200" cy="5257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Verruca vulgaris: </a:t>
            </a:r>
            <a:r>
              <a:rPr lang="en-US" dirty="0"/>
              <a:t>what’s the common name and cause?</a:t>
            </a:r>
            <a:endParaRPr lang="en-US" dirty="0">
              <a:cs typeface="+mn-cs"/>
            </a:endParaRP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Molluscum contagiosum: what’s the cause and appearance? Why is “contagiosum” in the name?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Erythema multiforme: what are the causes and  appearances? What dangerous disease is it related to?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Scabies: what’s the cause, location, symptoms, and appearance?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Compare and contrast psoriasis and lichen planus (cause, appearance, and location). Which one has oral lesions? What are those called, and what can they look like?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EF0AA-A6BA-AB36-9BBB-2F3762AB1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154E3AB0-71A4-543C-C5EB-15F7F6CBC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72633DBB-D214-DDEE-8E1E-4DD5DD4EC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5946" y="1371600"/>
            <a:ext cx="8839200" cy="5257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Make a little table comparing pemphigus vulgaris and bullous pemphigoid (antibody target, type of bullae, location). Which one occurs in the mouth first? </a:t>
            </a:r>
            <a:r>
              <a:rPr lang="en-US" dirty="0">
                <a:cs typeface="+mn-cs"/>
                <a:hlinkClick r:id="rId3"/>
              </a:rPr>
              <a:t>Why on earth are their names so maddeningly similar?</a:t>
            </a:r>
            <a:endParaRPr lang="en-US" dirty="0">
              <a:cs typeface="+mn-cs"/>
            </a:endParaRP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What do you call a benign neoplasm of melanocytes? What are its characteristic clinical features?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What does keratoacanthoma look like? Is it malignant?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Seborrheic keratosis: what’s the typical patient age and clinical appearance? Is it malignant?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Actinic keratosis: what does it look like? What does “actinic” mean? Is it malignant?</a:t>
            </a:r>
          </a:p>
        </p:txBody>
      </p:sp>
    </p:spTree>
    <p:extLst>
      <p:ext uri="{BB962C8B-B14F-4D97-AF65-F5344CB8AC3E}">
        <p14:creationId xmlns:p14="http://schemas.microsoft.com/office/powerpoint/2010/main" val="31345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1D668-7A12-F90B-1EBF-CEC5A6E2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E8FEE1DC-C60E-7812-0F73-2EEEBAAF1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1AC0AFD9-C7DA-803C-4C81-9495707CA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57373" y="1524000"/>
            <a:ext cx="7029254" cy="762000"/>
          </a:xfrm>
        </p:spPr>
        <p:txBody>
          <a:bodyPr/>
          <a:lstStyle/>
          <a:p>
            <a:pPr marL="0" indent="0" algn="ctr"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None/>
              <a:defRPr/>
            </a:pPr>
            <a:r>
              <a:rPr lang="en-US" dirty="0">
                <a:cs typeface="+mn-cs"/>
              </a:rPr>
              <a:t>Fill in this table comparing skin malignancies.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331AC28-FD79-224F-6D29-8CADB8B2C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859860"/>
              </p:ext>
            </p:extLst>
          </p:nvPr>
        </p:nvGraphicFramePr>
        <p:xfrm>
          <a:off x="457200" y="2362200"/>
          <a:ext cx="8305800" cy="4179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38173603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59303929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80148935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16699578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Type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Appearance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Patient age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Prognosis (best, middle, worst)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349810"/>
                  </a:ext>
                </a:extLst>
              </a:tr>
              <a:tr h="11390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Basal cell carcinoma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068997"/>
                  </a:ext>
                </a:extLst>
              </a:tr>
              <a:tr h="11390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Squamous cell carcinoma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5786625"/>
                  </a:ext>
                </a:extLst>
              </a:tr>
              <a:tr h="11390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Melanoma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6255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470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1563D-D0F0-8A28-34EE-913ED60E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8D72A9A3-9B2D-0B80-B69D-F129FFF605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Lecture Objectives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0EB86E54-C19A-7D0B-2804-48AEE0705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2819400"/>
            <a:ext cx="8839200" cy="2971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Which skin malignancy virtually NEVER metastasizes?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What is the most important factor determining prognosis in melanoma? What other factors matter?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dirty="0">
                <a:cs typeface="+mn-cs"/>
              </a:rPr>
              <a:t>What are some clinical features that would make you worry about melanoma (as compared to a nevus)?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6F85729-E002-BF78-2261-2E36B9AD4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47800"/>
            <a:ext cx="9144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None/>
              <a:defRPr/>
            </a:pPr>
            <a:r>
              <a:rPr lang="en-US" kern="0" dirty="0">
                <a:cs typeface="+mn-cs"/>
              </a:rPr>
              <a:t>A few more questions about skin malignancies </a:t>
            </a:r>
            <a:br>
              <a:rPr lang="en-US" kern="0" dirty="0">
                <a:cs typeface="+mn-cs"/>
              </a:rPr>
            </a:br>
            <a:r>
              <a:rPr lang="en-US" kern="0" dirty="0">
                <a:cs typeface="+mn-cs"/>
              </a:rPr>
              <a:t>and then you’re done!</a:t>
            </a:r>
          </a:p>
        </p:txBody>
      </p:sp>
    </p:spTree>
    <p:extLst>
      <p:ext uri="{BB962C8B-B14F-4D97-AF65-F5344CB8AC3E}">
        <p14:creationId xmlns:p14="http://schemas.microsoft.com/office/powerpoint/2010/main" val="1743150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383B3-08FB-C3D6-D254-9D718BFC2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39B07AD5-06B0-C373-9CBE-000F20EAFE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F0DB7382-455B-5A02-2F81-D6451E71E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Introduction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Infectious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Inflammatory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Bullous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Benign neoplasms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Malignant neoplasms</a:t>
            </a:r>
          </a:p>
        </p:txBody>
      </p:sp>
    </p:spTree>
    <p:extLst>
      <p:ext uri="{BB962C8B-B14F-4D97-AF65-F5344CB8AC3E}">
        <p14:creationId xmlns:p14="http://schemas.microsoft.com/office/powerpoint/2010/main" val="2089848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FFCF65E8-193D-A5F0-0275-88A10525E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DC76ECF0-9140-9332-3C8A-9A81341392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Introduction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F0DCFA43-4B5F-9B75-2A73-C86BB0275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1613"/>
            <a:ext cx="7239000" cy="665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4354C2E8-ACE6-C720-3322-C69281DDC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2738438"/>
            <a:ext cx="1687512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corneum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D1278C-E80E-68EC-9F82-4F4CCF8DB0B1}"/>
              </a:ext>
            </a:extLst>
          </p:cNvPr>
          <p:cNvSpPr txBox="1"/>
          <p:nvPr/>
        </p:nvSpPr>
        <p:spPr>
          <a:xfrm>
            <a:off x="768350" y="7435850"/>
            <a:ext cx="1841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48132" name="Title 1">
            <a:extLst>
              <a:ext uri="{FF2B5EF4-FFF2-40B4-BE49-F238E27FC236}">
                <a16:creationId xmlns:a16="http://schemas.microsoft.com/office/drawing/2014/main" id="{43F566BF-F6B1-CFB3-BE50-5363C8DE2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213" y="3421063"/>
            <a:ext cx="14351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lucidum</a:t>
            </a:r>
          </a:p>
        </p:txBody>
      </p:sp>
      <p:sp>
        <p:nvSpPr>
          <p:cNvPr id="48133" name="Title 1">
            <a:extLst>
              <a:ext uri="{FF2B5EF4-FFF2-40B4-BE49-F238E27FC236}">
                <a16:creationId xmlns:a16="http://schemas.microsoft.com/office/drawing/2014/main" id="{5845CE37-0A50-68D1-009D-2D9776023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75" y="3968750"/>
            <a:ext cx="225425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granulosum</a:t>
            </a:r>
          </a:p>
        </p:txBody>
      </p:sp>
      <p:sp>
        <p:nvSpPr>
          <p:cNvPr id="48134" name="Title 1">
            <a:extLst>
              <a:ext uri="{FF2B5EF4-FFF2-40B4-BE49-F238E27FC236}">
                <a16:creationId xmlns:a16="http://schemas.microsoft.com/office/drawing/2014/main" id="{89EAFE1A-0D62-A317-6C28-EAD981C4C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213" y="4619625"/>
            <a:ext cx="16875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spinosum</a:t>
            </a:r>
          </a:p>
        </p:txBody>
      </p:sp>
      <p:sp>
        <p:nvSpPr>
          <p:cNvPr id="48135" name="Title 1">
            <a:extLst>
              <a:ext uri="{FF2B5EF4-FFF2-40B4-BE49-F238E27FC236}">
                <a16:creationId xmlns:a16="http://schemas.microsoft.com/office/drawing/2014/main" id="{2B629174-9CC1-C6C5-2AE2-945E323ED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6663" y="5889625"/>
            <a:ext cx="16002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basale</a:t>
            </a:r>
          </a:p>
        </p:txBody>
      </p:sp>
      <p:pic>
        <p:nvPicPr>
          <p:cNvPr id="48136" name="Picture 8" descr="thick skin, sweat duct in epi, 20x">
            <a:extLst>
              <a:ext uri="{FF2B5EF4-FFF2-40B4-BE49-F238E27FC236}">
                <a16:creationId xmlns:a16="http://schemas.microsoft.com/office/drawing/2014/main" id="{1F18CB4E-BC55-4ED7-2F99-266247DE1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447675"/>
            <a:ext cx="3311525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Title 1">
            <a:extLst>
              <a:ext uri="{FF2B5EF4-FFF2-40B4-BE49-F238E27FC236}">
                <a16:creationId xmlns:a16="http://schemas.microsoft.com/office/drawing/2014/main" id="{7FEE833C-450A-6F62-5A5A-C11D40D5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425" y="0"/>
            <a:ext cx="2243138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rgbClr val="D334B5"/>
                </a:solidFill>
              </a:rPr>
              <a:t>Thick skin</a:t>
            </a:r>
          </a:p>
        </p:txBody>
      </p:sp>
      <p:sp>
        <p:nvSpPr>
          <p:cNvPr id="48138" name="Title 1">
            <a:extLst>
              <a:ext uri="{FF2B5EF4-FFF2-40B4-BE49-F238E27FC236}">
                <a16:creationId xmlns:a16="http://schemas.microsoft.com/office/drawing/2014/main" id="{9442CC98-E372-6A45-E806-E279DBE3E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0450" y="2493963"/>
            <a:ext cx="2241550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spcBef>
                <a:spcPct val="20000"/>
              </a:spcBef>
              <a:buClr>
                <a:srgbClr val="D47310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spcBef>
                <a:spcPct val="20000"/>
              </a:spcBef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0960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200">
                <a:solidFill>
                  <a:srgbClr val="D334B5"/>
                </a:solidFill>
              </a:rPr>
              <a:t>Thin skin</a:t>
            </a:r>
          </a:p>
        </p:txBody>
      </p:sp>
      <p:pic>
        <p:nvPicPr>
          <p:cNvPr id="48139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E7F4B32E-C4A6-E38D-EF90-2E7C11593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3832225"/>
            <a:ext cx="3214687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2BB0395-052C-4C19-C8F4-A1E815EBF29F}"/>
              </a:ext>
            </a:extLst>
          </p:cNvPr>
          <p:cNvCxnSpPr>
            <a:cxnSpLocks/>
          </p:cNvCxnSpPr>
          <p:nvPr/>
        </p:nvCxnSpPr>
        <p:spPr>
          <a:xfrm flipH="1" flipV="1">
            <a:off x="3429000" y="5349875"/>
            <a:ext cx="698500" cy="796925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8E88946-F014-2642-7E81-DB23588BECE3}"/>
              </a:ext>
            </a:extLst>
          </p:cNvPr>
          <p:cNvCxnSpPr>
            <a:cxnSpLocks/>
          </p:cNvCxnSpPr>
          <p:nvPr/>
        </p:nvCxnSpPr>
        <p:spPr>
          <a:xfrm flipV="1">
            <a:off x="5016500" y="6073775"/>
            <a:ext cx="1095375" cy="111125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38100" dist="38100" dir="21000000" algn="tl" rotWithShape="0">
              <a:schemeClr val="bg1">
                <a:alpha val="87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8F5D76C-A94A-5A5E-AD70-1CD0D403E8A0}"/>
              </a:ext>
            </a:extLst>
          </p:cNvPr>
          <p:cNvCxnSpPr>
            <a:cxnSpLocks/>
          </p:cNvCxnSpPr>
          <p:nvPr/>
        </p:nvCxnSpPr>
        <p:spPr>
          <a:xfrm flipH="1" flipV="1">
            <a:off x="3517900" y="4902200"/>
            <a:ext cx="381000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5347109-A2F9-2102-A43D-6D9F7C7C3135}"/>
              </a:ext>
            </a:extLst>
          </p:cNvPr>
          <p:cNvCxnSpPr>
            <a:cxnSpLocks/>
          </p:cNvCxnSpPr>
          <p:nvPr/>
        </p:nvCxnSpPr>
        <p:spPr>
          <a:xfrm flipV="1">
            <a:off x="5245100" y="4914900"/>
            <a:ext cx="381000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01469A1-8855-E531-702C-8E1CE1DBDD7C}"/>
              </a:ext>
            </a:extLst>
          </p:cNvPr>
          <p:cNvCxnSpPr>
            <a:cxnSpLocks/>
          </p:cNvCxnSpPr>
          <p:nvPr/>
        </p:nvCxnSpPr>
        <p:spPr>
          <a:xfrm flipH="1" flipV="1">
            <a:off x="3265488" y="4049713"/>
            <a:ext cx="506412" cy="230187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3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9350016-BE86-254A-3E33-C03291D1F6F8}"/>
              </a:ext>
            </a:extLst>
          </p:cNvPr>
          <p:cNvCxnSpPr>
            <a:cxnSpLocks/>
          </p:cNvCxnSpPr>
          <p:nvPr/>
        </p:nvCxnSpPr>
        <p:spPr>
          <a:xfrm flipH="1">
            <a:off x="3360738" y="3762375"/>
            <a:ext cx="654050" cy="13970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93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3EE9070-3077-38F0-0218-CDDB1E15B25D}"/>
              </a:ext>
            </a:extLst>
          </p:cNvPr>
          <p:cNvCxnSpPr>
            <a:cxnSpLocks/>
          </p:cNvCxnSpPr>
          <p:nvPr/>
        </p:nvCxnSpPr>
        <p:spPr>
          <a:xfrm flipV="1">
            <a:off x="5319713" y="4119563"/>
            <a:ext cx="976312" cy="14605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72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49E559D-6BF2-7481-2216-F97264D90D5C}"/>
              </a:ext>
            </a:extLst>
          </p:cNvPr>
          <p:cNvCxnSpPr>
            <a:cxnSpLocks/>
          </p:cNvCxnSpPr>
          <p:nvPr/>
        </p:nvCxnSpPr>
        <p:spPr>
          <a:xfrm>
            <a:off x="5156200" y="3135313"/>
            <a:ext cx="769938" cy="833437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438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85BD577-57E3-6E44-4736-9E2BC7E59FD1}"/>
              </a:ext>
            </a:extLst>
          </p:cNvPr>
          <p:cNvCxnSpPr>
            <a:cxnSpLocks/>
          </p:cNvCxnSpPr>
          <p:nvPr/>
        </p:nvCxnSpPr>
        <p:spPr>
          <a:xfrm flipH="1" flipV="1">
            <a:off x="3540125" y="3033713"/>
            <a:ext cx="381000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  <a:effectLst>
            <a:outerShdw blurRad="50800" dist="38100" dir="18960000" algn="tl" rotWithShape="0">
              <a:schemeClr val="bg1">
                <a:alpha val="95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1715" name="Rectangle 3">
            <a:extLst>
              <a:ext uri="{FF2B5EF4-FFF2-40B4-BE49-F238E27FC236}">
                <a16:creationId xmlns:a16="http://schemas.microsoft.com/office/drawing/2014/main" id="{52E4B8D6-6D18-781A-B796-5227A7D7E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28800" y="1676400"/>
            <a:ext cx="6172200" cy="4724400"/>
          </a:xfrm>
        </p:spPr>
        <p:txBody>
          <a:bodyPr/>
          <a:lstStyle/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Erythema</a:t>
            </a:r>
            <a:r>
              <a:rPr lang="en-US" dirty="0">
                <a:cs typeface="+mn-cs"/>
              </a:rPr>
              <a:t>: redness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Macule</a:t>
            </a:r>
            <a:r>
              <a:rPr lang="en-US" dirty="0">
                <a:cs typeface="+mn-cs"/>
              </a:rPr>
              <a:t>: flat lesion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Patch</a:t>
            </a:r>
            <a:r>
              <a:rPr lang="en-US" dirty="0">
                <a:cs typeface="+mn-cs"/>
              </a:rPr>
              <a:t>: a large macule (&lt;1cm)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Papule</a:t>
            </a:r>
            <a:r>
              <a:rPr lang="en-US" dirty="0">
                <a:cs typeface="+mn-cs"/>
              </a:rPr>
              <a:t>: a raised lesion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Plaque</a:t>
            </a:r>
            <a:r>
              <a:rPr lang="en-US" dirty="0">
                <a:cs typeface="+mn-cs"/>
              </a:rPr>
              <a:t>: a large papule (&gt;1cm)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Vesicle</a:t>
            </a:r>
            <a:r>
              <a:rPr lang="en-US" dirty="0">
                <a:cs typeface="+mn-cs"/>
              </a:rPr>
              <a:t>: a blister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Bulla</a:t>
            </a:r>
            <a:r>
              <a:rPr lang="en-US" dirty="0">
                <a:cs typeface="+mn-cs"/>
              </a:rPr>
              <a:t>: a big blister</a:t>
            </a:r>
          </a:p>
          <a:p>
            <a:pPr>
              <a:spcBef>
                <a:spcPts val="1200"/>
              </a:spcBef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Pustule</a:t>
            </a:r>
            <a:r>
              <a:rPr lang="en-US" dirty="0">
                <a:cs typeface="+mn-cs"/>
              </a:rPr>
              <a:t>: a blister that contains pus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5C9BF4-071C-E506-9693-CF36B8B62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solidFill>
                  <a:srgbClr val="CCFFFF"/>
                </a:solidFill>
                <a:cs typeface="+mj-cs"/>
              </a:rPr>
              <a:t>Clinical Terms You Should Know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F716A1B5-7A11-6B2F-1D28-667C24D70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D0A4DC9F-FA8A-8695-0519-AE8445FB3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Introduction</a:t>
            </a:r>
            <a:endParaRPr lang="en-US" sz="3200" dirty="0">
              <a:cs typeface="+mn-cs"/>
            </a:endParaRP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Infectious disorders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3762" name="Rectangle 2">
            <a:extLst>
              <a:ext uri="{FF2B5EF4-FFF2-40B4-BE49-F238E27FC236}">
                <a16:creationId xmlns:a16="http://schemas.microsoft.com/office/drawing/2014/main" id="{F45125E9-823E-F558-F445-2080FF54A3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D334B5"/>
                </a:solidFill>
                <a:cs typeface="+mj-cs"/>
              </a:rPr>
              <a:t>Impetigo</a:t>
            </a:r>
          </a:p>
        </p:txBody>
      </p:sp>
      <p:sp>
        <p:nvSpPr>
          <p:cNvPr id="2933763" name="Rectangle 3">
            <a:extLst>
              <a:ext uri="{FF2B5EF4-FFF2-40B4-BE49-F238E27FC236}">
                <a16:creationId xmlns:a16="http://schemas.microsoft.com/office/drawing/2014/main" id="{CCDB76E8-926F-BD5F-927C-708B0717DA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514600"/>
            <a:ext cx="5486400" cy="18288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i="1" dirty="0"/>
              <a:t>Staph aureus </a:t>
            </a:r>
            <a:r>
              <a:rPr lang="en-US" dirty="0"/>
              <a:t>or </a:t>
            </a:r>
            <a:r>
              <a:rPr lang="en-US" i="1" dirty="0"/>
              <a:t>Strep pyogenes</a:t>
            </a:r>
            <a:endParaRPr lang="en-US" dirty="0">
              <a:cs typeface="+mn-cs"/>
            </a:endParaRP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Children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Face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“Honey-crusted” pustules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7250" name="Rectangle 2" hidden="1">
            <a:extLst>
              <a:ext uri="{FF2B5EF4-FFF2-40B4-BE49-F238E27FC236}">
                <a16:creationId xmlns:a16="http://schemas.microsoft.com/office/drawing/2014/main" id="{01620C49-5EC4-CF3B-8976-D4363DD9F1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Dermal Abscess - Staphylococcus aureus</a:t>
            </a:r>
          </a:p>
        </p:txBody>
      </p:sp>
      <p:pic>
        <p:nvPicPr>
          <p:cNvPr id="56323" name="Picture 4" descr="impetigo">
            <a:extLst>
              <a:ext uri="{FF2B5EF4-FFF2-40B4-BE49-F238E27FC236}">
                <a16:creationId xmlns:a16="http://schemas.microsoft.com/office/drawing/2014/main" id="{342735FF-E876-C64B-C3E1-E912C394D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614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Text Box 5">
            <a:extLst>
              <a:ext uri="{FF2B5EF4-FFF2-40B4-BE49-F238E27FC236}">
                <a16:creationId xmlns:a16="http://schemas.microsoft.com/office/drawing/2014/main" id="{5D1B6BD4-323C-3F85-0BF9-4C4EC5DF8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210300"/>
            <a:ext cx="7162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Impetigo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859" name="Rectangle 3">
            <a:extLst>
              <a:ext uri="{FF2B5EF4-FFF2-40B4-BE49-F238E27FC236}">
                <a16:creationId xmlns:a16="http://schemas.microsoft.com/office/drawing/2014/main" id="{7D35CCA0-9A09-A04C-B7AE-28F44D83C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209800"/>
            <a:ext cx="5867400" cy="22860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i="1" dirty="0">
                <a:cs typeface="+mn-cs"/>
              </a:rPr>
              <a:t>Staph aureus </a:t>
            </a:r>
            <a:r>
              <a:rPr lang="en-US" dirty="0">
                <a:cs typeface="+mn-cs"/>
              </a:rPr>
              <a:t>or </a:t>
            </a:r>
            <a:r>
              <a:rPr lang="en-US" i="1" dirty="0">
                <a:cs typeface="+mn-cs"/>
              </a:rPr>
              <a:t>Strep pyogenes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Adults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Face/scalp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Sharply-circumscribed, erythematous plaques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82548D2-AD22-EB19-E153-897A8B7E5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685800"/>
          </a:xfrm>
        </p:spPr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D334B5"/>
                </a:solidFill>
                <a:cs typeface="+mj-cs"/>
              </a:rPr>
              <a:t>Erysipelas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>
            <a:extLst>
              <a:ext uri="{FF2B5EF4-FFF2-40B4-BE49-F238E27FC236}">
                <a16:creationId xmlns:a16="http://schemas.microsoft.com/office/drawing/2014/main" id="{BE19A593-96AA-75ED-C8C7-BC032B00B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468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rgbClr val="66CCFF"/>
              </a:buClr>
            </a:pPr>
            <a:endParaRPr lang="en-US" altLang="en-US"/>
          </a:p>
        </p:txBody>
      </p:sp>
      <p:sp>
        <p:nvSpPr>
          <p:cNvPr id="60419" name="Text Box 2">
            <a:extLst>
              <a:ext uri="{FF2B5EF4-FFF2-40B4-BE49-F238E27FC236}">
                <a16:creationId xmlns:a16="http://schemas.microsoft.com/office/drawing/2014/main" id="{909427EF-6493-ACE0-B68E-D557B0495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Erysipelas</a:t>
            </a:r>
          </a:p>
        </p:txBody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58C4A02B-A8CE-4179-04BF-B00B662CA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6925" y="6527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SzPct val="100000"/>
              <a:buFontTx/>
              <a:buNone/>
            </a:pPr>
            <a:endParaRPr lang="en-US" altLang="en-US" sz="2000"/>
          </a:p>
        </p:txBody>
      </p:sp>
      <p:pic>
        <p:nvPicPr>
          <p:cNvPr id="60421" name="Picture 5" descr="Erysipelas face photo crutchfield">
            <a:extLst>
              <a:ext uri="{FF2B5EF4-FFF2-40B4-BE49-F238E27FC236}">
                <a16:creationId xmlns:a16="http://schemas.microsoft.com/office/drawing/2014/main" id="{F81254B0-6F6F-CB6A-40AA-A84BFDABF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0800"/>
            <a:ext cx="558323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907" name="Rectangle 3">
            <a:extLst>
              <a:ext uri="{FF2B5EF4-FFF2-40B4-BE49-F238E27FC236}">
                <a16:creationId xmlns:a16="http://schemas.microsoft.com/office/drawing/2014/main" id="{E1C085BC-24AF-C7ED-1CCB-7419FE828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209800"/>
            <a:ext cx="6019800" cy="22860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Many potential organisms 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Excessive pain following small injury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Rapidly progressive tissue necrosis and gangrene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Need early, aggressive treatment (surgery and IV antibiotics)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65240B-30F3-D816-0391-87100EEAC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Necrotizing Fasciitis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7010" name="Rectangle 2" hidden="1">
            <a:extLst>
              <a:ext uri="{FF2B5EF4-FFF2-40B4-BE49-F238E27FC236}">
                <a16:creationId xmlns:a16="http://schemas.microsoft.com/office/drawing/2014/main" id="{0516051B-09F6-8F3A-EF81-CA06B566D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Dermal Abscess - Staphylococcus aureus</a:t>
            </a:r>
          </a:p>
        </p:txBody>
      </p:sp>
      <p:sp>
        <p:nvSpPr>
          <p:cNvPr id="64515" name="Text Box 3">
            <a:extLst>
              <a:ext uri="{FF2B5EF4-FFF2-40B4-BE49-F238E27FC236}">
                <a16:creationId xmlns:a16="http://schemas.microsoft.com/office/drawing/2014/main" id="{AEBD51EB-52EA-6684-9F77-2D08C6FA9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627688"/>
            <a:ext cx="701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Necrotizing fasciitis</a:t>
            </a:r>
          </a:p>
        </p:txBody>
      </p:sp>
      <p:pic>
        <p:nvPicPr>
          <p:cNvPr id="64516" name="Picture 4" descr="Necrotizing_Fasciitis_1_030302">
            <a:extLst>
              <a:ext uri="{FF2B5EF4-FFF2-40B4-BE49-F238E27FC236}">
                <a16:creationId xmlns:a16="http://schemas.microsoft.com/office/drawing/2014/main" id="{E0050DC1-8B29-2725-F974-7149B9F47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530350"/>
            <a:ext cx="876300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955" name="Rectangle 3">
            <a:extLst>
              <a:ext uri="{FF2B5EF4-FFF2-40B4-BE49-F238E27FC236}">
                <a16:creationId xmlns:a16="http://schemas.microsoft.com/office/drawing/2014/main" id="{BDD03C63-1B4F-6C4D-2E41-B29300D1C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2438400"/>
            <a:ext cx="6553200" cy="27432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i="1" dirty="0">
                <a:cs typeface="+mn-cs"/>
              </a:rPr>
              <a:t>Proprionibacterium acnes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Sebaceous glands get plugged, then bacteria cause inflammation of the hair follicle/sebaceous gland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Comedones and/or pustules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2177551-5E81-4091-0180-0F50D0DA9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Acne vulgaris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01C9AD35-0F06-D42A-B33F-E828D2B3A90B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52400"/>
            <a:ext cx="7772400" cy="685800"/>
          </a:xfrm>
          <a:prstGeom prst="rect">
            <a:avLst/>
          </a:prstGeom>
        </p:spPr>
        <p:txBody>
          <a:bodyPr lIns="92075" tIns="46038" rIns="92075" bIns="4603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Types of Acne Lesions</a:t>
            </a:r>
          </a:p>
        </p:txBody>
      </p:sp>
      <p:grpSp>
        <p:nvGrpSpPr>
          <p:cNvPr id="68611" name="Group 12">
            <a:extLst>
              <a:ext uri="{FF2B5EF4-FFF2-40B4-BE49-F238E27FC236}">
                <a16:creationId xmlns:a16="http://schemas.microsoft.com/office/drawing/2014/main" id="{448CBE6B-9842-53D7-DEB5-1ADE9A22CF83}"/>
              </a:ext>
            </a:extLst>
          </p:cNvPr>
          <p:cNvGrpSpPr>
            <a:grpSpLocks/>
          </p:cNvGrpSpPr>
          <p:nvPr/>
        </p:nvGrpSpPr>
        <p:grpSpPr bwMode="auto">
          <a:xfrm>
            <a:off x="0" y="1066800"/>
            <a:ext cx="9144000" cy="4660900"/>
            <a:chOff x="0" y="914400"/>
            <a:chExt cx="9144000" cy="4660900"/>
          </a:xfrm>
        </p:grpSpPr>
        <p:pic>
          <p:nvPicPr>
            <p:cNvPr id="68619" name="Picture 9">
              <a:extLst>
                <a:ext uri="{FF2B5EF4-FFF2-40B4-BE49-F238E27FC236}">
                  <a16:creationId xmlns:a16="http://schemas.microsoft.com/office/drawing/2014/main" id="{A446D4F0-AD47-026E-C1A5-4A81BD5390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82700"/>
              <a:ext cx="9144000" cy="429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2">
              <a:extLst>
                <a:ext uri="{FF2B5EF4-FFF2-40B4-BE49-F238E27FC236}">
                  <a16:creationId xmlns:a16="http://schemas.microsoft.com/office/drawing/2014/main" id="{5E15146F-9A54-1FDB-8E7B-06B50C7DABEA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0" y="1676400"/>
              <a:ext cx="13716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Sebaceous gland</a:t>
              </a:r>
            </a:p>
          </p:txBody>
        </p:sp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5F76AC9C-D43F-7EA7-908B-015D27E4A384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219200" y="1524000"/>
              <a:ext cx="13716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Bacteria</a:t>
              </a:r>
            </a:p>
          </p:txBody>
        </p:sp>
        <p:sp>
          <p:nvSpPr>
            <p:cNvPr id="16" name="Rectangle 2">
              <a:extLst>
                <a:ext uri="{FF2B5EF4-FFF2-40B4-BE49-F238E27FC236}">
                  <a16:creationId xmlns:a16="http://schemas.microsoft.com/office/drawing/2014/main" id="{44F93FCE-BD05-CC6C-A272-9AD54D91933F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3657600" y="950913"/>
              <a:ext cx="18288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lnSpc>
                  <a:spcPts val="2000"/>
                </a:lnSpc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Not covered </a:t>
              </a:r>
              <a:b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</a:b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by skin</a:t>
              </a:r>
            </a:p>
          </p:txBody>
        </p:sp>
        <p:sp>
          <p:nvSpPr>
            <p:cNvPr id="17" name="Rectangle 2">
              <a:extLst>
                <a:ext uri="{FF2B5EF4-FFF2-40B4-BE49-F238E27FC236}">
                  <a16:creationId xmlns:a16="http://schemas.microsoft.com/office/drawing/2014/main" id="{90339DE5-3EE7-9EB2-59A0-495ABBF74A2E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1981200" y="914400"/>
              <a:ext cx="18288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lnSpc>
                  <a:spcPts val="2000"/>
                </a:lnSpc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Covered </a:t>
              </a:r>
              <a:b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</a:b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by skin</a:t>
              </a:r>
            </a:p>
          </p:txBody>
        </p:sp>
        <p:sp>
          <p:nvSpPr>
            <p:cNvPr id="18" name="Rectangle 2">
              <a:extLst>
                <a:ext uri="{FF2B5EF4-FFF2-40B4-BE49-F238E27FC236}">
                  <a16:creationId xmlns:a16="http://schemas.microsoft.com/office/drawing/2014/main" id="{8A3723D9-8A0F-73E0-0A46-2B5829752B25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105400" y="1295400"/>
              <a:ext cx="18288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lnSpc>
                  <a:spcPts val="2000"/>
                </a:lnSpc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Neutrophils</a:t>
              </a:r>
            </a:p>
          </p:txBody>
        </p:sp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7AFD54AF-5731-053D-4859-7D004C3CBDC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7010400" y="1066800"/>
              <a:ext cx="1828800" cy="533400"/>
            </a:xfrm>
            <a:prstGeom prst="rect">
              <a:avLst/>
            </a:prstGeom>
            <a:noFill/>
          </p:spPr>
          <p:txBody>
            <a:bodyPr lIns="92075" tIns="46038" rIns="92075" bIns="46038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+mj-lt"/>
                  <a:ea typeface="+mj-ea"/>
                  <a:cs typeface="ＭＳ Ｐゴシック" charset="0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5pPr>
              <a:lvl6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>
                <a:lnSpc>
                  <a:spcPts val="2000"/>
                </a:lnSpc>
                <a:defRPr/>
              </a:pP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Dead cells </a:t>
              </a:r>
              <a:b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</a:br>
              <a:r>
                <a:rPr lang="en-US" sz="2000" kern="0" dirty="0">
                  <a:solidFill>
                    <a:schemeClr val="accent4">
                      <a:lumMod val="10000"/>
                    </a:schemeClr>
                  </a:solidFill>
                  <a:cs typeface="+mj-cs"/>
                </a:rPr>
                <a:t>and debris</a:t>
              </a:r>
            </a:p>
          </p:txBody>
        </p:sp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0073C1EC-8E41-0F02-57C4-EB2C6A8F061E}"/>
              </a:ext>
            </a:extLst>
          </p:cNvPr>
          <p:cNvSpPr txBox="1">
            <a:spLocks noChangeArrowheads="1"/>
          </p:cNvSpPr>
          <p:nvPr/>
        </p:nvSpPr>
        <p:spPr>
          <a:xfrm>
            <a:off x="1371600" y="5753100"/>
            <a:ext cx="1828800" cy="838200"/>
          </a:xfrm>
          <a:prstGeom prst="rect">
            <a:avLst/>
          </a:prstGeom>
          <a:noFill/>
        </p:spPr>
        <p:txBody>
          <a:bodyPr lIns="92075" tIns="46038" rIns="92075" bIns="4603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US" sz="24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Open comedone (whitehead)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6E9075D5-3C0D-BBE9-BA51-3A1A992CEDE5}"/>
              </a:ext>
            </a:extLst>
          </p:cNvPr>
          <p:cNvSpPr txBox="1">
            <a:spLocks noChangeArrowheads="1"/>
          </p:cNvSpPr>
          <p:nvPr/>
        </p:nvSpPr>
        <p:spPr>
          <a:xfrm>
            <a:off x="3124200" y="5753100"/>
            <a:ext cx="1828800" cy="838200"/>
          </a:xfrm>
          <a:prstGeom prst="rect">
            <a:avLst/>
          </a:prstGeom>
          <a:noFill/>
        </p:spPr>
        <p:txBody>
          <a:bodyPr lIns="92075" tIns="46038" rIns="92075" bIns="4603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US" sz="24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Closed comedone (blackhead)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34EDB20E-DB22-5DCF-4D61-5AE92E19371D}"/>
              </a:ext>
            </a:extLst>
          </p:cNvPr>
          <p:cNvSpPr txBox="1">
            <a:spLocks noChangeArrowheads="1"/>
          </p:cNvSpPr>
          <p:nvPr/>
        </p:nvSpPr>
        <p:spPr>
          <a:xfrm>
            <a:off x="5486400" y="5943600"/>
            <a:ext cx="1828800" cy="457200"/>
          </a:xfrm>
          <a:prstGeom prst="rect">
            <a:avLst/>
          </a:prstGeom>
          <a:noFill/>
        </p:spPr>
        <p:txBody>
          <a:bodyPr lIns="92075" tIns="46038" rIns="92075" bIns="46038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ts val="2400"/>
              </a:lnSpc>
              <a:defRPr/>
            </a:pPr>
            <a:r>
              <a:rPr lang="en-US" sz="24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Pustules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73484D1-9BD1-1FD2-26EE-CA3F1F9B7B04}"/>
              </a:ext>
            </a:extLst>
          </p:cNvPr>
          <p:cNvCxnSpPr>
            <a:cxnSpLocks/>
          </p:cNvCxnSpPr>
          <p:nvPr/>
        </p:nvCxnSpPr>
        <p:spPr bwMode="auto">
          <a:xfrm flipV="1">
            <a:off x="2395538" y="4876800"/>
            <a:ext cx="0" cy="9144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5F8CA01-0D05-433C-B5CE-86E97EB93F51}"/>
              </a:ext>
            </a:extLst>
          </p:cNvPr>
          <p:cNvCxnSpPr>
            <a:cxnSpLocks/>
          </p:cNvCxnSpPr>
          <p:nvPr/>
        </p:nvCxnSpPr>
        <p:spPr bwMode="auto">
          <a:xfrm flipV="1">
            <a:off x="3962400" y="4876800"/>
            <a:ext cx="0" cy="9144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C22107-0EE8-A303-9ADA-C38C0433346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638800" y="4876800"/>
            <a:ext cx="609600" cy="10668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A30150B-32A7-CE42-11DE-2862921ADEF5}"/>
              </a:ext>
            </a:extLst>
          </p:cNvPr>
          <p:cNvCxnSpPr>
            <a:cxnSpLocks/>
          </p:cNvCxnSpPr>
          <p:nvPr/>
        </p:nvCxnSpPr>
        <p:spPr bwMode="auto">
          <a:xfrm flipV="1">
            <a:off x="6400800" y="4876800"/>
            <a:ext cx="609600" cy="10668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>
            <a:extLst>
              <a:ext uri="{FF2B5EF4-FFF2-40B4-BE49-F238E27FC236}">
                <a16:creationId xmlns:a16="http://schemas.microsoft.com/office/drawing/2014/main" id="{567BF6B3-2927-1B2D-6EF6-229E74DBE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146050"/>
            <a:ext cx="6832600" cy="602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5">
            <a:extLst>
              <a:ext uri="{FF2B5EF4-FFF2-40B4-BE49-F238E27FC236}">
                <a16:creationId xmlns:a16="http://schemas.microsoft.com/office/drawing/2014/main" id="{A0F2F963-D879-357C-E589-D6C633086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Acne vulgaris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3">
            <a:extLst>
              <a:ext uri="{FF2B5EF4-FFF2-40B4-BE49-F238E27FC236}">
                <a16:creationId xmlns:a16="http://schemas.microsoft.com/office/drawing/2014/main" id="{E6FBF9E8-F007-E5D8-D890-0B4097CCC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Acne vulgaris</a:t>
            </a:r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44D34433-0E16-6AB0-DDCA-16977BD00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6925" y="65278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>
                <a:schemeClr val="bg1"/>
              </a:buClr>
              <a:buSzPct val="100000"/>
              <a:buFontTx/>
              <a:buNone/>
            </a:pPr>
            <a:endParaRPr lang="en-US" altLang="en-US" sz="2000"/>
          </a:p>
        </p:txBody>
      </p:sp>
      <p:pic>
        <p:nvPicPr>
          <p:cNvPr id="72708" name="Picture 6" descr="#44 2nd Carousel perioral acne">
            <a:extLst>
              <a:ext uri="{FF2B5EF4-FFF2-40B4-BE49-F238E27FC236}">
                <a16:creationId xmlns:a16="http://schemas.microsoft.com/office/drawing/2014/main" id="{AB5F3973-41C2-4869-E065-78356CFE5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9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955" name="Rectangle 3">
            <a:extLst>
              <a:ext uri="{FF2B5EF4-FFF2-40B4-BE49-F238E27FC236}">
                <a16:creationId xmlns:a16="http://schemas.microsoft.com/office/drawing/2014/main" id="{430B696E-3E29-6080-E9EE-C832AA69F6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6400" y="1905000"/>
            <a:ext cx="6781800" cy="27432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Immune-mediated disease </a:t>
            </a:r>
            <a:br>
              <a:rPr lang="en-US" dirty="0">
                <a:cs typeface="+mn-cs"/>
              </a:rPr>
            </a:br>
            <a:r>
              <a:rPr lang="en-US" dirty="0">
                <a:cs typeface="+mn-cs"/>
              </a:rPr>
              <a:t>(no known microbial trigger)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Follicles are inflamed and plugged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Four stages: </a:t>
            </a:r>
          </a:p>
          <a:p>
            <a:pPr marL="971550" lvl="1" indent="-514350">
              <a:buClr>
                <a:srgbClr val="D334B5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Flushing episodes</a:t>
            </a:r>
          </a:p>
          <a:p>
            <a:pPr marL="971550" lvl="1" indent="-514350">
              <a:spcBef>
                <a:spcPts val="400"/>
              </a:spcBef>
              <a:buClr>
                <a:srgbClr val="D334B5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Persistent redness and telangiectasias</a:t>
            </a:r>
          </a:p>
          <a:p>
            <a:pPr marL="971550" lvl="1" indent="-514350">
              <a:spcBef>
                <a:spcPts val="400"/>
              </a:spcBef>
              <a:buClr>
                <a:srgbClr val="D334B5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Pustules</a:t>
            </a:r>
          </a:p>
          <a:p>
            <a:pPr marL="971550" lvl="1" indent="-514350">
              <a:spcBef>
                <a:spcPts val="400"/>
              </a:spcBef>
              <a:buClr>
                <a:srgbClr val="D334B5"/>
              </a:buClr>
              <a:buFont typeface="+mj-lt"/>
              <a:buAutoNum type="arabicPeriod"/>
              <a:defRPr/>
            </a:pPr>
            <a:r>
              <a:rPr lang="en-US" dirty="0">
                <a:cs typeface="+mn-cs"/>
              </a:rPr>
              <a:t>Rhinophyma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AD8B335-8241-290B-040F-E748E4C4C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Acne rosacea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4">
            <a:extLst>
              <a:ext uri="{FF2B5EF4-FFF2-40B4-BE49-F238E27FC236}">
                <a16:creationId xmlns:a16="http://schemas.microsoft.com/office/drawing/2014/main" id="{4EE464E8-D898-AEA5-FC26-BB97DC23F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09600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Rosacea</a:t>
            </a:r>
          </a:p>
        </p:txBody>
      </p:sp>
      <p:pic>
        <p:nvPicPr>
          <p:cNvPr id="76803" name="Picture 5" descr="#46 2nd Carousel rosacea photo">
            <a:extLst>
              <a:ext uri="{FF2B5EF4-FFF2-40B4-BE49-F238E27FC236}">
                <a16:creationId xmlns:a16="http://schemas.microsoft.com/office/drawing/2014/main" id="{8BC24D19-CD86-C20E-6CF6-9ED5F5ED8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77913"/>
            <a:ext cx="5021263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1">
            <a:extLst>
              <a:ext uri="{FF2B5EF4-FFF2-40B4-BE49-F238E27FC236}">
                <a16:creationId xmlns:a16="http://schemas.microsoft.com/office/drawing/2014/main" id="{6562AA0C-663D-7C74-0D5E-325056340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77913"/>
            <a:ext cx="3429000" cy="440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Text Box 4">
            <a:extLst>
              <a:ext uri="{FF2B5EF4-FFF2-40B4-BE49-F238E27FC236}">
                <a16:creationId xmlns:a16="http://schemas.microsoft.com/office/drawing/2014/main" id="{CAC4A026-D927-4C81-9F2C-9C126716C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5626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Redness and telangiectasia</a:t>
            </a:r>
          </a:p>
        </p:txBody>
      </p:sp>
      <p:sp>
        <p:nvSpPr>
          <p:cNvPr id="76806" name="Text Box 4">
            <a:extLst>
              <a:ext uri="{FF2B5EF4-FFF2-40B4-BE49-F238E27FC236}">
                <a16:creationId xmlns:a16="http://schemas.microsoft.com/office/drawing/2014/main" id="{FFBDEB6A-D53D-4938-E149-D9D4622CB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5626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Rhinophyma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4B6554-DFA6-A458-9D3A-D071737E0C14}"/>
              </a:ext>
            </a:extLst>
          </p:cNvPr>
          <p:cNvCxnSpPr>
            <a:cxnSpLocks/>
          </p:cNvCxnSpPr>
          <p:nvPr/>
        </p:nvCxnSpPr>
        <p:spPr bwMode="auto">
          <a:xfrm flipV="1">
            <a:off x="2133600" y="4191000"/>
            <a:ext cx="0" cy="13716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680CFB-5C10-1F44-E6D3-E825373BD3DB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5600" y="4495800"/>
            <a:ext cx="0" cy="1066800"/>
          </a:xfrm>
          <a:prstGeom prst="straightConnector1">
            <a:avLst/>
          </a:prstGeom>
          <a:noFill/>
          <a:ln w="19050">
            <a:solidFill>
              <a:schemeClr val="tx1"/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89000"/>
              </a:prstClr>
            </a:outerShdw>
          </a:effectLst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3">
            <a:extLst>
              <a:ext uri="{FF2B5EF4-FFF2-40B4-BE49-F238E27FC236}">
                <a16:creationId xmlns:a16="http://schemas.microsoft.com/office/drawing/2014/main" id="{E81F3ABD-42E3-D9EA-42AC-04D770656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47875"/>
            <a:ext cx="7772400" cy="4114800"/>
          </a:xfrm>
        </p:spPr>
        <p:txBody>
          <a:bodyPr/>
          <a:lstStyle/>
          <a:p>
            <a:pPr>
              <a:buClr>
                <a:srgbClr val="D334B5"/>
              </a:buClr>
            </a:pPr>
            <a:r>
              <a:rPr lang="en-US" altLang="en-US"/>
              <a:t>Caused by dermatophytic (skin-loving) fungi like </a:t>
            </a:r>
            <a:r>
              <a:rPr lang="en-US" altLang="en-US" i="1"/>
              <a:t>microsporum</a:t>
            </a:r>
            <a:r>
              <a:rPr lang="en-US" altLang="en-US"/>
              <a:t> and </a:t>
            </a:r>
            <a:r>
              <a:rPr lang="en-US" altLang="en-US" i="1"/>
              <a:t>trichophyton</a:t>
            </a:r>
            <a:r>
              <a:rPr lang="en-US" altLang="en-US"/>
              <a:t> </a:t>
            </a:r>
          </a:p>
          <a:p>
            <a:pPr>
              <a:buClr>
                <a:srgbClr val="D334B5"/>
              </a:buClr>
            </a:pPr>
            <a:r>
              <a:rPr lang="en-US" altLang="en-US"/>
              <a:t>Red, scaly, “ring-shaped” lesions</a:t>
            </a:r>
          </a:p>
          <a:p>
            <a:pPr>
              <a:buClr>
                <a:srgbClr val="D334B5"/>
              </a:buClr>
            </a:pPr>
            <a:r>
              <a:rPr lang="en-US" altLang="en-US"/>
              <a:t>Named by anatomic site </a:t>
            </a:r>
          </a:p>
          <a:p>
            <a:pPr lvl="1">
              <a:buClr>
                <a:srgbClr val="D334B5"/>
              </a:buClr>
            </a:pPr>
            <a:r>
              <a:rPr lang="en-US" altLang="ja-JP"/>
              <a:t>tinea corporis = ringworm on body in general</a:t>
            </a:r>
          </a:p>
          <a:p>
            <a:pPr lvl="1">
              <a:buClr>
                <a:srgbClr val="D334B5"/>
              </a:buClr>
            </a:pPr>
            <a:r>
              <a:rPr lang="en-US" altLang="en-US"/>
              <a:t>tinea pedis = ringworm of foot (athlete</a:t>
            </a:r>
            <a:r>
              <a:rPr lang="en-US" altLang="ja-JP"/>
              <a:t>’s foot)</a:t>
            </a:r>
          </a:p>
          <a:p>
            <a:pPr lvl="1">
              <a:buClr>
                <a:srgbClr val="D334B5"/>
              </a:buClr>
            </a:pPr>
            <a:r>
              <a:rPr lang="en-US" altLang="ja-JP"/>
              <a:t>tinea cruris = ringworm in groin (jock itch)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27E3B8B-0CF2-775E-D482-2ECE5657F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Ringworm (tinea)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5FFE3CEB-5EC7-F2AF-4B66-9D28EA9C6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Tinea corporis</a:t>
            </a:r>
          </a:p>
        </p:txBody>
      </p:sp>
      <p:pic>
        <p:nvPicPr>
          <p:cNvPr id="80899" name="Picture 3" descr="ringworm">
            <a:extLst>
              <a:ext uri="{FF2B5EF4-FFF2-40B4-BE49-F238E27FC236}">
                <a16:creationId xmlns:a16="http://schemas.microsoft.com/office/drawing/2014/main" id="{BE7A12B5-1090-CE10-B0FE-444B5CD35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17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3">
            <a:extLst>
              <a:ext uri="{FF2B5EF4-FFF2-40B4-BE49-F238E27FC236}">
                <a16:creationId xmlns:a16="http://schemas.microsoft.com/office/drawing/2014/main" id="{A5ED6130-DFD7-A07F-D8B2-D11A29EEB5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667000"/>
            <a:ext cx="6553200" cy="1981200"/>
          </a:xfrm>
        </p:spPr>
        <p:txBody>
          <a:bodyPr/>
          <a:lstStyle/>
          <a:p>
            <a:pPr>
              <a:buClr>
                <a:srgbClr val="D334B5"/>
              </a:buClr>
            </a:pPr>
            <a:r>
              <a:rPr lang="en-US" altLang="en-US"/>
              <a:t>Fungus: </a:t>
            </a:r>
            <a:r>
              <a:rPr lang="en-US" altLang="en-US" i="1"/>
              <a:t>Sporotrichum schenkii</a:t>
            </a:r>
          </a:p>
          <a:p>
            <a:pPr>
              <a:buClr>
                <a:srgbClr val="D334B5"/>
              </a:buClr>
            </a:pPr>
            <a:r>
              <a:rPr lang="ja-JP" altLang="en-US">
                <a:latin typeface="Arial" panose="020B0604020202020204" pitchFamily="34" charset="0"/>
              </a:rPr>
              <a:t>“</a:t>
            </a:r>
            <a:r>
              <a:rPr lang="en-US" altLang="ja-JP"/>
              <a:t>Rose gardener</a:t>
            </a:r>
            <a:r>
              <a:rPr lang="en-US" altLang="ja-JP">
                <a:latin typeface="Arial" panose="020B0604020202020204" pitchFamily="34" charset="0"/>
              </a:rPr>
              <a:t>’</a:t>
            </a:r>
            <a:r>
              <a:rPr lang="en-US" altLang="ja-JP"/>
              <a:t>s disease</a:t>
            </a:r>
            <a:r>
              <a:rPr lang="ja-JP" altLang="en-US">
                <a:latin typeface="Arial" panose="020B0604020202020204" pitchFamily="34" charset="0"/>
              </a:rPr>
              <a:t>”</a:t>
            </a:r>
            <a:endParaRPr lang="en-US" altLang="ja-JP"/>
          </a:p>
          <a:p>
            <a:pPr>
              <a:buClr>
                <a:srgbClr val="D334B5"/>
              </a:buClr>
            </a:pPr>
            <a:r>
              <a:rPr lang="en-US" altLang="en-US"/>
              <a:t>Painless papule, then open sore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F5DBF4B-B2B6-5CDE-BD5F-DF8D8B930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Sporotrichosis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5715739-1C17-5399-2324-C8213A212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84995" name="Text Box 3">
            <a:extLst>
              <a:ext uri="{FF2B5EF4-FFF2-40B4-BE49-F238E27FC236}">
                <a16:creationId xmlns:a16="http://schemas.microsoft.com/office/drawing/2014/main" id="{CB8531A6-E5C1-5B73-7F1E-3AB55182B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Sporotrichosis</a:t>
            </a:r>
          </a:p>
        </p:txBody>
      </p:sp>
      <p:pic>
        <p:nvPicPr>
          <p:cNvPr id="84996" name="Picture 4" descr="sporotrichosis_1_041202">
            <a:extLst>
              <a:ext uri="{FF2B5EF4-FFF2-40B4-BE49-F238E27FC236}">
                <a16:creationId xmlns:a16="http://schemas.microsoft.com/office/drawing/2014/main" id="{A1CCCCFE-237B-15F1-EC5D-3B784EE68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-19050"/>
            <a:ext cx="91567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243" name="Rectangle 3">
            <a:extLst>
              <a:ext uri="{FF2B5EF4-FFF2-40B4-BE49-F238E27FC236}">
                <a16:creationId xmlns:a16="http://schemas.microsoft.com/office/drawing/2014/main" id="{97FD8AC0-9F1E-58B6-C3C6-35DA1B2673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438400"/>
            <a:ext cx="5638800" cy="25908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/>
              <a:t>HPV (usually serotypes 2 and 4)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Common wart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Most common on extremities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Most regress spontaneously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AB0B233-C546-E416-720E-5F3AF09E4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Verruca vulgaris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1C73C2EA-D6C1-8F67-E4E1-E844FF196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89091" name="Text Box 3">
            <a:extLst>
              <a:ext uri="{FF2B5EF4-FFF2-40B4-BE49-F238E27FC236}">
                <a16:creationId xmlns:a16="http://schemas.microsoft.com/office/drawing/2014/main" id="{729F2DE3-9887-CA71-FAAC-734F47044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Verruca vulgaris</a:t>
            </a:r>
          </a:p>
        </p:txBody>
      </p:sp>
      <p:pic>
        <p:nvPicPr>
          <p:cNvPr id="89092" name="Picture 5" descr="#22 2nd Carousel Verrucae hands">
            <a:extLst>
              <a:ext uri="{FF2B5EF4-FFF2-40B4-BE49-F238E27FC236}">
                <a16:creationId xmlns:a16="http://schemas.microsoft.com/office/drawing/2014/main" id="{7F2F27A2-4B42-459D-389D-7D5388898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339" name="Rectangle 3">
            <a:extLst>
              <a:ext uri="{FF2B5EF4-FFF2-40B4-BE49-F238E27FC236}">
                <a16:creationId xmlns:a16="http://schemas.microsoft.com/office/drawing/2014/main" id="{F9151032-C02D-22F7-B554-6DA8AF977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743200"/>
            <a:ext cx="5638800" cy="19050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Pox virus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Centrally-</a:t>
            </a:r>
            <a:r>
              <a:rPr lang="en-US" dirty="0" err="1">
                <a:cs typeface="+mn-cs"/>
              </a:rPr>
              <a:t>umbilicated</a:t>
            </a:r>
            <a:r>
              <a:rPr lang="en-US" dirty="0">
                <a:cs typeface="+mn-cs"/>
              </a:rPr>
              <a:t> red papules</a:t>
            </a:r>
          </a:p>
          <a:p>
            <a:pPr>
              <a:buClr>
                <a:srgbClr val="D334B5"/>
              </a:buClr>
              <a:defRPr/>
            </a:pPr>
            <a:r>
              <a:rPr lang="en-US" i="1" dirty="0">
                <a:cs typeface="+mn-cs"/>
              </a:rPr>
              <a:t>Very</a:t>
            </a:r>
            <a:r>
              <a:rPr lang="en-US" dirty="0">
                <a:cs typeface="+mn-cs"/>
              </a:rPr>
              <a:t> contagious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3B1BC31-E5FA-015E-495C-8B4B2A446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Molluscum contagiosum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7940851E-CB08-2A8E-8515-1691220DB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Molluscum contagiosum</a:t>
            </a:r>
          </a:p>
        </p:txBody>
      </p:sp>
      <p:pic>
        <p:nvPicPr>
          <p:cNvPr id="93187" name="Picture 5">
            <a:extLst>
              <a:ext uri="{FF2B5EF4-FFF2-40B4-BE49-F238E27FC236}">
                <a16:creationId xmlns:a16="http://schemas.microsoft.com/office/drawing/2014/main" id="{49F99152-3EFB-4082-97D8-9B1333A18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Text Box 4">
            <a:extLst>
              <a:ext uri="{FF2B5EF4-FFF2-40B4-BE49-F238E27FC236}">
                <a16:creationId xmlns:a16="http://schemas.microsoft.com/office/drawing/2014/main" id="{46CF088B-2844-2737-E2B6-333E7F62D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Umbilication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C023766-2AA8-03AC-E68C-A16DA6E24A69}"/>
              </a:ext>
            </a:extLst>
          </p:cNvPr>
          <p:cNvCxnSpPr>
            <a:cxnSpLocks/>
          </p:cNvCxnSpPr>
          <p:nvPr/>
        </p:nvCxnSpPr>
        <p:spPr bwMode="auto">
          <a:xfrm flipV="1">
            <a:off x="3276600" y="609600"/>
            <a:ext cx="0" cy="13716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0387" name="Rectangle 3">
            <a:extLst>
              <a:ext uri="{FF2B5EF4-FFF2-40B4-BE49-F238E27FC236}">
                <a16:creationId xmlns:a16="http://schemas.microsoft.com/office/drawing/2014/main" id="{9DC83709-A293-4E50-CA61-BBECC42C85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438400"/>
            <a:ext cx="6553200" cy="28194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altLang="en-US" dirty="0">
                <a:latin typeface="+mj-lt"/>
              </a:rPr>
              <a:t>Usually HSV; sometimes drug-related</a:t>
            </a:r>
          </a:p>
          <a:p>
            <a:pPr>
              <a:buClr>
                <a:srgbClr val="D334B5"/>
              </a:buClr>
              <a:defRPr/>
            </a:pPr>
            <a:r>
              <a:rPr lang="en-US" altLang="ja-JP" dirty="0">
                <a:latin typeface="+mj-lt"/>
              </a:rPr>
              <a:t>“Target” lesions and/or vesicles on skin, mucous membranes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dirty="0">
                <a:latin typeface="+mj-lt"/>
              </a:rPr>
              <a:t>Stevens-Johnson syndrome is a related disease characterized by skin necrosis.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FAC44C5-EA0E-D5C8-2812-DB02F260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Erythema multiforme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5">
            <a:extLst>
              <a:ext uri="{FF2B5EF4-FFF2-40B4-BE49-F238E27FC236}">
                <a16:creationId xmlns:a16="http://schemas.microsoft.com/office/drawing/2014/main" id="{2BD570DE-DE69-1057-EAD6-93E26F5F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26163"/>
            <a:ext cx="5727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Erythema multiforme</a:t>
            </a:r>
          </a:p>
        </p:txBody>
      </p:sp>
      <p:pic>
        <p:nvPicPr>
          <p:cNvPr id="97283" name="Picture 1">
            <a:extLst>
              <a:ext uri="{FF2B5EF4-FFF2-40B4-BE49-F238E27FC236}">
                <a16:creationId xmlns:a16="http://schemas.microsoft.com/office/drawing/2014/main" id="{7E19FBEC-CA7B-1329-B45F-CE7725AF2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315200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2435" name="Rectangle 3">
            <a:extLst>
              <a:ext uri="{FF2B5EF4-FFF2-40B4-BE49-F238E27FC236}">
                <a16:creationId xmlns:a16="http://schemas.microsoft.com/office/drawing/2014/main" id="{054B9CFE-48CD-CC1A-74F7-A5032DF850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438400"/>
            <a:ext cx="5257800" cy="25908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Parasite: Sarcoptes scabei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Hands/wrists, abdomen/groin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Itchy rash, may see “burrows”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Highly contagious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7A76172-1A89-2A90-3A2A-DA274363B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Scabies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4">
            <a:extLst>
              <a:ext uri="{FF2B5EF4-FFF2-40B4-BE49-F238E27FC236}">
                <a16:creationId xmlns:a16="http://schemas.microsoft.com/office/drawing/2014/main" id="{CE0EF789-1D09-93A1-6EDF-AF53EB69B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Scabies</a:t>
            </a:r>
          </a:p>
        </p:txBody>
      </p:sp>
      <p:pic>
        <p:nvPicPr>
          <p:cNvPr id="101379" name="Picture 3">
            <a:extLst>
              <a:ext uri="{FF2B5EF4-FFF2-40B4-BE49-F238E27FC236}">
                <a16:creationId xmlns:a16="http://schemas.microsoft.com/office/drawing/2014/main" id="{3417182A-8C0B-A1CA-53D1-8FC36E6FA5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52600"/>
            <a:ext cx="4064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4">
            <a:extLst>
              <a:ext uri="{FF2B5EF4-FFF2-40B4-BE49-F238E27FC236}">
                <a16:creationId xmlns:a16="http://schemas.microsoft.com/office/drawing/2014/main" id="{0B0D8024-8F2C-78DB-72C3-2018C3A23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30994" y="1543844"/>
            <a:ext cx="59197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1" name="Text Box 4">
            <a:extLst>
              <a:ext uri="{FF2B5EF4-FFF2-40B4-BE49-F238E27FC236}">
                <a16:creationId xmlns:a16="http://schemas.microsoft.com/office/drawing/2014/main" id="{06CA12D6-567F-ED8C-2CAC-A4AF26397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8768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Burrow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3EB19C-FC16-1DF8-27C5-7F4C11D1A896}"/>
              </a:ext>
            </a:extLst>
          </p:cNvPr>
          <p:cNvCxnSpPr>
            <a:cxnSpLocks/>
          </p:cNvCxnSpPr>
          <p:nvPr/>
        </p:nvCxnSpPr>
        <p:spPr bwMode="auto">
          <a:xfrm flipV="1">
            <a:off x="6858000" y="3505200"/>
            <a:ext cx="0" cy="1371600"/>
          </a:xfrm>
          <a:prstGeom prst="straightConnector1">
            <a:avLst/>
          </a:prstGeom>
          <a:noFill/>
          <a:ln w="190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AC9E698A-6565-2748-C279-75C360114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82EA018B-52A2-6C65-FC33-E549A1E515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Introduction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Infectious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Inflammatory disorders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483" name="Rectangle 3">
            <a:extLst>
              <a:ext uri="{FF2B5EF4-FFF2-40B4-BE49-F238E27FC236}">
                <a16:creationId xmlns:a16="http://schemas.microsoft.com/office/drawing/2014/main" id="{A85B2A9B-D05D-657E-6336-5BE86669C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47800" y="2438400"/>
            <a:ext cx="6781800" cy="19050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Common, inherited, autoimmune disease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Itchy red lesions with silvery scales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Most common on elbows, knees, scalp 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Patients may also have arthritis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234ACBB-BED5-A9D7-9895-FCA4BB1F0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Psoriasis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BBCFF8D8-94CF-8633-FAE1-78E34CC89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93F45306-A6CA-C897-4251-A87007C2B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Psoriasis</a:t>
            </a:r>
          </a:p>
        </p:txBody>
      </p:sp>
      <p:pic>
        <p:nvPicPr>
          <p:cNvPr id="107524" name="Picture 6" descr="psoriasis">
            <a:extLst>
              <a:ext uri="{FF2B5EF4-FFF2-40B4-BE49-F238E27FC236}">
                <a16:creationId xmlns:a16="http://schemas.microsoft.com/office/drawing/2014/main" id="{CCDDB13A-C5E4-3497-0970-3928A6F92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3">
            <a:extLst>
              <a:ext uri="{FF2B5EF4-FFF2-40B4-BE49-F238E27FC236}">
                <a16:creationId xmlns:a16="http://schemas.microsoft.com/office/drawing/2014/main" id="{B2AFCB98-5829-8462-C1EF-4F72505AE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514600"/>
            <a:ext cx="7200900" cy="2362200"/>
          </a:xfrm>
        </p:spPr>
        <p:txBody>
          <a:bodyPr/>
          <a:lstStyle/>
          <a:p>
            <a:pPr>
              <a:buClr>
                <a:srgbClr val="D334B5"/>
              </a:buClr>
            </a:pPr>
            <a:r>
              <a:rPr lang="en-US" altLang="en-US"/>
              <a:t>Common, chronic, immune-mediated disease</a:t>
            </a:r>
          </a:p>
          <a:p>
            <a:pPr>
              <a:buClr>
                <a:srgbClr val="D334B5"/>
              </a:buClr>
            </a:pPr>
            <a:r>
              <a:rPr lang="en-US" altLang="en-US"/>
              <a:t>Skin: purple polygonal papules </a:t>
            </a:r>
          </a:p>
          <a:p>
            <a:pPr>
              <a:buClr>
                <a:srgbClr val="D334B5"/>
              </a:buClr>
            </a:pPr>
            <a:r>
              <a:rPr lang="en-US" altLang="en-US"/>
              <a:t>Mucous membranes: lacy-appearing lesions (Wickham</a:t>
            </a:r>
            <a:r>
              <a:rPr lang="en-US" altLang="ja-JP">
                <a:latin typeface="Arial" panose="020B0604020202020204" pitchFamily="34" charset="0"/>
              </a:rPr>
              <a:t>’</a:t>
            </a:r>
            <a:r>
              <a:rPr lang="en-US" altLang="ja-JP"/>
              <a:t>s striae), erosions, or white patches</a:t>
            </a:r>
            <a:endParaRPr lang="en-US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E90A442-D864-F354-38C3-3AC578AD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Lichen planus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>
            <a:extLst>
              <a:ext uri="{FF2B5EF4-FFF2-40B4-BE49-F238E27FC236}">
                <a16:creationId xmlns:a16="http://schemas.microsoft.com/office/drawing/2014/main" id="{BBB87465-6041-4AEC-0E20-1ACF85AC3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Lichen planus</a:t>
            </a:r>
          </a:p>
        </p:txBody>
      </p:sp>
      <p:pic>
        <p:nvPicPr>
          <p:cNvPr id="111619" name="Picture 2">
            <a:extLst>
              <a:ext uri="{FF2B5EF4-FFF2-40B4-BE49-F238E27FC236}">
                <a16:creationId xmlns:a16="http://schemas.microsoft.com/office/drawing/2014/main" id="{4BA3A453-87D9-F339-1FC1-2B1274766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685800"/>
            <a:ext cx="68103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3">
            <a:extLst>
              <a:ext uri="{FF2B5EF4-FFF2-40B4-BE49-F238E27FC236}">
                <a16:creationId xmlns:a16="http://schemas.microsoft.com/office/drawing/2014/main" id="{B111E05C-05C8-E885-59F2-080E4AB92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Wickham</a:t>
            </a:r>
            <a:r>
              <a:rPr lang="en-US" altLang="ja-JP" sz="3200">
                <a:solidFill>
                  <a:srgbClr val="000000"/>
                </a:solidFill>
              </a:rPr>
              <a:t>’s striae</a:t>
            </a:r>
            <a:endParaRPr lang="en-US" altLang="en-US" sz="3200">
              <a:solidFill>
                <a:srgbClr val="000000"/>
              </a:solidFill>
            </a:endParaRPr>
          </a:p>
        </p:txBody>
      </p:sp>
      <p:pic>
        <p:nvPicPr>
          <p:cNvPr id="113667" name="Picture 5" descr="Lichen_Planus_Mouth-V">
            <a:extLst>
              <a:ext uri="{FF2B5EF4-FFF2-40B4-BE49-F238E27FC236}">
                <a16:creationId xmlns:a16="http://schemas.microsoft.com/office/drawing/2014/main" id="{80F82F50-8562-685D-1724-27EC52ACD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B8285D62-DEC5-C784-3DB6-AC3298CFB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80AB5270-4FD4-0219-8CD3-A666E40C01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Introduction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Infectious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Inflammatory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Bullous disorders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675" name="Rectangle 3">
            <a:extLst>
              <a:ext uri="{FF2B5EF4-FFF2-40B4-BE49-F238E27FC236}">
                <a16:creationId xmlns:a16="http://schemas.microsoft.com/office/drawing/2014/main" id="{4AEEEEDB-6C1F-2F1B-402A-108F842CBB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2667000"/>
            <a:ext cx="4495800" cy="2895600"/>
          </a:xfrm>
        </p:spPr>
        <p:txBody>
          <a:bodyPr/>
          <a:lstStyle/>
          <a:p>
            <a:pPr>
              <a:buClr>
                <a:srgbClr val="D334B5"/>
              </a:buClr>
              <a:defRPr/>
            </a:pPr>
            <a:r>
              <a:rPr lang="en-US" dirty="0"/>
              <a:t>Antibodies against spot desmosomes</a:t>
            </a:r>
          </a:p>
          <a:p>
            <a:pPr>
              <a:buClr>
                <a:srgbClr val="D334B5"/>
              </a:buClr>
              <a:defRPr/>
            </a:pPr>
            <a:r>
              <a:rPr lang="en-US" dirty="0"/>
              <a:t>Superficial bullae</a:t>
            </a:r>
          </a:p>
          <a:p>
            <a:pPr>
              <a:buClr>
                <a:srgbClr val="D334B5"/>
              </a:buClr>
              <a:defRPr/>
            </a:pPr>
            <a:r>
              <a:rPr lang="en-US" dirty="0">
                <a:cs typeface="+mn-cs"/>
              </a:rPr>
              <a:t>Mouth first, then skin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636AF71-80AB-3E53-2A21-559E84019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2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rgbClr val="D334B5"/>
                </a:solidFill>
                <a:cs typeface="+mj-cs"/>
              </a:rPr>
              <a:t>Pemphigus vulgaris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DFDA0005-6947-3A36-D45B-7AE3E5572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752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rgbClr val="D334B5"/>
                </a:solidFill>
                <a:cs typeface="+mj-cs"/>
              </a:rPr>
              <a:t>Bullous pemphigoid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8DE74AB-76BF-EE17-42A0-87EFA5BB6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667000"/>
            <a:ext cx="4495800" cy="2895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kern="0" dirty="0"/>
              <a:t>Antibodies against hemidesmosomes</a:t>
            </a:r>
          </a:p>
          <a:p>
            <a:pPr>
              <a:buClr>
                <a:srgbClr val="D334B5"/>
              </a:buClr>
              <a:defRPr/>
            </a:pPr>
            <a:r>
              <a:rPr lang="en-US" kern="0" dirty="0"/>
              <a:t>Subepidermal bullae</a:t>
            </a:r>
          </a:p>
          <a:p>
            <a:pPr>
              <a:buClr>
                <a:srgbClr val="D334B5"/>
              </a:buClr>
              <a:defRPr/>
            </a:pPr>
            <a:r>
              <a:rPr lang="en-US" kern="0" dirty="0">
                <a:cs typeface="+mn-cs"/>
              </a:rPr>
              <a:t>Groin, axillae, arms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B7670DC1-A72A-DAA4-AB92-41C3B04C5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Two bullous diseases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1">
            <a:extLst>
              <a:ext uri="{FF2B5EF4-FFF2-40B4-BE49-F238E27FC236}">
                <a16:creationId xmlns:a16="http://schemas.microsoft.com/office/drawing/2014/main" id="{7E6D7FBB-AECE-C13B-8A35-0F3082A8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692275"/>
            <a:ext cx="4381500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1" name="Picture 2">
            <a:extLst>
              <a:ext uri="{FF2B5EF4-FFF2-40B4-BE49-F238E27FC236}">
                <a16:creationId xmlns:a16="http://schemas.microsoft.com/office/drawing/2014/main" id="{D20B87F4-924D-3525-3B02-811296501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4321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B889DE88-95FD-8ECC-A128-361D538F7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990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Pemphigus vulgaris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A9D87FF-ADCA-D653-52CE-A13B66DC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990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Bullous pemphigoid</a:t>
            </a:r>
          </a:p>
        </p:txBody>
      </p:sp>
      <p:sp>
        <p:nvSpPr>
          <p:cNvPr id="119814" name="Text Box 4">
            <a:extLst>
              <a:ext uri="{FF2B5EF4-FFF2-40B4-BE49-F238E27FC236}">
                <a16:creationId xmlns:a16="http://schemas.microsoft.com/office/drawing/2014/main" id="{905C121A-0096-31FB-ED9B-3BA6A75DF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5334000"/>
            <a:ext cx="3908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Antibodies against </a:t>
            </a:r>
            <a:br>
              <a:rPr lang="en-US" altLang="en-US" sz="2400">
                <a:solidFill>
                  <a:srgbClr val="000000"/>
                </a:solidFill>
              </a:rPr>
            </a:br>
            <a:r>
              <a:rPr lang="en-US" altLang="en-US" sz="2400">
                <a:solidFill>
                  <a:srgbClr val="000000"/>
                </a:solidFill>
              </a:rPr>
              <a:t>spot desmosomes </a:t>
            </a:r>
            <a:br>
              <a:rPr lang="en-US" altLang="en-US" sz="2400">
                <a:solidFill>
                  <a:srgbClr val="000000"/>
                </a:solidFill>
              </a:rPr>
            </a:br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 i="1">
                <a:solidFill>
                  <a:srgbClr val="000000"/>
                </a:solidFill>
              </a:rPr>
              <a:t>between</a:t>
            </a:r>
            <a:r>
              <a:rPr lang="en-US" altLang="en-US" sz="2400">
                <a:solidFill>
                  <a:srgbClr val="000000"/>
                </a:solidFill>
              </a:rPr>
              <a:t> epidermal cells)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E3D2F3-A3AD-0DF2-BDA1-571DBA09DBBE}"/>
              </a:ext>
            </a:extLst>
          </p:cNvPr>
          <p:cNvCxnSpPr>
            <a:cxnSpLocks/>
          </p:cNvCxnSpPr>
          <p:nvPr/>
        </p:nvCxnSpPr>
        <p:spPr bwMode="auto">
          <a:xfrm flipV="1">
            <a:off x="1905000" y="3429000"/>
            <a:ext cx="0" cy="1905000"/>
          </a:xfrm>
          <a:prstGeom prst="straightConnector1">
            <a:avLst/>
          </a:prstGeom>
          <a:noFill/>
          <a:ln w="19050">
            <a:solidFill>
              <a:schemeClr val="tx1"/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84000"/>
              </a:prstClr>
            </a:outerShdw>
          </a:effectLst>
        </p:spPr>
      </p:cxnSp>
      <p:sp>
        <p:nvSpPr>
          <p:cNvPr id="119816" name="Text Box 4">
            <a:extLst>
              <a:ext uri="{FF2B5EF4-FFF2-40B4-BE49-F238E27FC236}">
                <a16:creationId xmlns:a16="http://schemas.microsoft.com/office/drawing/2014/main" id="{EFC9BCFA-FE1F-7D35-9F74-78B73BE2F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334000"/>
            <a:ext cx="3908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Antibodies against </a:t>
            </a:r>
            <a:br>
              <a:rPr lang="en-US" altLang="en-US" sz="2400">
                <a:solidFill>
                  <a:srgbClr val="000000"/>
                </a:solidFill>
              </a:rPr>
            </a:br>
            <a:r>
              <a:rPr lang="en-US" altLang="en-US" sz="2400">
                <a:solidFill>
                  <a:srgbClr val="000000"/>
                </a:solidFill>
              </a:rPr>
              <a:t>hemidesmosomes </a:t>
            </a:r>
            <a:br>
              <a:rPr lang="en-US" altLang="en-US" sz="2400">
                <a:solidFill>
                  <a:srgbClr val="000000"/>
                </a:solidFill>
              </a:rPr>
            </a:br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 i="1">
                <a:solidFill>
                  <a:srgbClr val="000000"/>
                </a:solidFill>
              </a:rPr>
              <a:t>beneath</a:t>
            </a:r>
            <a:r>
              <a:rPr lang="en-US" altLang="en-US" sz="2400">
                <a:solidFill>
                  <a:srgbClr val="000000"/>
                </a:solidFill>
              </a:rPr>
              <a:t> epidermal cells)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271371-5F2A-DC6A-2F1B-1AED830DD1CE}"/>
              </a:ext>
            </a:extLst>
          </p:cNvPr>
          <p:cNvCxnSpPr>
            <a:cxnSpLocks/>
          </p:cNvCxnSpPr>
          <p:nvPr/>
        </p:nvCxnSpPr>
        <p:spPr bwMode="auto">
          <a:xfrm flipV="1">
            <a:off x="6213475" y="3962400"/>
            <a:ext cx="0" cy="1371600"/>
          </a:xfrm>
          <a:prstGeom prst="straightConnector1">
            <a:avLst/>
          </a:prstGeom>
          <a:noFill/>
          <a:ln w="19050">
            <a:solidFill>
              <a:schemeClr val="tx1"/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84000"/>
              </a:prstClr>
            </a:outerShdw>
          </a:effectLst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1">
            <a:extLst>
              <a:ext uri="{FF2B5EF4-FFF2-40B4-BE49-F238E27FC236}">
                <a16:creationId xmlns:a16="http://schemas.microsoft.com/office/drawing/2014/main" id="{229AEACE-F943-2AE6-C430-8824ADA79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6764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Picture 2">
            <a:extLst>
              <a:ext uri="{FF2B5EF4-FFF2-40B4-BE49-F238E27FC236}">
                <a16:creationId xmlns:a16="http://schemas.microsoft.com/office/drawing/2014/main" id="{B6651235-C135-CA31-B72F-F30B6927E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89100"/>
            <a:ext cx="4462463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C210000-CDBE-0CF9-576D-9E70445EF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990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Pemphigus vulgaris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A3A9936-D88F-F738-65BA-1C7BD7D6F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9906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Bullous pemphigoid</a:t>
            </a:r>
          </a:p>
        </p:txBody>
      </p:sp>
      <p:sp>
        <p:nvSpPr>
          <p:cNvPr id="121862" name="Text Box 4">
            <a:extLst>
              <a:ext uri="{FF2B5EF4-FFF2-40B4-BE49-F238E27FC236}">
                <a16:creationId xmlns:a16="http://schemas.microsoft.com/office/drawing/2014/main" id="{AB3B2E8E-2821-344F-A649-33B880489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8425" y="5334000"/>
            <a:ext cx="3908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Separation between epidermal cells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08844CB-8C30-6F6A-E161-FAD723773F79}"/>
              </a:ext>
            </a:extLst>
          </p:cNvPr>
          <p:cNvCxnSpPr>
            <a:cxnSpLocks/>
          </p:cNvCxnSpPr>
          <p:nvPr/>
        </p:nvCxnSpPr>
        <p:spPr bwMode="auto">
          <a:xfrm flipV="1">
            <a:off x="1828800" y="3124200"/>
            <a:ext cx="0" cy="22098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sp>
        <p:nvSpPr>
          <p:cNvPr id="121864" name="Text Box 4">
            <a:extLst>
              <a:ext uri="{FF2B5EF4-FFF2-40B4-BE49-F238E27FC236}">
                <a16:creationId xmlns:a16="http://schemas.microsoft.com/office/drawing/2014/main" id="{870C3D81-4F30-FBD3-0504-AFB64AB58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334000"/>
            <a:ext cx="39084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Separation between epidermis and dermis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FDDA2E-BD84-2107-00BB-192FB21F98FB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4025" y="3429000"/>
            <a:ext cx="0" cy="19050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0A561467-99A3-BD06-D744-1690E8260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33400"/>
            <a:ext cx="42672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Pemphigus vulgaris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EB91B7-3AF5-F2B2-5F5E-0504FDFAA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533400"/>
            <a:ext cx="45720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solidFill>
                  <a:schemeClr val="accent4">
                    <a:lumMod val="10000"/>
                  </a:schemeClr>
                </a:solidFill>
                <a:cs typeface="+mj-cs"/>
              </a:rPr>
              <a:t>Bullous pemphigoid</a:t>
            </a:r>
          </a:p>
        </p:txBody>
      </p:sp>
      <p:pic>
        <p:nvPicPr>
          <p:cNvPr id="123908" name="Picture 5" descr="#75 Carousel2, bullous pemphigoid">
            <a:extLst>
              <a:ext uri="{FF2B5EF4-FFF2-40B4-BE49-F238E27FC236}">
                <a16:creationId xmlns:a16="http://schemas.microsoft.com/office/drawing/2014/main" id="{9D12AEC1-CF29-FBA8-9D7C-AE8A0875E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179763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9" name="Picture 2">
            <a:extLst>
              <a:ext uri="{FF2B5EF4-FFF2-40B4-BE49-F238E27FC236}">
                <a16:creationId xmlns:a16="http://schemas.microsoft.com/office/drawing/2014/main" id="{C70147E2-4FD5-FB3A-A39B-9D790C30D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1295400"/>
            <a:ext cx="42957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0" name="Text Box 4">
            <a:extLst>
              <a:ext uri="{FF2B5EF4-FFF2-40B4-BE49-F238E27FC236}">
                <a16:creationId xmlns:a16="http://schemas.microsoft.com/office/drawing/2014/main" id="{B61CC498-32F6-0F89-323F-19C6E3A8B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8674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Ruptured bullae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32FBBF-410F-F0A2-A2A0-4A15A82B48AC}"/>
              </a:ext>
            </a:extLst>
          </p:cNvPr>
          <p:cNvCxnSpPr>
            <a:cxnSpLocks/>
          </p:cNvCxnSpPr>
          <p:nvPr/>
        </p:nvCxnSpPr>
        <p:spPr bwMode="auto">
          <a:xfrm flipV="1">
            <a:off x="1828800" y="3124200"/>
            <a:ext cx="0" cy="28194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sp>
        <p:nvSpPr>
          <p:cNvPr id="123912" name="Text Box 4">
            <a:extLst>
              <a:ext uri="{FF2B5EF4-FFF2-40B4-BE49-F238E27FC236}">
                <a16:creationId xmlns:a16="http://schemas.microsoft.com/office/drawing/2014/main" id="{060C9303-2919-85D1-27F2-5FE0A755F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867400"/>
            <a:ext cx="3908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Intact bullae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4893F7-EFC5-EA44-9C5B-D20E44DB933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715000" y="4495800"/>
            <a:ext cx="609600" cy="1371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5881F4AA-4F82-9B86-8828-3E1D1024D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DDED4EC5-5F51-FB39-1FAC-0D437F2F5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Introduction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Infectious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Inflammatory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Bullous disorders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Benign neoplasms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5">
            <a:extLst>
              <a:ext uri="{FF2B5EF4-FFF2-40B4-BE49-F238E27FC236}">
                <a16:creationId xmlns:a16="http://schemas.microsoft.com/office/drawing/2014/main" id="{50B486EA-4751-85E9-5E4C-3A8BFAD3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4025" y="5572125"/>
            <a:ext cx="342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buClr>
                <a:srgbClr val="66CCFF"/>
              </a:buClr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6D52544-C7B1-A2A2-3633-0ADD840A9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14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Nevus (mole)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D43D394-A8AE-4772-2873-26372F32D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33600"/>
            <a:ext cx="6858000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Benign neoplasm of melanocytes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Round, evenly-pigmented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Progresses from junctional to compound to intradermal over time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Melanoma occasionally develops in nevi – so watch for changes (size, shape, color)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>
            <a:extLst>
              <a:ext uri="{FF2B5EF4-FFF2-40B4-BE49-F238E27FC236}">
                <a16:creationId xmlns:a16="http://schemas.microsoft.com/office/drawing/2014/main" id="{971C9146-EE0D-0259-F0DE-864F293C4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76238"/>
            <a:ext cx="297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Junctional nevus</a:t>
            </a:r>
          </a:p>
        </p:txBody>
      </p:sp>
      <p:pic>
        <p:nvPicPr>
          <p:cNvPr id="130051" name="Picture 2" descr="SMMC02102206">
            <a:extLst>
              <a:ext uri="{FF2B5EF4-FFF2-40B4-BE49-F238E27FC236}">
                <a16:creationId xmlns:a16="http://schemas.microsoft.com/office/drawing/2014/main" id="{E120DF49-ACB7-F9E9-E092-381B8C550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2930525"/>
            <a:ext cx="2805112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0052" name="Group 2">
            <a:extLst>
              <a:ext uri="{FF2B5EF4-FFF2-40B4-BE49-F238E27FC236}">
                <a16:creationId xmlns:a16="http://schemas.microsoft.com/office/drawing/2014/main" id="{63CE98EB-64B2-C0BF-6DDF-9A0C0641BEBC}"/>
              </a:ext>
            </a:extLst>
          </p:cNvPr>
          <p:cNvGrpSpPr>
            <a:grpSpLocks/>
          </p:cNvGrpSpPr>
          <p:nvPr/>
        </p:nvGrpSpPr>
        <p:grpSpPr bwMode="auto">
          <a:xfrm>
            <a:off x="3213100" y="990600"/>
            <a:ext cx="2844800" cy="4724400"/>
            <a:chOff x="3213756" y="685800"/>
            <a:chExt cx="2844114" cy="4724400"/>
          </a:xfrm>
        </p:grpSpPr>
        <p:pic>
          <p:nvPicPr>
            <p:cNvPr id="130066" name="Picture 2" descr="SMMC02102139">
              <a:extLst>
                <a:ext uri="{FF2B5EF4-FFF2-40B4-BE49-F238E27FC236}">
                  <a16:creationId xmlns:a16="http://schemas.microsoft.com/office/drawing/2014/main" id="{44435D90-F18C-987D-E1F7-61D81FDE17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contrast="3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3756" y="2549611"/>
              <a:ext cx="2844114" cy="2860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067" name="Picture 3">
              <a:extLst>
                <a:ext uri="{FF2B5EF4-FFF2-40B4-BE49-F238E27FC236}">
                  <a16:creationId xmlns:a16="http://schemas.microsoft.com/office/drawing/2014/main" id="{6492CC5A-FB09-490F-6B2F-AC5E7183ED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429" y="685800"/>
              <a:ext cx="1909141" cy="1898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0053" name="Group 1">
            <a:extLst>
              <a:ext uri="{FF2B5EF4-FFF2-40B4-BE49-F238E27FC236}">
                <a16:creationId xmlns:a16="http://schemas.microsoft.com/office/drawing/2014/main" id="{7F1BD855-F33E-6214-7A20-4BBFE57C87A3}"/>
              </a:ext>
            </a:extLst>
          </p:cNvPr>
          <p:cNvGrpSpPr>
            <a:grpSpLocks/>
          </p:cNvGrpSpPr>
          <p:nvPr/>
        </p:nvGrpSpPr>
        <p:grpSpPr bwMode="auto">
          <a:xfrm>
            <a:off x="6281738" y="990600"/>
            <a:ext cx="2709862" cy="4724400"/>
            <a:chOff x="6281321" y="685800"/>
            <a:chExt cx="2710279" cy="4724400"/>
          </a:xfrm>
        </p:grpSpPr>
        <p:pic>
          <p:nvPicPr>
            <p:cNvPr id="130064" name="Picture 2" descr="SMMC02102238">
              <a:extLst>
                <a:ext uri="{FF2B5EF4-FFF2-40B4-BE49-F238E27FC236}">
                  <a16:creationId xmlns:a16="http://schemas.microsoft.com/office/drawing/2014/main" id="{BF35AE27-EBFC-79AF-8522-AA8119ED12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contrast="3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1321" y="2743200"/>
              <a:ext cx="2710279" cy="266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0065" name="Picture 3">
              <a:extLst>
                <a:ext uri="{FF2B5EF4-FFF2-40B4-BE49-F238E27FC236}">
                  <a16:creationId xmlns:a16="http://schemas.microsoft.com/office/drawing/2014/main" id="{98309C36-9C08-2A4C-08F4-FA6327523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685800"/>
              <a:ext cx="1909140" cy="1918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0054" name="Text Box 2">
            <a:extLst>
              <a:ext uri="{FF2B5EF4-FFF2-40B4-BE49-F238E27FC236}">
                <a16:creationId xmlns:a16="http://schemas.microsoft.com/office/drawing/2014/main" id="{41C3E84E-E49F-216F-E09F-04211240A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6238"/>
            <a:ext cx="297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Compound nevus</a:t>
            </a:r>
          </a:p>
        </p:txBody>
      </p:sp>
      <p:sp>
        <p:nvSpPr>
          <p:cNvPr id="130055" name="Text Box 2">
            <a:extLst>
              <a:ext uri="{FF2B5EF4-FFF2-40B4-BE49-F238E27FC236}">
                <a16:creationId xmlns:a16="http://schemas.microsoft.com/office/drawing/2014/main" id="{ED80AEA1-CFF7-AD4F-A959-124600B36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76238"/>
            <a:ext cx="2971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Intradermal nevus</a:t>
            </a:r>
          </a:p>
        </p:txBody>
      </p:sp>
      <p:sp>
        <p:nvSpPr>
          <p:cNvPr id="130056" name="Text Box 4">
            <a:extLst>
              <a:ext uri="{FF2B5EF4-FFF2-40B4-BE49-F238E27FC236}">
                <a16:creationId xmlns:a16="http://schemas.microsoft.com/office/drawing/2014/main" id="{D8BE2524-0F06-9D7A-27F3-46C620A5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5867400"/>
            <a:ext cx="3200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200">
                <a:solidFill>
                  <a:srgbClr val="000000"/>
                </a:solidFill>
              </a:rPr>
              <a:t>Melanocytes at dermal-epidermal junction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B701B3A-32F8-9058-0051-6CA5F9C3241F}"/>
              </a:ext>
            </a:extLst>
          </p:cNvPr>
          <p:cNvCxnSpPr>
            <a:cxnSpLocks/>
          </p:cNvCxnSpPr>
          <p:nvPr/>
        </p:nvCxnSpPr>
        <p:spPr bwMode="auto">
          <a:xfrm flipV="1">
            <a:off x="877888" y="4114800"/>
            <a:ext cx="0" cy="18288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sp>
        <p:nvSpPr>
          <p:cNvPr id="130058" name="Text Box 4">
            <a:extLst>
              <a:ext uri="{FF2B5EF4-FFF2-40B4-BE49-F238E27FC236}">
                <a16:creationId xmlns:a16="http://schemas.microsoft.com/office/drawing/2014/main" id="{913300A9-1A4D-E177-CEF0-44C27BD83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867400"/>
            <a:ext cx="32004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200">
                <a:solidFill>
                  <a:srgbClr val="000000"/>
                </a:solidFill>
              </a:rPr>
              <a:t>Melanocytes at junction AND in dermis</a:t>
            </a:r>
          </a:p>
        </p:txBody>
      </p:sp>
      <p:sp>
        <p:nvSpPr>
          <p:cNvPr id="130059" name="Text Box 4">
            <a:extLst>
              <a:ext uri="{FF2B5EF4-FFF2-40B4-BE49-F238E27FC236}">
                <a16:creationId xmlns:a16="http://schemas.microsoft.com/office/drawing/2014/main" id="{31957554-B84B-4B7A-550C-EA7B3DCEA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867400"/>
            <a:ext cx="32004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200">
                <a:solidFill>
                  <a:srgbClr val="000000"/>
                </a:solidFill>
              </a:rPr>
              <a:t>Melanocytes in dermis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1021145-5C8F-4F52-5DA3-ABE2325365D9}"/>
              </a:ext>
            </a:extLst>
          </p:cNvPr>
          <p:cNvCxnSpPr>
            <a:cxnSpLocks/>
          </p:cNvCxnSpPr>
          <p:nvPr/>
        </p:nvCxnSpPr>
        <p:spPr bwMode="auto">
          <a:xfrm flipV="1">
            <a:off x="4267200" y="4648200"/>
            <a:ext cx="0" cy="12954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6473C84-9B34-FD51-5A4F-23275792141E}"/>
              </a:ext>
            </a:extLst>
          </p:cNvPr>
          <p:cNvCxnSpPr>
            <a:cxnSpLocks/>
          </p:cNvCxnSpPr>
          <p:nvPr/>
        </p:nvCxnSpPr>
        <p:spPr bwMode="auto">
          <a:xfrm flipV="1">
            <a:off x="4876800" y="4953000"/>
            <a:ext cx="0" cy="990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1E9C3C2-A964-9521-ACFD-1ACF847CAF9B}"/>
              </a:ext>
            </a:extLst>
          </p:cNvPr>
          <p:cNvCxnSpPr>
            <a:cxnSpLocks/>
          </p:cNvCxnSpPr>
          <p:nvPr/>
        </p:nvCxnSpPr>
        <p:spPr bwMode="auto">
          <a:xfrm flipV="1">
            <a:off x="7924800" y="3962400"/>
            <a:ext cx="0" cy="19812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pic>
        <p:nvPicPr>
          <p:cNvPr id="130063" name="Picture 23">
            <a:extLst>
              <a:ext uri="{FF2B5EF4-FFF2-40B4-BE49-F238E27FC236}">
                <a16:creationId xmlns:a16="http://schemas.microsoft.com/office/drawing/2014/main" id="{3BCECC54-6272-4DDB-E746-0D2093A6B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3">
            <a:extLst>
              <a:ext uri="{FF2B5EF4-FFF2-40B4-BE49-F238E27FC236}">
                <a16:creationId xmlns:a16="http://schemas.microsoft.com/office/drawing/2014/main" id="{0A29D8FE-1BE2-FEA0-B699-F796685C65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971800"/>
            <a:ext cx="6477000" cy="2209800"/>
          </a:xfrm>
        </p:spPr>
        <p:txBody>
          <a:bodyPr/>
          <a:lstStyle/>
          <a:p>
            <a:pPr>
              <a:buClr>
                <a:srgbClr val="D334B5"/>
              </a:buClr>
            </a:pPr>
            <a:r>
              <a:rPr lang="en-US" altLang="en-US"/>
              <a:t>Common benign tumor of blood vessels</a:t>
            </a:r>
          </a:p>
          <a:p>
            <a:pPr>
              <a:buClr>
                <a:srgbClr val="D334B5"/>
              </a:buClr>
            </a:pPr>
            <a:r>
              <a:rPr lang="en-US" altLang="en-US"/>
              <a:t>“</a:t>
            </a:r>
            <a:r>
              <a:rPr lang="en-US" altLang="ja-JP"/>
              <a:t>Strawberry hemangioma</a:t>
            </a:r>
            <a:r>
              <a:rPr lang="en-US" altLang="en-US">
                <a:latin typeface="Arial" panose="020B0604020202020204" pitchFamily="34" charset="0"/>
              </a:rPr>
              <a:t>”</a:t>
            </a:r>
            <a:r>
              <a:rPr lang="en-US" altLang="ja-JP"/>
              <a:t> occurs at birth, usually regresses within a year</a:t>
            </a:r>
            <a:endParaRPr lang="en-US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AA0B67-51A1-4B3D-E5B8-2B34CFEBC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Hemangioma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1">
            <a:extLst>
              <a:ext uri="{FF2B5EF4-FFF2-40B4-BE49-F238E27FC236}">
                <a16:creationId xmlns:a16="http://schemas.microsoft.com/office/drawing/2014/main" id="{BF52EFE7-3DB3-B964-4D67-D3D8888F3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5" y="1447800"/>
            <a:ext cx="44989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47" name="Picture 3">
            <a:extLst>
              <a:ext uri="{FF2B5EF4-FFF2-40B4-BE49-F238E27FC236}">
                <a16:creationId xmlns:a16="http://schemas.microsoft.com/office/drawing/2014/main" id="{8A588CD7-49C6-4546-D693-EE260051B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3973513" cy="32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48" name="Text Box 4">
            <a:extLst>
              <a:ext uri="{FF2B5EF4-FFF2-40B4-BE49-F238E27FC236}">
                <a16:creationId xmlns:a16="http://schemas.microsoft.com/office/drawing/2014/main" id="{7A889AE5-3AAD-588B-440C-19A6FAB5B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14900"/>
            <a:ext cx="320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Hemangiomas</a:t>
            </a:r>
          </a:p>
        </p:txBody>
      </p:sp>
      <p:sp>
        <p:nvSpPr>
          <p:cNvPr id="134149" name="Text Box 4">
            <a:extLst>
              <a:ext uri="{FF2B5EF4-FFF2-40B4-BE49-F238E27FC236}">
                <a16:creationId xmlns:a16="http://schemas.microsoft.com/office/drawing/2014/main" id="{7EB234E3-65B8-1512-E5E1-356E4E0FB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914900"/>
            <a:ext cx="449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2400">
                <a:solidFill>
                  <a:srgbClr val="000000"/>
                </a:solidFill>
              </a:rPr>
              <a:t>Strawberry hemangiomas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A69C6635-C6BB-D4ED-B8F2-CF0205807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Keratoacanthoma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1FD99EA-65A0-C831-E128-58B346505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971800"/>
            <a:ext cx="64770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Rapidly-growing, crater-like nodule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May evolve into squamous cell carcinoma (must be removed)</a:t>
            </a: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>
            <a:extLst>
              <a:ext uri="{FF2B5EF4-FFF2-40B4-BE49-F238E27FC236}">
                <a16:creationId xmlns:a16="http://schemas.microsoft.com/office/drawing/2014/main" id="{DAA987AC-0127-FB5C-68E4-7DD821C53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23000"/>
            <a:ext cx="57277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Keratoacanthoma</a:t>
            </a:r>
          </a:p>
        </p:txBody>
      </p:sp>
      <p:pic>
        <p:nvPicPr>
          <p:cNvPr id="138243" name="Picture 2">
            <a:extLst>
              <a:ext uri="{FF2B5EF4-FFF2-40B4-BE49-F238E27FC236}">
                <a16:creationId xmlns:a16="http://schemas.microsoft.com/office/drawing/2014/main" id="{26678710-C300-2B41-A332-0D0274366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8900"/>
            <a:ext cx="6083300" cy="605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6BB717D7-6686-32BF-7116-5BEC9D370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Seborrheic keratosis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C79C105-5227-59B1-D405-E149EC8FF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819400"/>
            <a:ext cx="64770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Common benign epidermal tumor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Increasing incidence with age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Brown-grey, velvety-waxy plaque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“Stuck-on” appearance</a:t>
            </a:r>
          </a:p>
          <a:p>
            <a:pPr marL="0" indent="0">
              <a:buClr>
                <a:srgbClr val="D334B5"/>
              </a:buClr>
              <a:buFontTx/>
              <a:buNone/>
              <a:defRPr/>
            </a:pPr>
            <a:endParaRPr lang="en-US" altLang="en-US" kern="0" dirty="0"/>
          </a:p>
        </p:txBody>
      </p:sp>
    </p:spTree>
    <p:custDataLst>
      <p:tags r:id="rId1"/>
    </p:custData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>
            <a:extLst>
              <a:ext uri="{FF2B5EF4-FFF2-40B4-BE49-F238E27FC236}">
                <a16:creationId xmlns:a16="http://schemas.microsoft.com/office/drawing/2014/main" id="{53A5FE94-C03A-96E6-59D0-603A4E03E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Seborrheic keratoses</a:t>
            </a:r>
          </a:p>
        </p:txBody>
      </p:sp>
      <p:pic>
        <p:nvPicPr>
          <p:cNvPr id="142339" name="Picture 1">
            <a:extLst>
              <a:ext uri="{FF2B5EF4-FFF2-40B4-BE49-F238E27FC236}">
                <a16:creationId xmlns:a16="http://schemas.microsoft.com/office/drawing/2014/main" id="{5B7E655E-D578-61A8-3D2D-2C92E686F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228600"/>
            <a:ext cx="8755062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B592BB-23B7-3E1D-796F-33AD90AC2083}"/>
              </a:ext>
            </a:extLst>
          </p:cNvPr>
          <p:cNvCxnSpPr>
            <a:cxnSpLocks/>
          </p:cNvCxnSpPr>
          <p:nvPr/>
        </p:nvCxnSpPr>
        <p:spPr bwMode="auto">
          <a:xfrm flipV="1">
            <a:off x="2133600" y="5181600"/>
            <a:ext cx="0" cy="609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03F603-C390-162A-2038-348F642C11DC}"/>
              </a:ext>
            </a:extLst>
          </p:cNvPr>
          <p:cNvCxnSpPr>
            <a:cxnSpLocks/>
          </p:cNvCxnSpPr>
          <p:nvPr/>
        </p:nvCxnSpPr>
        <p:spPr bwMode="auto">
          <a:xfrm flipV="1">
            <a:off x="4611688" y="4114800"/>
            <a:ext cx="0" cy="609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BBE39F5-D029-E6C8-695A-EBC179DD54D9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1600" y="2590800"/>
            <a:ext cx="0" cy="609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804930-4716-3F78-B1DA-1AB48F7B3243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1000" y="5867400"/>
            <a:ext cx="0" cy="609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630F89A-58F9-61FC-4021-1EA641365FBD}"/>
              </a:ext>
            </a:extLst>
          </p:cNvPr>
          <p:cNvCxnSpPr>
            <a:cxnSpLocks/>
          </p:cNvCxnSpPr>
          <p:nvPr/>
        </p:nvCxnSpPr>
        <p:spPr bwMode="auto">
          <a:xfrm flipV="1">
            <a:off x="4038600" y="5105400"/>
            <a:ext cx="0" cy="6096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/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308B7D21-6F11-A04F-F596-3C568CB41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Actinic keratosis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09585A0-9B03-0EC7-0AB5-E2A50A5A6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590800"/>
            <a:ext cx="56388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Dysplastic epidermal cells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Ill-defined, rough patches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Related to sun exposure (“actinic”) 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Considered pre-malignant</a:t>
            </a:r>
          </a:p>
        </p:txBody>
      </p:sp>
    </p:spTree>
    <p:custDataLst>
      <p:tags r:id="rId1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>
            <a:extLst>
              <a:ext uri="{FF2B5EF4-FFF2-40B4-BE49-F238E27FC236}">
                <a16:creationId xmlns:a16="http://schemas.microsoft.com/office/drawing/2014/main" id="{0582CDC0-F4CF-CF7E-6D19-0D379DD4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579120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Actinic keratosis</a:t>
            </a:r>
          </a:p>
        </p:txBody>
      </p:sp>
      <p:pic>
        <p:nvPicPr>
          <p:cNvPr id="146435" name="Picture 1">
            <a:extLst>
              <a:ext uri="{FF2B5EF4-FFF2-40B4-BE49-F238E27FC236}">
                <a16:creationId xmlns:a16="http://schemas.microsoft.com/office/drawing/2014/main" id="{0C2635CF-AA0A-AA6F-D5D0-F7D8F2E90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762000"/>
            <a:ext cx="802640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AB989F0-3A1F-6A8C-61DB-59D6F3E9B968}"/>
              </a:ext>
            </a:extLst>
          </p:cNvPr>
          <p:cNvCxnSpPr>
            <a:cxnSpLocks/>
          </p:cNvCxnSpPr>
          <p:nvPr/>
        </p:nvCxnSpPr>
        <p:spPr bwMode="auto">
          <a:xfrm flipV="1">
            <a:off x="4343400" y="3733800"/>
            <a:ext cx="0" cy="19812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690" name="Rectangle 2">
            <a:extLst>
              <a:ext uri="{FF2B5EF4-FFF2-40B4-BE49-F238E27FC236}">
                <a16:creationId xmlns:a16="http://schemas.microsoft.com/office/drawing/2014/main" id="{A8F8CE92-9C17-9C82-8AD9-162391E23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4100" dirty="0">
                <a:solidFill>
                  <a:srgbClr val="CCFFFF"/>
                </a:solidFill>
                <a:cs typeface="+mj-cs"/>
              </a:rPr>
              <a:t>Skin Pathology Outline</a:t>
            </a:r>
          </a:p>
        </p:txBody>
      </p:sp>
      <p:sp>
        <p:nvSpPr>
          <p:cNvPr id="2034691" name="Rectangle 3">
            <a:extLst>
              <a:ext uri="{FF2B5EF4-FFF2-40B4-BE49-F238E27FC236}">
                <a16:creationId xmlns:a16="http://schemas.microsoft.com/office/drawing/2014/main" id="{09ABFB21-3AF9-C65D-3BB2-89C8F6CD75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905000"/>
            <a:ext cx="4876800" cy="39624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Introduction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Infectious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Inflammatory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Bullous disorders</a:t>
            </a:r>
          </a:p>
          <a:p>
            <a:pPr>
              <a:spcBef>
                <a:spcPct val="30000"/>
              </a:spcBef>
              <a:buClr>
                <a:schemeClr val="accent3">
                  <a:lumMod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cs typeface="+mn-cs"/>
              </a:rPr>
              <a:t>Benign neoplasms</a:t>
            </a:r>
          </a:p>
          <a:p>
            <a:pPr>
              <a:spcBef>
                <a:spcPct val="30000"/>
              </a:spcBef>
              <a:buClr>
                <a:schemeClr val="bg1">
                  <a:lumMod val="25000"/>
                  <a:lumOff val="75000"/>
                </a:schemeClr>
              </a:buClr>
              <a:buFont typeface="Times" charset="0"/>
              <a:buChar char="•"/>
              <a:defRPr/>
            </a:pPr>
            <a:r>
              <a:rPr lang="en-US" sz="3200" dirty="0">
                <a:cs typeface="+mn-cs"/>
              </a:rPr>
              <a:t>Malignant neoplasms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B4F51A7E-5FB8-1ACF-451E-2EE9D2C2B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89013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Basal cell carcinoma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C67E442-2FF7-C78E-FB8E-67C07D3F8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1722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Malignant tumor of cells in basal layer of epidermis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Raised, “pearly” nodule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Older patients, sun-exposed skin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Locally aggressive, but almost never metastasizes!</a:t>
            </a:r>
          </a:p>
          <a:p>
            <a:pPr marL="0" indent="0">
              <a:buClr>
                <a:srgbClr val="D334B5"/>
              </a:buClr>
              <a:buFontTx/>
              <a:buNone/>
              <a:defRPr/>
            </a:pPr>
            <a:endParaRPr lang="en-US" altLang="en-US" kern="0" dirty="0"/>
          </a:p>
        </p:txBody>
      </p:sp>
    </p:spTree>
    <p:custDataLst>
      <p:tags r:id="rId1"/>
    </p:custData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ext Box 2">
            <a:extLst>
              <a:ext uri="{FF2B5EF4-FFF2-40B4-BE49-F238E27FC236}">
                <a16:creationId xmlns:a16="http://schemas.microsoft.com/office/drawing/2014/main" id="{B9159FBF-48BD-7B31-44B2-DF42ADB59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5897563"/>
            <a:ext cx="6477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Basal cell carcinoma</a:t>
            </a:r>
          </a:p>
        </p:txBody>
      </p:sp>
      <p:pic>
        <p:nvPicPr>
          <p:cNvPr id="152579" name="Picture 1">
            <a:extLst>
              <a:ext uri="{FF2B5EF4-FFF2-40B4-BE49-F238E27FC236}">
                <a16:creationId xmlns:a16="http://schemas.microsoft.com/office/drawing/2014/main" id="{234BBE40-AE77-96A7-5DAC-D0FA63D23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09600"/>
            <a:ext cx="8234363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>
            <a:extLst>
              <a:ext uri="{FF2B5EF4-FFF2-40B4-BE49-F238E27FC236}">
                <a16:creationId xmlns:a16="http://schemas.microsoft.com/office/drawing/2014/main" id="{3C7C1C23-5C6D-401E-5BC7-437BA4E76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Basal cell carcinoma “rodent ulcer”</a:t>
            </a:r>
          </a:p>
        </p:txBody>
      </p:sp>
      <p:pic>
        <p:nvPicPr>
          <p:cNvPr id="154627" name="Picture 1">
            <a:extLst>
              <a:ext uri="{FF2B5EF4-FFF2-40B4-BE49-F238E27FC236}">
                <a16:creationId xmlns:a16="http://schemas.microsoft.com/office/drawing/2014/main" id="{32A946C6-85E0-08AC-5780-3268CDE0E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"/>
            <a:ext cx="4854575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2">
            <a:extLst>
              <a:ext uri="{FF2B5EF4-FFF2-40B4-BE49-F238E27FC236}">
                <a16:creationId xmlns:a16="http://schemas.microsoft.com/office/drawing/2014/main" id="{6DD81E00-EEFC-FF7C-BA59-FF7CBDFB8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Basal cell carcinoma</a:t>
            </a:r>
          </a:p>
        </p:txBody>
      </p:sp>
      <p:pic>
        <p:nvPicPr>
          <p:cNvPr id="156675" name="Picture 1">
            <a:extLst>
              <a:ext uri="{FF2B5EF4-FFF2-40B4-BE49-F238E27FC236}">
                <a16:creationId xmlns:a16="http://schemas.microsoft.com/office/drawing/2014/main" id="{E169ADAD-E227-DCEB-1A0A-A227834FA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52400"/>
            <a:ext cx="78105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926EFC-445D-8176-8483-B56403AA43FA}"/>
              </a:ext>
            </a:extLst>
          </p:cNvPr>
          <p:cNvCxnSpPr>
            <a:cxnSpLocks/>
          </p:cNvCxnSpPr>
          <p:nvPr/>
        </p:nvCxnSpPr>
        <p:spPr bwMode="auto">
          <a:xfrm flipV="1">
            <a:off x="4953000" y="4191000"/>
            <a:ext cx="0" cy="19812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1D72060-8F94-3AEA-068A-4E6508F51C3F}"/>
              </a:ext>
            </a:extLst>
          </p:cNvPr>
          <p:cNvCxnSpPr>
            <a:cxnSpLocks/>
          </p:cNvCxnSpPr>
          <p:nvPr/>
        </p:nvCxnSpPr>
        <p:spPr bwMode="auto">
          <a:xfrm flipV="1">
            <a:off x="5486400" y="3352800"/>
            <a:ext cx="1219200" cy="28194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4796DC3-2FC0-2D0D-8AF0-A552ABA58CC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810000" y="5140325"/>
            <a:ext cx="457200" cy="1031875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1A21AE4F-DDCC-F7DD-0BED-511A344F1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89013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Squamous cell carcinoma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909B46C-D97D-93F9-A86A-F85549FF3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514600"/>
            <a:ext cx="61722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Malignant tumor of squamous cells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Reddish nodule or plaque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Older patients, sun-exposed skin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Can metastasize</a:t>
            </a:r>
          </a:p>
          <a:p>
            <a:pPr marL="0" indent="0">
              <a:buClr>
                <a:srgbClr val="D334B5"/>
              </a:buClr>
              <a:buFontTx/>
              <a:buNone/>
              <a:defRPr/>
            </a:pPr>
            <a:endParaRPr lang="en-US" altLang="en-US" kern="0" dirty="0"/>
          </a:p>
        </p:txBody>
      </p:sp>
    </p:spTree>
    <p:custDataLst>
      <p:tags r:id="rId1"/>
    </p:custData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>
            <a:extLst>
              <a:ext uri="{FF2B5EF4-FFF2-40B4-BE49-F238E27FC236}">
                <a16:creationId xmlns:a16="http://schemas.microsoft.com/office/drawing/2014/main" id="{0632F749-1F08-5904-C4A9-BC72E3D10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594360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Squamous cell carcinoma</a:t>
            </a:r>
          </a:p>
        </p:txBody>
      </p:sp>
      <p:pic>
        <p:nvPicPr>
          <p:cNvPr id="160771" name="Picture 2">
            <a:extLst>
              <a:ext uri="{FF2B5EF4-FFF2-40B4-BE49-F238E27FC236}">
                <a16:creationId xmlns:a16="http://schemas.microsoft.com/office/drawing/2014/main" id="{34B8B12B-8BB8-25AD-92E7-149D9097B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199438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ext Box 2">
            <a:extLst>
              <a:ext uri="{FF2B5EF4-FFF2-40B4-BE49-F238E27FC236}">
                <a16:creationId xmlns:a16="http://schemas.microsoft.com/office/drawing/2014/main" id="{767DD388-9DC1-C526-449E-8E7E674E5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6203950"/>
            <a:ext cx="6477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Squamous cell carcinoma</a:t>
            </a:r>
          </a:p>
        </p:txBody>
      </p:sp>
      <p:pic>
        <p:nvPicPr>
          <p:cNvPr id="162819" name="Picture 4">
            <a:extLst>
              <a:ext uri="{FF2B5EF4-FFF2-40B4-BE49-F238E27FC236}">
                <a16:creationId xmlns:a16="http://schemas.microsoft.com/office/drawing/2014/main" id="{92E6B4F1-DAFB-70BD-E4BA-CDC660D97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772400" cy="584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451863D-3EC5-3A47-FEC9-63A48F552D6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038600" y="4495800"/>
            <a:ext cx="228600" cy="16764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05276381-3E10-4F5C-4C39-54754A314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89013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Melanoma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2C6E2FE-8CEA-14FE-3B17-C8C454FCB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438400"/>
            <a:ext cx="73152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Malignant tumor of melanocytes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All ages, sun-exposed skin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Worst prognosis of all skin cancers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Prognosis directly related to depth of invasion</a:t>
            </a:r>
          </a:p>
          <a:p>
            <a:pPr marL="0" indent="0">
              <a:buClr>
                <a:srgbClr val="D334B5"/>
              </a:buClr>
              <a:buFontTx/>
              <a:buNone/>
              <a:defRPr/>
            </a:pPr>
            <a:endParaRPr lang="en-US" altLang="en-US" kern="0" dirty="0"/>
          </a:p>
        </p:txBody>
      </p:sp>
    </p:spTree>
    <p:custDataLst>
      <p:tags r:id="rId1"/>
    </p:custData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8946" name="Rectangle 2">
            <a:extLst>
              <a:ext uri="{FF2B5EF4-FFF2-40B4-BE49-F238E27FC236}">
                <a16:creationId xmlns:a16="http://schemas.microsoft.com/office/drawing/2014/main" id="{74AA5B25-143A-089E-33D0-A081DA124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667000"/>
            <a:ext cx="6858000" cy="2652713"/>
          </a:xfrm>
        </p:spPr>
        <p:txBody>
          <a:bodyPr>
            <a:spAutoFit/>
          </a:bodyPr>
          <a:lstStyle/>
          <a:p>
            <a:pPr marL="0" indent="0">
              <a:spcBef>
                <a:spcPct val="25000"/>
              </a:spcBef>
              <a:buSzPct val="105000"/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A</a:t>
            </a:r>
            <a:r>
              <a:rPr lang="en-US" dirty="0">
                <a:cs typeface="+mn-cs"/>
              </a:rPr>
              <a:t>symmetry (in shape or color)</a:t>
            </a:r>
          </a:p>
          <a:p>
            <a:pPr marL="0" indent="0">
              <a:spcBef>
                <a:spcPct val="25000"/>
              </a:spcBef>
              <a:buSzPct val="105000"/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B</a:t>
            </a:r>
            <a:r>
              <a:rPr lang="en-US" dirty="0">
                <a:cs typeface="+mn-cs"/>
              </a:rPr>
              <a:t>order (irregular)</a:t>
            </a:r>
          </a:p>
          <a:p>
            <a:pPr marL="0" indent="0">
              <a:spcBef>
                <a:spcPct val="25000"/>
              </a:spcBef>
              <a:buSzPct val="105000"/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C</a:t>
            </a:r>
            <a:r>
              <a:rPr lang="en-US" dirty="0">
                <a:cs typeface="+mn-cs"/>
              </a:rPr>
              <a:t>olor (variegated) </a:t>
            </a:r>
          </a:p>
          <a:p>
            <a:pPr marL="0" indent="0">
              <a:spcBef>
                <a:spcPct val="25000"/>
              </a:spcBef>
              <a:buSzPct val="105000"/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D</a:t>
            </a:r>
            <a:r>
              <a:rPr lang="en-US" dirty="0">
                <a:cs typeface="+mn-cs"/>
              </a:rPr>
              <a:t>iameter (usually &gt;6mm)</a:t>
            </a:r>
          </a:p>
          <a:p>
            <a:pPr marL="0" indent="0">
              <a:spcBef>
                <a:spcPct val="25000"/>
              </a:spcBef>
              <a:buSzPct val="105000"/>
              <a:buFontTx/>
              <a:buNone/>
              <a:defRPr/>
            </a:pPr>
            <a:r>
              <a:rPr lang="en-US" dirty="0">
                <a:solidFill>
                  <a:srgbClr val="D334B5"/>
                </a:solidFill>
                <a:cs typeface="+mn-cs"/>
              </a:rPr>
              <a:t>E</a:t>
            </a:r>
            <a:r>
              <a:rPr lang="en-US" dirty="0">
                <a:cs typeface="+mn-cs"/>
              </a:rPr>
              <a:t>levation (or textural change within lesion)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B3AA866-EF12-210A-4571-9E3F77FD2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Is it melanoma, or just a mole?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BC95F3E-6D4D-EC79-DAB2-C79826341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1752600"/>
            <a:ext cx="44958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kern="0" dirty="0">
                <a:cs typeface="+mj-cs"/>
              </a:rPr>
              <a:t>Look for:</a:t>
            </a:r>
          </a:p>
        </p:txBody>
      </p:sp>
    </p:spTree>
    <p:custDataLst>
      <p:tags r:id="rId1"/>
    </p:custData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1">
            <a:extLst>
              <a:ext uri="{FF2B5EF4-FFF2-40B4-BE49-F238E27FC236}">
                <a16:creationId xmlns:a16="http://schemas.microsoft.com/office/drawing/2014/main" id="{E8405479-7022-7BB3-D914-BC67315F3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7848600" cy="594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ext Box 2">
            <a:extLst>
              <a:ext uri="{FF2B5EF4-FFF2-40B4-BE49-F238E27FC236}">
                <a16:creationId xmlns:a16="http://schemas.microsoft.com/office/drawing/2014/main" id="{C491F5DC-F2E7-CEE4-18AD-700F10B39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3400"/>
            <a:ext cx="838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600">
                <a:solidFill>
                  <a:srgbClr val="000000"/>
                </a:solidFill>
              </a:rPr>
              <a:t>More examples of melanoma</a:t>
            </a:r>
          </a:p>
        </p:txBody>
      </p:sp>
      <p:pic>
        <p:nvPicPr>
          <p:cNvPr id="171011" name="Picture 4" descr="melanoma1">
            <a:extLst>
              <a:ext uri="{FF2B5EF4-FFF2-40B4-BE49-F238E27FC236}">
                <a16:creationId xmlns:a16="http://schemas.microsoft.com/office/drawing/2014/main" id="{4B6618F2-E5C5-B84C-68A0-82B08E6F2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26"/>
          <a:stretch>
            <a:fillRect/>
          </a:stretch>
        </p:blipFill>
        <p:spPr bwMode="auto">
          <a:xfrm>
            <a:off x="3197225" y="1935163"/>
            <a:ext cx="2759075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2" name="Picture 4" descr="#23 melanoma">
            <a:extLst>
              <a:ext uri="{FF2B5EF4-FFF2-40B4-BE49-F238E27FC236}">
                <a16:creationId xmlns:a16="http://schemas.microsoft.com/office/drawing/2014/main" id="{FBEFB6CE-6DBF-0D9E-A388-A9A0D3EF9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27806" y="1939132"/>
            <a:ext cx="2752725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3" name="Picture 3" descr="melanoma3amelanotic">
            <a:extLst>
              <a:ext uri="{FF2B5EF4-FFF2-40B4-BE49-F238E27FC236}">
                <a16:creationId xmlns:a16="http://schemas.microsoft.com/office/drawing/2014/main" id="{9EA9C525-B01D-566E-89A4-DA3C50EF3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431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4" name="Text Box 2">
            <a:extLst>
              <a:ext uri="{FF2B5EF4-FFF2-40B4-BE49-F238E27FC236}">
                <a16:creationId xmlns:a16="http://schemas.microsoft.com/office/drawing/2014/main" id="{09163DB0-F5C1-897A-2365-83C0E833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34000"/>
            <a:ext cx="33655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Amelanotic melanoma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9B20281-4CD6-DB0F-528A-FE0D5F791D3F}"/>
              </a:ext>
            </a:extLst>
          </p:cNvPr>
          <p:cNvCxnSpPr>
            <a:cxnSpLocks/>
          </p:cNvCxnSpPr>
          <p:nvPr/>
        </p:nvCxnSpPr>
        <p:spPr bwMode="auto">
          <a:xfrm flipV="1">
            <a:off x="7772400" y="3886200"/>
            <a:ext cx="0" cy="14478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ext Box 2">
            <a:extLst>
              <a:ext uri="{FF2B5EF4-FFF2-40B4-BE49-F238E27FC236}">
                <a16:creationId xmlns:a16="http://schemas.microsoft.com/office/drawing/2014/main" id="{589E1215-3FA1-442A-24C2-8A8495206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213475"/>
            <a:ext cx="838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Oral melanoma</a:t>
            </a:r>
          </a:p>
        </p:txBody>
      </p:sp>
      <p:pic>
        <p:nvPicPr>
          <p:cNvPr id="173059" name="Picture 5" descr="melanoma6oral">
            <a:extLst>
              <a:ext uri="{FF2B5EF4-FFF2-40B4-BE49-F238E27FC236}">
                <a16:creationId xmlns:a16="http://schemas.microsoft.com/office/drawing/2014/main" id="{ADEA088B-8C5E-6F37-B1AF-BD60A079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ext Box 2">
            <a:extLst>
              <a:ext uri="{FF2B5EF4-FFF2-40B4-BE49-F238E27FC236}">
                <a16:creationId xmlns:a16="http://schemas.microsoft.com/office/drawing/2014/main" id="{EBA01B1A-E179-E27A-2AFF-E830317FF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213475"/>
            <a:ext cx="838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Acral melanoma</a:t>
            </a:r>
          </a:p>
        </p:txBody>
      </p:sp>
      <p:pic>
        <p:nvPicPr>
          <p:cNvPr id="175107" name="Picture 3">
            <a:extLst>
              <a:ext uri="{FF2B5EF4-FFF2-40B4-BE49-F238E27FC236}">
                <a16:creationId xmlns:a16="http://schemas.microsoft.com/office/drawing/2014/main" id="{9061976A-80DC-D972-E051-9BF1F3033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28600"/>
            <a:ext cx="474345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ext Box 2">
            <a:extLst>
              <a:ext uri="{FF2B5EF4-FFF2-40B4-BE49-F238E27FC236}">
                <a16:creationId xmlns:a16="http://schemas.microsoft.com/office/drawing/2014/main" id="{CF2B207D-84A6-373F-7A80-6F9904664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6213475"/>
            <a:ext cx="8763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Melanoma</a:t>
            </a:r>
          </a:p>
        </p:txBody>
      </p:sp>
      <p:pic>
        <p:nvPicPr>
          <p:cNvPr id="177155" name="Picture 4">
            <a:extLst>
              <a:ext uri="{FF2B5EF4-FFF2-40B4-BE49-F238E27FC236}">
                <a16:creationId xmlns:a16="http://schemas.microsoft.com/office/drawing/2014/main" id="{DC72085B-1526-E791-BE8D-10B8351C0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E426323-24BE-88DD-5AF9-423D69B628AE}"/>
              </a:ext>
            </a:extLst>
          </p:cNvPr>
          <p:cNvCxnSpPr>
            <a:cxnSpLocks/>
          </p:cNvCxnSpPr>
          <p:nvPr/>
        </p:nvCxnSpPr>
        <p:spPr bwMode="auto">
          <a:xfrm flipV="1">
            <a:off x="4191000" y="4267200"/>
            <a:ext cx="0" cy="1981200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829DB61-A9E9-920D-BA4E-0EE0FE0587A1}"/>
              </a:ext>
            </a:extLst>
          </p:cNvPr>
          <p:cNvCxnSpPr>
            <a:cxnSpLocks/>
          </p:cNvCxnSpPr>
          <p:nvPr/>
        </p:nvCxnSpPr>
        <p:spPr bwMode="auto">
          <a:xfrm flipV="1">
            <a:off x="4419600" y="2514600"/>
            <a:ext cx="304800" cy="3707876"/>
          </a:xfrm>
          <a:prstGeom prst="straightConnector1">
            <a:avLst/>
          </a:prstGeom>
          <a:noFill/>
          <a:ln w="31750">
            <a:solidFill>
              <a:schemeClr val="accent4">
                <a:lumMod val="10000"/>
              </a:schemeClr>
            </a:solidFill>
            <a:tailEnd type="triangle" w="lg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7950D56B-7B12-54A7-50D6-394A292D4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"/>
            <a:ext cx="7772400" cy="685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+mj-lt"/>
                <a:ea typeface="+mj-ea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100" kern="0" dirty="0">
                <a:solidFill>
                  <a:srgbClr val="D334B5"/>
                </a:solidFill>
                <a:cs typeface="+mj-cs"/>
              </a:rPr>
              <a:t>Melanoma prognosis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338DFBB-0666-5900-E47B-1A47B8589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362200"/>
            <a:ext cx="8001000" cy="22098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Depth of invasion = most important factor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Measure depth by Breslow thickness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Presence of metastases = worse prognosis</a:t>
            </a:r>
          </a:p>
          <a:p>
            <a:pPr>
              <a:buClr>
                <a:srgbClr val="D334B5"/>
              </a:buClr>
              <a:defRPr/>
            </a:pPr>
            <a:r>
              <a:rPr lang="en-US" altLang="en-US" kern="0" dirty="0"/>
              <a:t>Ulcerated surface = worse prognosis</a:t>
            </a:r>
          </a:p>
          <a:p>
            <a:pPr marL="0" indent="0">
              <a:buClr>
                <a:srgbClr val="D334B5"/>
              </a:buClr>
              <a:buFontTx/>
              <a:buNone/>
              <a:defRPr/>
            </a:pPr>
            <a:endParaRPr lang="en-US" altLang="en-US" kern="0" dirty="0"/>
          </a:p>
        </p:txBody>
      </p:sp>
    </p:spTree>
    <p:custDataLst>
      <p:tags r:id="rId1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ext Box 2">
            <a:extLst>
              <a:ext uri="{FF2B5EF4-FFF2-40B4-BE49-F238E27FC236}">
                <a16:creationId xmlns:a16="http://schemas.microsoft.com/office/drawing/2014/main" id="{01B14545-7A3D-465C-0F74-E3CA7BCB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1163"/>
            <a:ext cx="83820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E56900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3B83D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Breslow thickness and 10-year survival</a:t>
            </a:r>
          </a:p>
        </p:txBody>
      </p:sp>
      <p:grpSp>
        <p:nvGrpSpPr>
          <p:cNvPr id="183299" name="Group 28">
            <a:extLst>
              <a:ext uri="{FF2B5EF4-FFF2-40B4-BE49-F238E27FC236}">
                <a16:creationId xmlns:a16="http://schemas.microsoft.com/office/drawing/2014/main" id="{B8313B16-3FDD-6392-8472-C9370F42AB45}"/>
              </a:ext>
            </a:extLst>
          </p:cNvPr>
          <p:cNvGrpSpPr>
            <a:grpSpLocks/>
          </p:cNvGrpSpPr>
          <p:nvPr/>
        </p:nvGrpSpPr>
        <p:grpSpPr bwMode="auto">
          <a:xfrm>
            <a:off x="36513" y="1943100"/>
            <a:ext cx="8675687" cy="4762500"/>
            <a:chOff x="36443" y="1524000"/>
            <a:chExt cx="8675757" cy="4762500"/>
          </a:xfrm>
        </p:grpSpPr>
        <p:sp>
          <p:nvSpPr>
            <p:cNvPr id="183300" name="TextBox 3">
              <a:extLst>
                <a:ext uri="{FF2B5EF4-FFF2-40B4-BE49-F238E27FC236}">
                  <a16:creationId xmlns:a16="http://schemas.microsoft.com/office/drawing/2014/main" id="{528848E5-6792-A075-E441-F2BD76064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" y="1861268"/>
              <a:ext cx="11628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E56900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buClr>
                  <a:srgbClr val="66CCFF"/>
                </a:buClr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90%</a:t>
              </a:r>
            </a:p>
          </p:txBody>
        </p:sp>
        <p:grpSp>
          <p:nvGrpSpPr>
            <p:cNvPr id="183301" name="Group 10">
              <a:extLst>
                <a:ext uri="{FF2B5EF4-FFF2-40B4-BE49-F238E27FC236}">
                  <a16:creationId xmlns:a16="http://schemas.microsoft.com/office/drawing/2014/main" id="{7F6F3BAC-3F75-80F1-6095-745F5DE70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7800" y="1524000"/>
              <a:ext cx="7264400" cy="4762500"/>
              <a:chOff x="1447800" y="1524000"/>
              <a:chExt cx="7264400" cy="4762500"/>
            </a:xfrm>
          </p:grpSpPr>
          <p:pic>
            <p:nvPicPr>
              <p:cNvPr id="183312" name="Picture 9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01254A2E-77BB-9F54-82CA-E6D27B6349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62200" y="1524000"/>
                <a:ext cx="6350000" cy="47625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D3154B-3E47-A827-FB8B-2700010510E3}"/>
                  </a:ext>
                </a:extLst>
              </p:cNvPr>
              <p:cNvSpPr txBox="1"/>
              <p:nvPr/>
            </p:nvSpPr>
            <p:spPr>
              <a:xfrm>
                <a:off x="1447741" y="1981200"/>
                <a:ext cx="914407" cy="4254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defRPr/>
                </a:pPr>
                <a:r>
                  <a:rPr lang="en-US" sz="2400" dirty="0">
                    <a:solidFill>
                      <a:schemeClr val="accent4">
                        <a:lumMod val="10000"/>
                      </a:schemeClr>
                    </a:solidFill>
                  </a:rPr>
                  <a:t>1 mm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E253A67-D854-8294-BE14-4C36A1115D54}"/>
                  </a:ext>
                </a:extLst>
              </p:cNvPr>
              <p:cNvSpPr txBox="1"/>
              <p:nvPr/>
            </p:nvSpPr>
            <p:spPr>
              <a:xfrm>
                <a:off x="1447741" y="2362200"/>
                <a:ext cx="914407" cy="4254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defRPr/>
                </a:pPr>
                <a:r>
                  <a:rPr lang="en-US" sz="2400" dirty="0">
                    <a:solidFill>
                      <a:schemeClr val="accent4">
                        <a:lumMod val="10000"/>
                      </a:schemeClr>
                    </a:solidFill>
                  </a:rPr>
                  <a:t>2 mm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DB74E9-E39F-10F9-69E2-1489278BC410}"/>
                  </a:ext>
                </a:extLst>
              </p:cNvPr>
              <p:cNvSpPr txBox="1"/>
              <p:nvPr/>
            </p:nvSpPr>
            <p:spPr>
              <a:xfrm>
                <a:off x="1447741" y="2774950"/>
                <a:ext cx="914407" cy="4254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defRPr/>
                </a:pPr>
                <a:r>
                  <a:rPr lang="en-US" sz="2400" dirty="0">
                    <a:solidFill>
                      <a:schemeClr val="accent4">
                        <a:lumMod val="10000"/>
                      </a:schemeClr>
                    </a:solidFill>
                  </a:rPr>
                  <a:t>3 mm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BEA281A-B7AA-3FED-ABE1-426DEDB0CAFB}"/>
                  </a:ext>
                </a:extLst>
              </p:cNvPr>
              <p:cNvSpPr txBox="1"/>
              <p:nvPr/>
            </p:nvSpPr>
            <p:spPr>
              <a:xfrm>
                <a:off x="1447741" y="3276600"/>
                <a:ext cx="914407" cy="4254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defRPr/>
                </a:pPr>
                <a:r>
                  <a:rPr lang="en-US" sz="2400" dirty="0">
                    <a:solidFill>
                      <a:schemeClr val="accent4">
                        <a:lumMod val="10000"/>
                      </a:schemeClr>
                    </a:solidFill>
                  </a:rPr>
                  <a:t>4 mm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986A8D5-655B-C648-2A56-870BA0AF2281}"/>
                  </a:ext>
                </a:extLst>
              </p:cNvPr>
              <p:cNvSpPr txBox="1"/>
              <p:nvPr/>
            </p:nvSpPr>
            <p:spPr>
              <a:xfrm>
                <a:off x="1447741" y="3733800"/>
                <a:ext cx="914407" cy="4254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defRPr/>
                </a:pPr>
                <a:r>
                  <a:rPr lang="en-US" sz="2400" dirty="0">
                    <a:solidFill>
                      <a:schemeClr val="accent4">
                        <a:lumMod val="10000"/>
                      </a:schemeClr>
                    </a:solidFill>
                  </a:rPr>
                  <a:t>5 mm</a:t>
                </a:r>
              </a:p>
            </p:txBody>
          </p:sp>
        </p:grpSp>
        <p:sp>
          <p:nvSpPr>
            <p:cNvPr id="183302" name="TextBox 20">
              <a:extLst>
                <a:ext uri="{FF2B5EF4-FFF2-40B4-BE49-F238E27FC236}">
                  <a16:creationId xmlns:a16="http://schemas.microsoft.com/office/drawing/2014/main" id="{C757405E-1011-8C8E-8512-B111DD0EB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" y="2242268"/>
              <a:ext cx="11628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E56900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buClr>
                  <a:srgbClr val="66CCFF"/>
                </a:buClr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80%</a:t>
              </a:r>
            </a:p>
          </p:txBody>
        </p:sp>
        <p:grpSp>
          <p:nvGrpSpPr>
            <p:cNvPr id="183303" name="Group 27">
              <a:extLst>
                <a:ext uri="{FF2B5EF4-FFF2-40B4-BE49-F238E27FC236}">
                  <a16:creationId xmlns:a16="http://schemas.microsoft.com/office/drawing/2014/main" id="{1D25FAB4-E153-5A8D-EB71-7B3813B22A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9200" y="1905000"/>
              <a:ext cx="228600" cy="1981200"/>
              <a:chOff x="1219200" y="1905000"/>
              <a:chExt cx="228600" cy="1981200"/>
            </a:xfrm>
          </p:grpSpPr>
          <p:sp>
            <p:nvSpPr>
              <p:cNvPr id="17" name="Right Bracket 16">
                <a:extLst>
                  <a:ext uri="{FF2B5EF4-FFF2-40B4-BE49-F238E27FC236}">
                    <a16:creationId xmlns:a16="http://schemas.microsoft.com/office/drawing/2014/main" id="{F030A966-C25C-0915-2605-C71C4379CFC6}"/>
                  </a:ext>
                </a:extLst>
              </p:cNvPr>
              <p:cNvSpPr/>
              <p:nvPr/>
            </p:nvSpPr>
            <p:spPr bwMode="auto">
              <a:xfrm rot="10800000">
                <a:off x="1219140" y="2286000"/>
                <a:ext cx="228602" cy="304800"/>
              </a:xfrm>
              <a:prstGeom prst="rightBracket">
                <a:avLst/>
              </a:prstGeom>
              <a:noFill/>
              <a:ln w="19050">
                <a:solidFill>
                  <a:schemeClr val="accent4">
                    <a:lumMod val="10000"/>
                  </a:schemeClr>
                </a:solidFill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buFontTx/>
                  <a:buChar char="•"/>
                  <a:defRPr/>
                </a:pPr>
                <a:endParaRPr lang="en-US" sz="60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18" name="Right Bracket 17">
                <a:extLst>
                  <a:ext uri="{FF2B5EF4-FFF2-40B4-BE49-F238E27FC236}">
                    <a16:creationId xmlns:a16="http://schemas.microsoft.com/office/drawing/2014/main" id="{8F740E21-6D4F-7597-1AC3-9723E3417D3F}"/>
                  </a:ext>
                </a:extLst>
              </p:cNvPr>
              <p:cNvSpPr/>
              <p:nvPr/>
            </p:nvSpPr>
            <p:spPr bwMode="auto">
              <a:xfrm rot="10800000">
                <a:off x="1219140" y="1905000"/>
                <a:ext cx="228602" cy="304800"/>
              </a:xfrm>
              <a:prstGeom prst="rightBracket">
                <a:avLst/>
              </a:prstGeom>
              <a:noFill/>
              <a:ln w="19050">
                <a:solidFill>
                  <a:schemeClr val="accent4">
                    <a:lumMod val="10000"/>
                  </a:schemeClr>
                </a:solidFill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buFontTx/>
                  <a:buChar char="•"/>
                  <a:defRPr/>
                </a:pPr>
                <a:endParaRPr lang="en-US" sz="60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2" name="Right Bracket 21">
                <a:extLst>
                  <a:ext uri="{FF2B5EF4-FFF2-40B4-BE49-F238E27FC236}">
                    <a16:creationId xmlns:a16="http://schemas.microsoft.com/office/drawing/2014/main" id="{CEE0944B-8082-030C-8A5A-B12C04AB1C96}"/>
                  </a:ext>
                </a:extLst>
              </p:cNvPr>
              <p:cNvSpPr/>
              <p:nvPr/>
            </p:nvSpPr>
            <p:spPr bwMode="auto">
              <a:xfrm rot="10800000">
                <a:off x="1219140" y="2667000"/>
                <a:ext cx="228602" cy="304800"/>
              </a:xfrm>
              <a:prstGeom prst="rightBracket">
                <a:avLst/>
              </a:prstGeom>
              <a:noFill/>
              <a:ln w="19050">
                <a:solidFill>
                  <a:schemeClr val="accent4">
                    <a:lumMod val="10000"/>
                  </a:schemeClr>
                </a:solidFill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buFontTx/>
                  <a:buChar char="•"/>
                  <a:defRPr/>
                </a:pPr>
                <a:endParaRPr lang="en-US" sz="60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3" name="Right Bracket 22">
                <a:extLst>
                  <a:ext uri="{FF2B5EF4-FFF2-40B4-BE49-F238E27FC236}">
                    <a16:creationId xmlns:a16="http://schemas.microsoft.com/office/drawing/2014/main" id="{1F198D90-8726-0654-4438-077AB656683B}"/>
                  </a:ext>
                </a:extLst>
              </p:cNvPr>
              <p:cNvSpPr/>
              <p:nvPr/>
            </p:nvSpPr>
            <p:spPr bwMode="auto">
              <a:xfrm rot="10800000">
                <a:off x="1219140" y="3048000"/>
                <a:ext cx="228602" cy="381000"/>
              </a:xfrm>
              <a:prstGeom prst="rightBracket">
                <a:avLst/>
              </a:prstGeom>
              <a:noFill/>
              <a:ln w="19050">
                <a:solidFill>
                  <a:schemeClr val="accent4">
                    <a:lumMod val="10000"/>
                  </a:schemeClr>
                </a:solidFill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buFontTx/>
                  <a:buChar char="•"/>
                  <a:defRPr/>
                </a:pPr>
                <a:endParaRPr lang="en-US" sz="60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  <p:sp>
            <p:nvSpPr>
              <p:cNvPr id="24" name="Right Bracket 23">
                <a:extLst>
                  <a:ext uri="{FF2B5EF4-FFF2-40B4-BE49-F238E27FC236}">
                    <a16:creationId xmlns:a16="http://schemas.microsoft.com/office/drawing/2014/main" id="{390C6A3A-BFE1-892F-DADD-8710CCA4DFF6}"/>
                  </a:ext>
                </a:extLst>
              </p:cNvPr>
              <p:cNvSpPr/>
              <p:nvPr/>
            </p:nvSpPr>
            <p:spPr bwMode="auto">
              <a:xfrm rot="10800000">
                <a:off x="1219140" y="3505200"/>
                <a:ext cx="228602" cy="381000"/>
              </a:xfrm>
              <a:prstGeom prst="rightBracket">
                <a:avLst/>
              </a:prstGeom>
              <a:noFill/>
              <a:ln w="19050">
                <a:solidFill>
                  <a:schemeClr val="accent4">
                    <a:lumMod val="10000"/>
                  </a:schemeClr>
                </a:solidFill>
              </a:ln>
              <a:effectLst/>
            </p:spPr>
            <p:txBody>
              <a:bodyPr/>
              <a:lstStyle/>
              <a:p>
                <a:pPr marL="342900" indent="-342900">
                  <a:lnSpc>
                    <a:spcPct val="90000"/>
                  </a:lnSpc>
                  <a:spcBef>
                    <a:spcPct val="50000"/>
                  </a:spcBef>
                  <a:buClr>
                    <a:srgbClr val="66CCFF"/>
                  </a:buClr>
                  <a:buSzPct val="90000"/>
                  <a:buFontTx/>
                  <a:buChar char="•"/>
                  <a:defRPr/>
                </a:pPr>
                <a:endParaRPr lang="en-US" sz="600">
                  <a:solidFill>
                    <a:srgbClr val="FFFFFF"/>
                  </a:solidFill>
                  <a:latin typeface="Calibri" charset="0"/>
                  <a:ea typeface="ＭＳ Ｐゴシック" charset="0"/>
                </a:endParaRPr>
              </a:p>
            </p:txBody>
          </p:sp>
        </p:grpSp>
        <p:sp>
          <p:nvSpPr>
            <p:cNvPr id="183304" name="TextBox 24">
              <a:extLst>
                <a:ext uri="{FF2B5EF4-FFF2-40B4-BE49-F238E27FC236}">
                  <a16:creationId xmlns:a16="http://schemas.microsoft.com/office/drawing/2014/main" id="{36BCA3D5-8C31-3BDA-1C96-A59FDE9703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" y="2623268"/>
              <a:ext cx="11628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E56900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buClr>
                  <a:srgbClr val="66CCFF"/>
                </a:buClr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60%</a:t>
              </a:r>
            </a:p>
          </p:txBody>
        </p:sp>
        <p:sp>
          <p:nvSpPr>
            <p:cNvPr id="183305" name="TextBox 25">
              <a:extLst>
                <a:ext uri="{FF2B5EF4-FFF2-40B4-BE49-F238E27FC236}">
                  <a16:creationId xmlns:a16="http://schemas.microsoft.com/office/drawing/2014/main" id="{05026EAB-65E2-A02B-A771-20C634B9C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" y="3048000"/>
              <a:ext cx="11628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E56900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buClr>
                  <a:srgbClr val="66CCFF"/>
                </a:buClr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50%</a:t>
              </a:r>
            </a:p>
          </p:txBody>
        </p:sp>
        <p:sp>
          <p:nvSpPr>
            <p:cNvPr id="183306" name="TextBox 26">
              <a:extLst>
                <a:ext uri="{FF2B5EF4-FFF2-40B4-BE49-F238E27FC236}">
                  <a16:creationId xmlns:a16="http://schemas.microsoft.com/office/drawing/2014/main" id="{72D94A1B-EF2C-214F-8504-FDDEBC337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3" y="3505200"/>
              <a:ext cx="11628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E56900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73B83D"/>
                </a:buClr>
                <a:buSzPct val="9000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r">
                <a:lnSpc>
                  <a:spcPct val="90000"/>
                </a:lnSpc>
                <a:buClr>
                  <a:srgbClr val="66CCFF"/>
                </a:buClr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40%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1032&quot;/&gt;&lt;/object&gt;&lt;object type=&quot;3&quot; unique_id=&quot;10005&quot;&gt;&lt;property id=&quot;20148&quot; value=&quot;5&quot;/&gt;&lt;property id=&quot;20300&quot; value=&quot;Slide 2 - &amp;quot;Skin Outline&amp;quot;&quot;/&gt;&lt;property id=&quot;20307&quot; value=&quot;1205&quot;/&gt;&lt;/object&gt;&lt;object type=&quot;3&quot; unique_id=&quot;10006&quot;&gt;&lt;property id=&quot;20148&quot; value=&quot;5&quot;/&gt;&lt;property id=&quot;20300&quot; value=&quot;Slide 3 - &amp;quot;Skin Outline&amp;quot;&quot;/&gt;&lt;property id=&quot;20307&quot; value=&quot;1546&quot;/&gt;&lt;/object&gt;&lt;object type=&quot;3&quot; unique_id=&quot;10007&quot;&gt;&lt;property id=&quot;20148&quot; value=&quot;5&quot;/&gt;&lt;property id=&quot;20300&quot; value=&quot;Slide 4&quot;/&gt;&lt;property id=&quot;20307&quot; value=&quot;1551&quot;/&gt;&lt;/object&gt;&lt;object type=&quot;3&quot; unique_id=&quot;10008&quot;&gt;&lt;property id=&quot;20148&quot; value=&quot;5&quot;/&gt;&lt;property id=&quot;20300&quot; value=&quot;Slide 5 - &amp;quot;Skin Outline&amp;quot;&quot;/&gt;&lt;property id=&quot;20307&quot; value=&quot;1547&quot;/&gt;&lt;/object&gt;&lt;object type=&quot;3&quot; unique_id=&quot;10009&quot;&gt;&lt;property id=&quot;20148&quot; value=&quot;5&quot;/&gt;&lt;property id=&quot;20300&quot; value=&quot;Slide 6 - &amp;quot;Impetigo&amp;quot;&quot;/&gt;&lt;property id=&quot;20307&quot; value=&quot;1552&quot;/&gt;&lt;/object&gt;&lt;object type=&quot;3&quot; unique_id=&quot;10010&quot;&gt;&lt;property id=&quot;20148&quot; value=&quot;5&quot;/&gt;&lt;property id=&quot;20300&quot; value=&quot;Slide 7 - &amp;quot;Ecthyma&amp;quot;&quot;/&gt;&lt;property id=&quot;20307&quot; value=&quot;1553&quot;/&gt;&lt;/object&gt;&lt;object type=&quot;3&quot; unique_id=&quot;10011&quot;&gt;&lt;property id=&quot;20148&quot; value=&quot;5&quot;/&gt;&lt;property id=&quot;20300&quot; value=&quot;Slide 8 - &amp;quot;Erysipelas&amp;quot;&quot;/&gt;&lt;property id=&quot;20307&quot; value=&quot;1554&quot;/&gt;&lt;/object&gt;&lt;object type=&quot;3&quot; unique_id=&quot;10012&quot;&gt;&lt;property id=&quot;20148&quot; value=&quot;5&quot;/&gt;&lt;property id=&quot;20300&quot; value=&quot;Slide 9 - &amp;quot;Necrotizing Fasciitis&amp;quot;&quot;/&gt;&lt;property id=&quot;20307&quot; value=&quot;1555&quot;/&gt;&lt;/object&gt;&lt;object type=&quot;3&quot; unique_id=&quot;10013&quot;&gt;&lt;property id=&quot;20148&quot; value=&quot;5&quot;/&gt;&lt;property id=&quot;20300&quot; value=&quot;Slide 10 - &amp;quot;Acne&amp;quot;&quot;/&gt;&lt;property id=&quot;20307&quot; value=&quot;1556&quot;/&gt;&lt;/object&gt;&lt;object type=&quot;3&quot; unique_id=&quot;10014&quot;&gt;&lt;property id=&quot;20148&quot; value=&quot;5&quot;/&gt;&lt;property id=&quot;20300&quot; value=&quot;Slide 11 - &amp;quot;Ringworm (Tinea)&amp;quot;&quot;/&gt;&lt;property id=&quot;20307&quot; value=&quot;1557&quot;/&gt;&lt;/object&gt;&lt;object type=&quot;3&quot; unique_id=&quot;10015&quot;&gt;&lt;property id=&quot;20148&quot; value=&quot;5&quot;/&gt;&lt;property id=&quot;20300&quot; value=&quot;Slide 12 - &amp;quot;Blastomycosis&amp;quot;&quot;/&gt;&lt;property id=&quot;20307&quot; value=&quot;1558&quot;/&gt;&lt;/object&gt;&lt;object type=&quot;3&quot; unique_id=&quot;10016&quot;&gt;&lt;property id=&quot;20148&quot; value=&quot;5&quot;/&gt;&lt;property id=&quot;20300&quot; value=&quot;Slide 13 - &amp;quot;Coccidiodomycosis&amp;quot;&quot;/&gt;&lt;property id=&quot;20307&quot; value=&quot;1559&quot;/&gt;&lt;/object&gt;&lt;object type=&quot;3&quot; unique_id=&quot;10017&quot;&gt;&lt;property id=&quot;20148&quot; value=&quot;5&quot;/&gt;&lt;property id=&quot;20300&quot; value=&quot;Slide 14 - &amp;quot;Sporotrichosis&amp;quot;&quot;/&gt;&lt;property id=&quot;20307&quot; value=&quot;1560&quot;/&gt;&lt;/object&gt;&lt;object type=&quot;3&quot; unique_id=&quot;10018&quot;&gt;&lt;property id=&quot;20148&quot; value=&quot;5&quot;/&gt;&lt;property id=&quot;20300&quot; value=&quot;Slide 15 - &amp;quot;Verruca Vulgaris&amp;quot;&quot;/&gt;&lt;property id=&quot;20307&quot; value=&quot;1561&quot;/&gt;&lt;/object&gt;&lt;object type=&quot;3&quot; unique_id=&quot;10019&quot;&gt;&lt;property id=&quot;20148&quot; value=&quot;5&quot;/&gt;&lt;property id=&quot;20300&quot; value=&quot;Slide 16 - &amp;quot;Herpes Simplex&amp;quot;&quot;/&gt;&lt;property id=&quot;20307&quot; value=&quot;1562&quot;/&gt;&lt;/object&gt;&lt;object type=&quot;3&quot; unique_id=&quot;10020&quot;&gt;&lt;property id=&quot;20148&quot; value=&quot;5&quot;/&gt;&lt;property id=&quot;20300&quot; value=&quot;Slide 17 - &amp;quot;Molluscum Contagiosum&amp;quot;&quot;/&gt;&lt;property id=&quot;20307&quot; value=&quot;1563&quot;/&gt;&lt;/object&gt;&lt;object type=&quot;3&quot; unique_id=&quot;10021&quot;&gt;&lt;property id=&quot;20148&quot; value=&quot;5&quot;/&gt;&lt;property id=&quot;20300&quot; value=&quot;Slide 18 - &amp;quot;Erythema Multiforme&amp;quot;&quot;/&gt;&lt;property id=&quot;20307&quot; value=&quot;1564&quot;/&gt;&lt;/object&gt;&lt;object type=&quot;3&quot; unique_id=&quot;10022&quot;&gt;&lt;property id=&quot;20148&quot; value=&quot;5&quot;/&gt;&lt;property id=&quot;20300&quot; value=&quot;Slide 19 - &amp;quot;Scabies&amp;quot;&quot;/&gt;&lt;property id=&quot;20307&quot; value=&quot;1565&quot;/&gt;&lt;/object&gt;&lt;object type=&quot;3&quot; unique_id=&quot;10023&quot;&gt;&lt;property id=&quot;20148&quot; value=&quot;5&quot;/&gt;&lt;property id=&quot;20300&quot; value=&quot;Slide 20 - &amp;quot;Skin Outline&amp;quot;&quot;/&gt;&lt;property id=&quot;20307&quot; value=&quot;1550&quot;/&gt;&lt;/object&gt;&lt;object type=&quot;3&quot; unique_id=&quot;10024&quot;&gt;&lt;property id=&quot;20148&quot; value=&quot;5&quot;/&gt;&lt;property id=&quot;20300&quot; value=&quot;Slide 21 - &amp;quot;Psoriasis&amp;quot;&quot;/&gt;&lt;property id=&quot;20307&quot; value=&quot;1566&quot;/&gt;&lt;/object&gt;&lt;object type=&quot;3&quot; unique_id=&quot;10025&quot;&gt;&lt;property id=&quot;20148&quot; value=&quot;5&quot;/&gt;&lt;property id=&quot;20300&quot; value=&quot;Slide 22 - &amp;quot;Lichen Planus&amp;quot;&quot;/&gt;&lt;property id=&quot;20307&quot; value=&quot;1567&quot;/&gt;&lt;/object&gt;&lt;object type=&quot;3&quot; unique_id=&quot;10026&quot;&gt;&lt;property id=&quot;20148&quot; value=&quot;5&quot;/&gt;&lt;property id=&quot;20300&quot; value=&quot;Slide 23 - &amp;quot;Atopic Eczema&amp;quot;&quot;/&gt;&lt;property id=&quot;20307&quot; value=&quot;1568&quot;/&gt;&lt;/object&gt;&lt;object type=&quot;3&quot; unique_id=&quot;10027&quot;&gt;&lt;property id=&quot;20148&quot; value=&quot;5&quot;/&gt;&lt;property id=&quot;20300&quot; value=&quot;Slide 24 - &amp;quot;Skin Outline&amp;quot;&quot;/&gt;&lt;property id=&quot;20307&quot; value=&quot;1549&quot;/&gt;&lt;/object&gt;&lt;object type=&quot;3&quot; unique_id=&quot;10028&quot;&gt;&lt;property id=&quot;20148&quot; value=&quot;5&quot;/&gt;&lt;property id=&quot;20300&quot; value=&quot;Slide 25 - &amp;quot;Pemphigus Vulgaris&amp;quot;&quot;/&gt;&lt;property id=&quot;20307&quot; value=&quot;1569&quot;/&gt;&lt;/object&gt;&lt;object type=&quot;3&quot; unique_id=&quot;10029&quot;&gt;&lt;property id=&quot;20148&quot; value=&quot;5&quot;/&gt;&lt;property id=&quot;20300&quot; value=&quot;Slide 26 - &amp;quot;Bullous Pemphigoid&amp;quot;&quot;/&gt;&lt;property id=&quot;20307&quot; value=&quot;1570&quot;/&gt;&lt;/object&gt;&lt;object type=&quot;3&quot; unique_id=&quot;10030&quot;&gt;&lt;property id=&quot;20148&quot; value=&quot;5&quot;/&gt;&lt;property id=&quot;20300&quot; value=&quot;Slide 27 - &amp;quot;Skin Outline&amp;quot;&quot;/&gt;&lt;property id=&quot;20307&quot; value=&quot;1548&quot;/&gt;&lt;/object&gt;&lt;object type=&quot;3&quot; unique_id=&quot;10031&quot;&gt;&lt;property id=&quot;20148&quot; value=&quot;5&quot;/&gt;&lt;property id=&quot;20300&quot; value=&quot;Slide 28 - &amp;quot;Hemangioma&amp;quot;&quot;/&gt;&lt;property id=&quot;20307&quot; value=&quot;1571&quot;/&gt;&lt;/object&gt;&lt;object type=&quot;3&quot; unique_id=&quot;10032&quot;&gt;&lt;property id=&quot;20148&quot; value=&quot;5&quot;/&gt;&lt;property id=&quot;20300&quot; value=&quot;Slide 29&quot;/&gt;&lt;property id=&quot;20307&quot; value=&quot;1355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33109</TotalTime>
  <Words>1303</Words>
  <Application>Microsoft Macintosh PowerPoint</Application>
  <PresentationFormat>On-screen Show (4:3)</PresentationFormat>
  <Paragraphs>283</Paragraphs>
  <Slides>75</Slides>
  <Notes>75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75</vt:i4>
      </vt:variant>
    </vt:vector>
  </HeadingPairs>
  <TitlesOfParts>
    <vt:vector size="84" baseType="lpstr">
      <vt:lpstr>Calibri</vt:lpstr>
      <vt:lpstr>ＭＳ Ｐゴシック</vt:lpstr>
      <vt:lpstr>Arial</vt:lpstr>
      <vt:lpstr>Times New Roman</vt:lpstr>
      <vt:lpstr>Times</vt:lpstr>
      <vt:lpstr>Helvetica</vt:lpstr>
      <vt:lpstr>PERFECT MASTER</vt:lpstr>
      <vt:lpstr>1_PERFECT MASTER</vt:lpstr>
      <vt:lpstr>Office Theme</vt:lpstr>
      <vt:lpstr>PowerPoint Presentation</vt:lpstr>
      <vt:lpstr>Skin Pathology Lecture Objectives</vt:lpstr>
      <vt:lpstr>Skin Pathology Lecture Objectives</vt:lpstr>
      <vt:lpstr>Skin Pathology Lecture Objectives</vt:lpstr>
      <vt:lpstr>Skin Pathology Lecture Objectives</vt:lpstr>
      <vt:lpstr>Skin Pathology Lecture Objectives</vt:lpstr>
      <vt:lpstr>Skin Pathology Outline</vt:lpstr>
      <vt:lpstr>Skin Pathology Outline</vt:lpstr>
      <vt:lpstr>PowerPoint Presentation</vt:lpstr>
      <vt:lpstr>PowerPoint Presentation</vt:lpstr>
      <vt:lpstr>Clinical Terms You Should Know</vt:lpstr>
      <vt:lpstr>Skin Pathology Outline</vt:lpstr>
      <vt:lpstr>Impetigo</vt:lpstr>
      <vt:lpstr>Dermal Abscess - Staphylococcus aureus</vt:lpstr>
      <vt:lpstr>Erysipelas</vt:lpstr>
      <vt:lpstr>PowerPoint Presentation</vt:lpstr>
      <vt:lpstr>PowerPoint Presentation</vt:lpstr>
      <vt:lpstr>Dermal Abscess - Staphylococcus aureus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Skin Pathology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Skin Pathology Outline</vt:lpstr>
      <vt:lpstr>PowerPoint Presentation</vt:lpstr>
      <vt:lpstr>PowerPoint Presentation</vt:lpstr>
      <vt:lpstr>PowerPoint Presentation</vt:lpstr>
      <vt:lpstr>PowerPoint Presentation</vt:lpstr>
      <vt:lpstr>Skin Pathology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Skin Pathology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421</cp:revision>
  <cp:lastPrinted>2026-10-11T14:06:01Z</cp:lastPrinted>
  <dcterms:created xsi:type="dcterms:W3CDTF">1995-05-28T16:10:28Z</dcterms:created>
  <dcterms:modified xsi:type="dcterms:W3CDTF">2026-10-11T14:06:10Z</dcterms:modified>
</cp:coreProperties>
</file>